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68" r:id="rId3"/>
    <p:sldId id="323" r:id="rId4"/>
    <p:sldId id="257" r:id="rId5"/>
    <p:sldId id="274" r:id="rId6"/>
    <p:sldId id="322" r:id="rId7"/>
    <p:sldId id="312" r:id="rId8"/>
    <p:sldId id="319" r:id="rId9"/>
    <p:sldId id="320" r:id="rId10"/>
    <p:sldId id="316" r:id="rId11"/>
    <p:sldId id="315" r:id="rId12"/>
    <p:sldId id="313" r:id="rId1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44225-225B-4C11-81EC-8DB1884A3969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1657-93CA-493A-AA24-59E32F61A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25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657-93CA-493A-AA24-59E32F61A73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29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1657-93CA-493A-AA24-59E32F61A73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78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E8FE8E-871F-47F3-A173-A0B347D6827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287E80-B596-4371-8E73-80A4AD5989D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E2D89A-6B19-4720-8DF2-2282B71A43F5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EE9A4E1-2BBF-4BDF-B72E-19ED9BDF4BDD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A936F8-1ACA-4C97-9F26-714D9E5398D2}" type="datetimeFigureOut">
              <a:rPr lang="pt-BR"/>
              <a:pPr>
                <a:defRPr/>
              </a:pPr>
              <a:t>22/08/2024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7DF4318-41FF-48D1-B081-DA3D77BF91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61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24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F11101-A8D5-41B6-AF78-F456F496902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2DDB76-BEFE-4DBF-8E30-25EA5233060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E2E2EF-F0BE-49D2-8235-6B704D3B178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B93233-5817-4789-93E9-12C75EC0216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C3F7DF-BBA7-4A7E-9E6E-A5DD1AA2F9F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832BED0-4451-4F79-966E-9433DD15BF9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C3BE9E-3D6A-48AA-A073-E7C4EFC9F29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983AD3-176D-4B59-94CA-52768CFCADD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F0266C-4203-47EE-B33E-A5216772AEB2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83BEB-526A-4DA2-A327-7B91F6D76AC9}" type="datetimeFigureOut">
              <a:rPr lang="pt-BR"/>
              <a:pPr>
                <a:defRPr/>
              </a:pPr>
              <a:t>22/08/2024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57886-7077-4D23-84AE-6692FED97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3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aude/pt-br/assuntos/saude-de-a-a-z/o/oropouche/notas-tecnicas/nota-tecnica-no-15-2024-svsa-m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ov.br/saude/pt-br/assuntos/saude-de-a-a-z/o/oropouche/notas-tecnicas/nota-tecnica-conjunta-no-135-2024-svsa-saps-saes-ms" TargetMode="External"/><Relationship Id="rId4" Type="http://schemas.openxmlformats.org/officeDocument/2006/relationships/hyperlink" Target="https://www.gov.br/saude/pt-br/assuntos/saude-de-a-a-z/o/oropouche/notas-tecnicas/nota-tecnica-no-6-2024-cgarb-dedt-svsa-m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oonoses.go.gov@gma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ih.med.br/wp-content/uploads/2024/08/NOTA-TECNICA-No-29-2024-DATHI-SVSA-MS-1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gov.br/anvisa/pt-br/assuntos/paf/alertas-epidemiologicos/nota-tecnica-14-2024-mpo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ussinan.saude.gov.br/login" TargetMode="External"/><Relationship Id="rId2" Type="http://schemas.openxmlformats.org/officeDocument/2006/relationships/hyperlink" Target="https://www.gov.br/saude/pt-br/assuntos/saude-de-a-a-z/m/mpo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.powerbi.com/view?r=eyJrIjoiMzc0Mzg3NjMtMzBiNy00ODhhLWJhNmItZmYzYWM4ZjUxN2Q0IiwidCI6IjlhNTU0YWQzLWI1MmItNDg2Mi1hMzZmLTg0ZDg5MWU1YzcwNSJ9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793560" y="170280"/>
            <a:ext cx="11032680" cy="66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Times New Roman" pitchFamily="18" charset="0"/>
              </a:rPr>
              <a:t>Superintendente de Vigilância em Saúde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Times New Roman" pitchFamily="18" charset="0"/>
              </a:rPr>
              <a:t>Gerência de Vigilância Epidemiológica de Doenças Transmissíveis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Coordenação de Vigilância das </a:t>
            </a:r>
            <a:r>
              <a:rPr kumimoji="0" lang="pt-BR" sz="1600" b="1" i="0" u="none" strike="noStrike" kern="1200" cap="none" spc="-1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ISTs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HIV/AIDS, Sífilis e Hepatites Virais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       </a:t>
            </a:r>
            <a:r>
              <a:rPr lang="pt-BR" sz="4000" b="1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Mpox</a:t>
            </a:r>
            <a:endParaRPr lang="pt-BR" sz="4000" b="1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Ana Cristina G. de Oliveira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709E57-1932-4A5B-B7D9-C0CE02D4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23180"/>
            <a:ext cx="4309110" cy="923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A0CEA1A-6050-4C53-A0BD-190D8BC7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07820"/>
            <a:ext cx="4400550" cy="3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>
            <a:extLst>
              <a:ext uri="{FF2B5EF4-FFF2-40B4-BE49-F238E27FC236}">
                <a16:creationId xmlns:a16="http://schemas.microsoft.com/office/drawing/2014/main" id="{59A66E4C-42E3-4477-ADC2-47AC04CE4DCF}"/>
              </a:ext>
            </a:extLst>
          </p:cNvPr>
          <p:cNvSpPr/>
          <p:nvPr/>
        </p:nvSpPr>
        <p:spPr>
          <a:xfrm>
            <a:off x="9889862" y="6082120"/>
            <a:ext cx="1796109" cy="565774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6B4FAD-D30F-4F25-AC63-D018F05F6A55}"/>
              </a:ext>
            </a:extLst>
          </p:cNvPr>
          <p:cNvSpPr txBox="1"/>
          <p:nvPr/>
        </p:nvSpPr>
        <p:spPr>
          <a:xfrm>
            <a:off x="558800" y="708191"/>
            <a:ext cx="10850880" cy="4813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 TÉCNICAS DO MINISTÉRIO DA SAÚDE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Link"/>
              </a:rPr>
              <a:t>Nota Técnica nº 15/2024-SVSA/MS</a:t>
            </a:r>
            <a:r>
              <a:rPr lang="pt-BR" sz="2000" b="1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pt-BR" sz="20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trata da recomendação para intensificação da vigilância de transmissão vertical do vírus Oropouche. Publicada em 12/07/2024</a:t>
            </a:r>
            <a:endParaRPr lang="pt-BR" sz="20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 algn="just" fontAlgn="base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Link"/>
              </a:rPr>
              <a:t>Nota Técnica nº 6/2024-CGARB/DEDT/SVSA/MS</a:t>
            </a:r>
            <a:r>
              <a:rPr lang="pt-BR" sz="2000" b="1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sz="20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rata das orientações para a vigilância da Febre do Oropouche. Publicado em 19/07/2024</a:t>
            </a:r>
            <a:endParaRPr lang="pt-BR" sz="20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 algn="just" fontAlgn="base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Link"/>
              </a:rPr>
              <a:t>Nota Técnica Conjunta nº 135/2024-SVSA/SAPS/SAES/MS</a:t>
            </a:r>
            <a:r>
              <a:rPr lang="pt-BR" sz="2000" b="1" dirty="0">
                <a:solidFill>
                  <a:srgbClr val="0C326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pt-BR" sz="20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Orientações para notificação e investigação de casos suspeitos de Oropouche em gestantes, anomalias congênitas ou óbitos fetais. Publicado em 14/08/2024</a:t>
            </a:r>
            <a:endParaRPr lang="pt-BR" sz="20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Todas as notas técnicas descritas foram publicizadas para as Regionais de Saúde, CREMEGO, COREN, CRF, CRBM, CVO, HC, HDT e CVEH.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4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>
            <a:extLst>
              <a:ext uri="{FF2B5EF4-FFF2-40B4-BE49-F238E27FC236}">
                <a16:creationId xmlns:a16="http://schemas.microsoft.com/office/drawing/2014/main" id="{59A66E4C-42E3-4477-ADC2-47AC04CE4DCF}"/>
              </a:ext>
            </a:extLst>
          </p:cNvPr>
          <p:cNvSpPr/>
          <p:nvPr/>
        </p:nvSpPr>
        <p:spPr>
          <a:xfrm>
            <a:off x="9889862" y="6082120"/>
            <a:ext cx="1796109" cy="565774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D75272-29AF-490B-8C3C-E2CD495B164C}"/>
              </a:ext>
            </a:extLst>
          </p:cNvPr>
          <p:cNvSpPr txBox="1"/>
          <p:nvPr/>
        </p:nvSpPr>
        <p:spPr>
          <a:xfrm>
            <a:off x="2540000" y="2136338"/>
            <a:ext cx="68438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DejaVu Sans"/>
              </a:rPr>
              <a:t>Coordenação de Zoonoses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DejaVu Sans"/>
              </a:rPr>
              <a:t>Gerência de Vigilância Epidemiológica de Doenças Transmissíveis</a:t>
            </a:r>
          </a:p>
          <a:p>
            <a:pPr algn="ctr">
              <a:defRPr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zoonoses.go.gov@gmail.com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algn="ctr">
              <a:defRPr/>
            </a:pPr>
            <a:endParaRPr lang="pt-BR" altLang="pt-BR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(62) 32012683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-1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spc="-1" dirty="0">
              <a:solidFill>
                <a:srgbClr val="111111"/>
              </a:solidFill>
              <a:latin typeface="Arial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-1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3911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6"/>
          <p:cNvPicPr/>
          <p:nvPr/>
        </p:nvPicPr>
        <p:blipFill>
          <a:blip r:embed="rId2"/>
          <a:stretch/>
        </p:blipFill>
        <p:spPr>
          <a:xfrm>
            <a:off x="10113120" y="149760"/>
            <a:ext cx="1100520" cy="9302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15DA11-9FA2-455D-AC85-84527693F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87" y="149760"/>
            <a:ext cx="7999413" cy="40843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A9EB9CC-743E-4B17-AC4D-D089A57CC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87" y="4234080"/>
            <a:ext cx="7999413" cy="10477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4E351DB-75AA-4530-9E99-AECC13CDD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287" y="5281830"/>
            <a:ext cx="799941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"/>
    </mc:Choice>
    <mc:Fallback>
      <p:transition spd="slow" advTm="36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5371441-8435-ACA8-08E4-61FE9C17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662" y="1056640"/>
            <a:ext cx="5781057" cy="4993286"/>
          </a:xfrm>
          <a:prstGeom prst="rect">
            <a:avLst/>
          </a:prstGeom>
        </p:spPr>
      </p:pic>
      <p:sp>
        <p:nvSpPr>
          <p:cNvPr id="46" name="CaixaDeTexto 2"/>
          <p:cNvSpPr/>
          <p:nvPr/>
        </p:nvSpPr>
        <p:spPr>
          <a:xfrm>
            <a:off x="6096000" y="320556"/>
            <a:ext cx="534424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NOTA TÉCNICA Nº 29/2024-DATHI/SVSA/MS</a:t>
            </a:r>
          </a:p>
          <a:p>
            <a:pPr algn="ctr">
              <a:lnSpc>
                <a:spcPct val="100000"/>
              </a:lnSpc>
              <a:buNone/>
            </a:pPr>
            <a:r>
              <a:rPr lang="pt-BR" sz="1400" b="1" strike="noStrike" spc="-1" dirty="0">
                <a:solidFill>
                  <a:srgbClr val="127622"/>
                </a:solidFill>
                <a:latin typeface="Arial"/>
                <a:ea typeface="DejaVu Sans"/>
                <a:hlinkClick r:id="rId3"/>
              </a:rPr>
              <a:t>Nota técnica nº 29/2024-.DATHI/SVSA/MS</a:t>
            </a:r>
            <a:endParaRPr lang="pt-BR" sz="1400" b="1" strike="noStrike" spc="-1" dirty="0">
              <a:solidFill>
                <a:srgbClr val="127622"/>
              </a:solidFill>
              <a:latin typeface="Arial"/>
              <a:ea typeface="DejaVu Sans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22280" y="1620000"/>
            <a:ext cx="10799640" cy="6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2000" b="0" strike="noStrike" spc="-1" dirty="0">
              <a:latin typeface="Arial"/>
            </a:endParaRPr>
          </a:p>
        </p:txBody>
      </p:sp>
      <p:sp>
        <p:nvSpPr>
          <p:cNvPr id="48" name="CaixaDeTexto 6"/>
          <p:cNvSpPr/>
          <p:nvPr/>
        </p:nvSpPr>
        <p:spPr>
          <a:xfrm>
            <a:off x="360000" y="900000"/>
            <a:ext cx="63000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458280" y="2500560"/>
            <a:ext cx="10701360" cy="39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2000" b="0" strike="noStrike" spc="-1" dirty="0">
              <a:latin typeface="Arial"/>
            </a:endParaRP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067F76EF-CC21-B690-1A8D-2A570230D3B1}"/>
              </a:ext>
            </a:extLst>
          </p:cNvPr>
          <p:cNvSpPr/>
          <p:nvPr/>
        </p:nvSpPr>
        <p:spPr>
          <a:xfrm>
            <a:off x="216298" y="320556"/>
            <a:ext cx="55926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NOTA TÉCNICA Nº 14/2024- ANVISA</a:t>
            </a:r>
          </a:p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 dirty="0">
                <a:latin typeface="Arial"/>
                <a:hlinkClick r:id="rId4"/>
              </a:rPr>
              <a:t>NOTA TÉCNICA Nº 14/2024/SEI/COVIG/GGPAF/DIRE5/ANVISA</a:t>
            </a:r>
            <a:endParaRPr lang="pt-BR" sz="1400" b="0" strike="noStrike" spc="-1" dirty="0">
              <a:latin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B2F756-475D-7685-6D58-905FEA9E1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" y="1056640"/>
            <a:ext cx="5781057" cy="5418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"/>
    </mc:Choice>
    <mc:Fallback xmlns="">
      <p:transition spd="slow" advTm="1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8" y="904481"/>
            <a:ext cx="6242560" cy="5368159"/>
          </a:xfrm>
          <a:prstGeom prst="rect">
            <a:avLst/>
          </a:prstGeom>
        </p:spPr>
      </p:pic>
      <p:sp>
        <p:nvSpPr>
          <p:cNvPr id="57" name="Retângulo 56"/>
          <p:cNvSpPr/>
          <p:nvPr/>
        </p:nvSpPr>
        <p:spPr>
          <a:xfrm>
            <a:off x="422280" y="1952640"/>
            <a:ext cx="10799640" cy="43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2000" b="0" strike="noStrike" spc="-1" dirty="0">
              <a:latin typeface="Arial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603033" y="376061"/>
            <a:ext cx="10799640" cy="44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BR" sz="2000" b="1" dirty="0">
                <a:latin typeface="+mj-lt"/>
                <a:cs typeface="Calibri" panose="020F0502020204030204" pitchFamily="34" charset="0"/>
              </a:rPr>
              <a:t>Casos confirmados de </a:t>
            </a:r>
            <a:r>
              <a:rPr lang="pt-BR" sz="2000" b="1" dirty="0" err="1">
                <a:latin typeface="+mj-lt"/>
                <a:cs typeface="Calibri" panose="020F0502020204030204" pitchFamily="34" charset="0"/>
              </a:rPr>
              <a:t>Mpox</a:t>
            </a:r>
            <a:r>
              <a:rPr lang="pt-BR" sz="2000" b="1" dirty="0">
                <a:latin typeface="+mj-lt"/>
                <a:cs typeface="Calibri" panose="020F0502020204030204" pitchFamily="34" charset="0"/>
              </a:rPr>
              <a:t> por município de residência. Goiás – 2023 e 2024</a:t>
            </a:r>
            <a:endParaRPr lang="pt-BR" sz="2000" b="1" strike="noStrike" spc="-1" dirty="0">
              <a:latin typeface="Arial"/>
            </a:endParaRPr>
          </a:p>
        </p:txBody>
      </p:sp>
      <p:sp>
        <p:nvSpPr>
          <p:cNvPr id="4" name="TextBox 75"/>
          <p:cNvSpPr txBox="1"/>
          <p:nvPr/>
        </p:nvSpPr>
        <p:spPr>
          <a:xfrm>
            <a:off x="995734" y="6357540"/>
            <a:ext cx="4681094" cy="31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7"/>
              </a:lnSpc>
              <a:spcBef>
                <a:spcPct val="0"/>
              </a:spcBef>
            </a:pP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Fonte  SUVISA Goiás:  </a:t>
            </a:r>
            <a:r>
              <a:rPr lang="en-US" sz="909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Notificações</a:t>
            </a: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909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registradas</a:t>
            </a: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 E-sus Sinan, 01/01/2024 a 31/07/2024</a:t>
            </a:r>
          </a:p>
          <a:p>
            <a:pPr>
              <a:lnSpc>
                <a:spcPts val="1347"/>
              </a:lnSpc>
              <a:spcBef>
                <a:spcPct val="0"/>
              </a:spcBef>
            </a:pP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* Dados </a:t>
            </a:r>
            <a:r>
              <a:rPr lang="en-US" sz="909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parciais</a:t>
            </a: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909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sujeitos</a:t>
            </a:r>
            <a:r>
              <a:rPr lang="en-US" sz="909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a </a:t>
            </a:r>
            <a:r>
              <a:rPr lang="en-US" sz="909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alteração</a:t>
            </a:r>
            <a:endParaRPr lang="en-US" sz="909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4218758"/>
            <a:ext cx="1880768" cy="1653721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10477FA-2C53-2729-3DCC-8B4AA25A4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26473"/>
              </p:ext>
            </p:extLst>
          </p:nvPr>
        </p:nvGraphicFramePr>
        <p:xfrm>
          <a:off x="7695077" y="904481"/>
          <a:ext cx="3074523" cy="4196674"/>
        </p:xfrm>
        <a:graphic>
          <a:graphicData uri="http://schemas.openxmlformats.org/drawingml/2006/table">
            <a:tbl>
              <a:tblPr/>
              <a:tblGrid>
                <a:gridCol w="2340309">
                  <a:extLst>
                    <a:ext uri="{9D8B030D-6E8A-4147-A177-3AD203B41FA5}">
                      <a16:colId xmlns:a16="http://schemas.microsoft.com/office/drawing/2014/main" val="2346157558"/>
                    </a:ext>
                  </a:extLst>
                </a:gridCol>
                <a:gridCol w="734214">
                  <a:extLst>
                    <a:ext uri="{9D8B030D-6E8A-4147-A177-3AD203B41FA5}">
                      <a16:colId xmlns:a16="http://schemas.microsoft.com/office/drawing/2014/main" val="2282798197"/>
                    </a:ext>
                  </a:extLst>
                </a:gridCol>
              </a:tblGrid>
              <a:tr h="39023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Aurilândia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04435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Campos Verdes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21366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Goianápolis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96694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Itapací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34623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Jataí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7505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Luziânia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91457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Mineiros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42080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Mossámedes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256475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Silvânia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03687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Trindade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716251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Valparaiso de Goiás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6534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Vicentinópolis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137083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Lindas de Goiás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037096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Senador Canedo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045417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Anápolis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7883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Aparecida de Goiânia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034580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Goiânia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885942"/>
                  </a:ext>
                </a:extLst>
              </a:tr>
              <a:tr h="223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6062" marR="6062" marT="6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10931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B517A84-B7DB-4FD6-9EA2-3A13E4EBEC1C}"/>
              </a:ext>
            </a:extLst>
          </p:cNvPr>
          <p:cNvSpPr txBox="1"/>
          <p:nvPr/>
        </p:nvSpPr>
        <p:spPr>
          <a:xfrm>
            <a:off x="7695077" y="5266040"/>
            <a:ext cx="271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2023: 111</a:t>
            </a:r>
          </a:p>
          <a:p>
            <a:r>
              <a:rPr lang="pt-BR" b="1" dirty="0"/>
              <a:t>2024: 12</a:t>
            </a:r>
          </a:p>
        </p:txBody>
      </p:sp>
    </p:spTree>
    <p:extLst>
      <p:ext uri="{BB962C8B-B14F-4D97-AF65-F5344CB8AC3E}">
        <p14:creationId xmlns:p14="http://schemas.microsoft.com/office/powerpoint/2010/main" val="246816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19"/>
          <p:cNvSpPr/>
          <p:nvPr/>
        </p:nvSpPr>
        <p:spPr>
          <a:xfrm>
            <a:off x="363960" y="77080"/>
            <a:ext cx="104382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4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NOTA TÉCNICA Nº 29/2024 - DATHI/SVSA/MS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63960" y="1325430"/>
            <a:ext cx="11154940" cy="513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Divulgar Notas Técnicas/Protocolos aos profissionais das redes de vigilância e assistência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Rastrear contactantes a fim de interromper cadeia de transmissão e identificação de possíveis surtos, sendo o período de incubação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rawline"/>
              </a:rPr>
              <a:t>de 3 a 16 dias, mas pode chegar a 21 dias.</a:t>
            </a:r>
            <a:endParaRPr lang="pt-BR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Coletar e enviar amostras ao LACEN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https://www.gov.br/saude/pt-br/assuntos/saude-de-a-a-z/m/mpox</a:t>
            </a:r>
            <a:endParaRPr lang="pt-BR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Notificar e investigar oportunamente os casos suspeitos e confirmados de forma qualificada no sistema de notificação Sistema de Informação de Agravos de Notificação (e-SUS SINAN), disponível em: </a:t>
            </a:r>
            <a:r>
              <a:rPr lang="pt-BR" sz="2000" b="0" u="sng" strike="noStrike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https://esussinan.saude.gov.br/login</a:t>
            </a:r>
            <a:r>
              <a:rPr lang="pt-BR" sz="2000" b="0" strike="noStrike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encerrar assim que tiver o desfecho em </a:t>
            </a:r>
            <a:r>
              <a:rPr lang="pt-B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até 60 dias.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Organizar a rede de assist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ência em todos os níveis de </a:t>
            </a:r>
            <a:r>
              <a:rPr lang="pt-BR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atenção (1ª, 2ª e 3ª) para atendimento aos casos.</a:t>
            </a:r>
            <a:endParaRPr lang="pt-BR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aixaDeTexto 21"/>
          <p:cNvSpPr/>
          <p:nvPr/>
        </p:nvSpPr>
        <p:spPr>
          <a:xfrm>
            <a:off x="135360" y="778270"/>
            <a:ext cx="70477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24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Recomendações Vigilância e Assistência</a:t>
            </a:r>
          </a:p>
        </p:txBody>
      </p:sp>
      <p:pic>
        <p:nvPicPr>
          <p:cNvPr id="54" name="Imagem 6"/>
          <p:cNvPicPr/>
          <p:nvPr/>
        </p:nvPicPr>
        <p:blipFill>
          <a:blip r:embed="rId4"/>
          <a:stretch/>
        </p:blipFill>
        <p:spPr>
          <a:xfrm>
            <a:off x="10113120" y="149760"/>
            <a:ext cx="1100520" cy="930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3824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"/>
    </mc:Choice>
    <mc:Fallback>
      <p:transition spd="slow" advTm="36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01271" y="192531"/>
            <a:ext cx="960755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cs typeface="Times New Roman" pitchFamily="18" charset="0"/>
              </a:rPr>
              <a:t>Superintendência de Vigilância em Saúde</a:t>
            </a:r>
          </a:p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cs typeface="Times New Roman" pitchFamily="18" charset="0"/>
              </a:rPr>
              <a:t>Gerência de Vigilância Epidemiológica de Doenças Transmissíveis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strike="noStrike" spc="-1" dirty="0">
                <a:solidFill>
                  <a:srgbClr val="111111"/>
                </a:solidFill>
                <a:latin typeface="Arial"/>
                <a:ea typeface="DejaVu Sans"/>
              </a:rPr>
              <a:t>Coordenação de Vigilância das Zoonoses</a:t>
            </a:r>
            <a:endParaRPr lang="pt-BR" b="0" strike="noStrike" spc="-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73216" y="5624090"/>
            <a:ext cx="472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Goiânia, 20 de Agosto de 2024</a:t>
            </a:r>
          </a:p>
        </p:txBody>
      </p:sp>
      <p:sp>
        <p:nvSpPr>
          <p:cNvPr id="4" name="Freeform 28">
            <a:extLst>
              <a:ext uri="{FF2B5EF4-FFF2-40B4-BE49-F238E27FC236}">
                <a16:creationId xmlns:a16="http://schemas.microsoft.com/office/drawing/2014/main" id="{59A66E4C-42E3-4477-ADC2-47AC04CE4DCF}"/>
              </a:ext>
            </a:extLst>
          </p:cNvPr>
          <p:cNvSpPr/>
          <p:nvPr/>
        </p:nvSpPr>
        <p:spPr>
          <a:xfrm>
            <a:off x="9889862" y="6082120"/>
            <a:ext cx="1796109" cy="565774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784144-3E84-4897-ACDA-C09D17F4054B}"/>
              </a:ext>
            </a:extLst>
          </p:cNvPr>
          <p:cNvSpPr txBox="1"/>
          <p:nvPr/>
        </p:nvSpPr>
        <p:spPr>
          <a:xfrm>
            <a:off x="3048000" y="25056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Oropouche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571EB9-BACF-4800-B0CF-EF5EB0BD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66" y="3226671"/>
            <a:ext cx="2914650" cy="21812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FD306FF-A08E-4561-87D0-CFFFA06BC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79" y="2081462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627D84-8DD0-41E8-9C42-3A2EC8C31D95}"/>
              </a:ext>
            </a:extLst>
          </p:cNvPr>
          <p:cNvSpPr txBox="1"/>
          <p:nvPr/>
        </p:nvSpPr>
        <p:spPr>
          <a:xfrm>
            <a:off x="325120" y="385524"/>
            <a:ext cx="5394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Oropouche: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 uma arbovirose (vírus transmitido pelo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Culicoides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paraenses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/conhecido como maruim ou mosquito pólvora) do gênero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Orthobunyavirus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da família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Peribunyaviridae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Sintomas: </a:t>
            </a:r>
            <a:r>
              <a:rPr lang="pt-BR" b="0" i="0" dirty="0">
                <a:solidFill>
                  <a:srgbClr val="000000"/>
                </a:solidFill>
                <a:effectLst/>
                <a:latin typeface="rawline"/>
              </a:rPr>
              <a:t>dor de cabeça intensa, dor muscular, náusea e diarreia.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rawlin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hlinkClick r:id="rId2"/>
            <a:extLst>
              <a:ext uri="{FF2B5EF4-FFF2-40B4-BE49-F238E27FC236}">
                <a16:creationId xmlns:a16="http://schemas.microsoft.com/office/drawing/2014/main" id="{0F25289D-B995-4F18-A32A-DA521D6E53D6}"/>
              </a:ext>
            </a:extLst>
          </p:cNvPr>
          <p:cNvSpPr txBox="1"/>
          <p:nvPr/>
        </p:nvSpPr>
        <p:spPr>
          <a:xfrm>
            <a:off x="6004054" y="55953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2"/>
              </a:rPr>
              <a:t>https://app.powerbi.com/view?r=eyJrIjoiMzc0Mzg3NjMtMzBiNy00ODhhLWJhNmItZmYzYWM4ZjUxN2Q0IiwidCI6IjlhNTU0YWQzLWI1MmItNDg2Mi1hMzZmLTg0ZDg5MWU1YzcwNSJ9</a:t>
            </a:r>
            <a:endParaRPr lang="pt-BR"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369E32-D264-4C5C-A60F-5A36D13A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" y="3586362"/>
            <a:ext cx="5599113" cy="1438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1F182B-D588-46A8-9C7B-7F780C440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054" y="1081231"/>
            <a:ext cx="5892800" cy="44647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09A067-0220-4E60-9D71-CF102DFE91E8}"/>
              </a:ext>
            </a:extLst>
          </p:cNvPr>
          <p:cNvSpPr txBox="1"/>
          <p:nvPr/>
        </p:nvSpPr>
        <p:spPr>
          <a:xfrm>
            <a:off x="6111240" y="385524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Número de exames detectáveis para Oropouche por UF do Local Provável de Infecção, Brasil, 2024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32511-3C8E-4D26-8AFF-A276CC833C73}"/>
              </a:ext>
            </a:extLst>
          </p:cNvPr>
          <p:cNvSpPr/>
          <p:nvPr/>
        </p:nvSpPr>
        <p:spPr>
          <a:xfrm>
            <a:off x="6111240" y="2370051"/>
            <a:ext cx="904240" cy="2235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729F98-5CC8-49DC-B003-62D00E7E7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743" y="1086926"/>
            <a:ext cx="740137" cy="8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3CC45F-880B-4B25-A1D5-B8DC18C9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67" y="304018"/>
            <a:ext cx="3701745" cy="5273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8C0E042-2326-4F57-8EEE-DE9CD4D0BD08}"/>
              </a:ext>
            </a:extLst>
          </p:cNvPr>
          <p:cNvSpPr txBox="1"/>
          <p:nvPr/>
        </p:nvSpPr>
        <p:spPr>
          <a:xfrm>
            <a:off x="132079" y="720578"/>
            <a:ext cx="43568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Traz informações sobre os aspectos clínicos, epidemiológicos e laboratoriais da FO e orientações para a vigilância, prevenção e controle a partir da detecção laboratorial da circulação viral.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Notificação e investigação de suspeita de Oropouche em gestantes (T. Vertical), anomalias congênitas ou óbitos fetais.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Abortos, microcefalia,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malformações neurológicas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3B4ED-B9B5-45B9-A099-DA9176FD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74" y="304019"/>
            <a:ext cx="3701745" cy="52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>
            <a:extLst>
              <a:ext uri="{FF2B5EF4-FFF2-40B4-BE49-F238E27FC236}">
                <a16:creationId xmlns:a16="http://schemas.microsoft.com/office/drawing/2014/main" id="{59A66E4C-42E3-4477-ADC2-47AC04CE4DCF}"/>
              </a:ext>
            </a:extLst>
          </p:cNvPr>
          <p:cNvSpPr/>
          <p:nvPr/>
        </p:nvSpPr>
        <p:spPr>
          <a:xfrm>
            <a:off x="9889862" y="6082120"/>
            <a:ext cx="1796109" cy="565774"/>
          </a:xfrm>
          <a:custGeom>
            <a:avLst/>
            <a:gdLst/>
            <a:ahLst/>
            <a:cxnLst/>
            <a:rect l="l" t="t" r="r" b="b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E5D722-012C-41B0-92B0-E8412699A399}"/>
              </a:ext>
            </a:extLst>
          </p:cNvPr>
          <p:cNvSpPr txBox="1"/>
          <p:nvPr/>
        </p:nvSpPr>
        <p:spPr>
          <a:xfrm>
            <a:off x="396240" y="653016"/>
            <a:ext cx="11460480" cy="531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  -  NOTA TÉCNICA Nº 15/2024-SVSA/MS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Intensificar a vigilância com a notificação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IMEDIATA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casos suspeitos (Ficha de Notificação/Conclusão SINAN)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Coletar e enviar de amostras ao LACEN (com até o 5º dia de início dos sintomas)</a:t>
            </a:r>
          </a:p>
          <a:p>
            <a:pPr lvl="0" algn="just">
              <a:lnSpc>
                <a:spcPct val="150000"/>
              </a:lnSpc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especial para gestantes sintomáticas para desfechos da gestação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companhamento do bebê em mulheres com suspeita de arboviroses durante a gravidez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casos de abortamento, óbito fetal e malformações neurológicas congênitas, coletar amostras de soro, sangue, sangue de cordão,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líquor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tecidos para pesquisa de marcadores da infecção pelo OROV.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5775" algn="just">
              <a:lnSpc>
                <a:spcPct val="107000"/>
              </a:lnSpc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medidas de proteção, recomenda-se: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t-BR" dirty="0">
                <a:solidFill>
                  <a:srgbClr val="000000"/>
                </a:solidFill>
                <a:latin typeface="rawline"/>
              </a:rPr>
              <a:t>E</a:t>
            </a:r>
            <a:r>
              <a:rPr lang="pt-BR" b="0" i="0" dirty="0">
                <a:solidFill>
                  <a:srgbClr val="000000"/>
                </a:solidFill>
                <a:effectLst/>
                <a:latin typeface="rawline"/>
              </a:rPr>
              <a:t>vitar o contato com áreas de ocorrência e/ou minimizar a exposição às picadas dos vetores.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roupas que cubram a maior parte do corpo e aplicar repelente nas áreas expostas da pele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Limpeza de terrenos (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recolhimento de folhas e frutos que caem no solo) e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locais de criação de animais.</a:t>
            </a:r>
          </a:p>
        </p:txBody>
      </p:sp>
    </p:spTree>
    <p:extLst>
      <p:ext uri="{BB962C8B-B14F-4D97-AF65-F5344CB8AC3E}">
        <p14:creationId xmlns:p14="http://schemas.microsoft.com/office/powerpoint/2010/main" val="379730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6318</TotalTime>
  <Words>781</Words>
  <Application>Microsoft Office PowerPoint</Application>
  <PresentationFormat>Widescreen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rawline</vt:lpstr>
      <vt:lpstr>Symbol</vt:lpstr>
      <vt:lpstr>Times New Roman</vt:lpstr>
      <vt:lpstr>Wingdings</vt:lpstr>
      <vt:lpstr>Office Theme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THIAGO SILVA</dc:creator>
  <dc:description/>
  <cp:lastModifiedBy>Ana Cristina Gonçalves de Oliveira</cp:lastModifiedBy>
  <cp:revision>287</cp:revision>
  <dcterms:created xsi:type="dcterms:W3CDTF">2020-01-06T14:50:19Z</dcterms:created>
  <dcterms:modified xsi:type="dcterms:W3CDTF">2024-08-22T16:10:42Z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28</vt:i4>
  </property>
</Properties>
</file>