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</p:sldIdLst>
  <p:sldSz cx="12192000" cy="6858000"/>
  <p:notesSz cx="9982200" cy="6794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Clique para mover o slide</a:t>
            </a: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Clique para editar o formato de notas</a:t>
            </a:r>
          </a:p>
        </p:txBody>
      </p:sp>
      <p:sp>
        <p:nvSpPr>
          <p:cNvPr id="1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&lt;cabeçalho&gt;</a:t>
            </a:r>
          </a:p>
        </p:txBody>
      </p:sp>
      <p:sp>
        <p:nvSpPr>
          <p:cNvPr id="16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16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16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F196B79-B672-4D9F-84D3-AA5FC7E3387F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52720" y="849240"/>
            <a:ext cx="4076280" cy="229356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998280" y="3269880"/>
            <a:ext cx="7985520" cy="267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14"/>
          </p:nvPr>
        </p:nvSpPr>
        <p:spPr>
          <a:xfrm>
            <a:off x="5654160" y="6453720"/>
            <a:ext cx="432540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7DA343C-7E1E-4910-907C-5AD2063D19F5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ldNum" idx="13"/>
          </p:nvPr>
        </p:nvSpPr>
        <p:spPr>
          <a:xfrm>
            <a:off x="5654160" y="6453720"/>
            <a:ext cx="4325400" cy="340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spcBef>
                <a:spcPts val="2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 lang="pt-BR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spcBef>
                <a:spcPts val="26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fld id="{BF6DAAD1-BEBF-4E6F-B621-684C52D91E2E}" type="slidenum">
              <a:rPr lang="pt-BR" sz="1200" b="0" strike="noStrike" spc="-1">
                <a:solidFill>
                  <a:srgbClr val="000000"/>
                </a:solidFill>
                <a:latin typeface="Calibri"/>
              </a:rPr>
              <a:t>8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998280" y="3269880"/>
            <a:ext cx="7985520" cy="267480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/>
          <a:p>
            <a:pPr marL="216000" indent="0">
              <a:buNone/>
            </a:pP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C8571F8-B03A-41F2-8CAB-BCC744DAECE5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1ED81C7-CDDE-447F-B8EF-8487B395C92A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6FB24D-6166-4016-8138-8CC62C550819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4F1664-6F06-4903-A508-58C3003C0EEA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0FF2846-BC2E-4AB0-BEB1-F61510426487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7540335-7C34-4512-A189-A5E00E400698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FE1B214-8F05-4D18-9E19-E9F93EE2703F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84F05A6-0C43-4E1B-A184-5EE62521BAC7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432681B-2FE8-447B-B268-E848C0AA661C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55AD678-31FC-4245-936D-223B51706042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2B603C0-2B95-4F26-A147-BD57A138CA1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A79724D-F27C-4CF5-A2F9-26BF23CB907E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9785870-6C73-4871-8567-8AC5771377EB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B853DB4-324C-4A76-BB39-2EEA6806585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E8A0A47-5EA1-4E52-911E-0F8110FF31BB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0A7E803-C765-41B0-98B9-8D2FF08E5C90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64600A4-6490-448A-A970-8D84C3DEF0DB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AA7FF1A-40ED-4D36-9D26-5DBEB5620E48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88411AF-3348-472F-A127-47DD028B794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90D1309-C34E-44BA-B395-A02401B1867A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C70DCE9-1A63-4FF3-B89D-769179C34BC4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F27A67B-083D-472D-8427-02A7ABCE8396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735B882-3958-4329-844B-7BA2AE3BE6BD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A83B961-59EA-4280-B868-CFAD0FF8DABE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F79EFB2-76C0-47B3-BEEB-158DC4CD2E25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E5C2E6B-3A26-444F-A5E2-219B17E4965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CB94A52-938D-41C3-9325-E919826D0B2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068994E-DBEB-4453-BAE8-374D6EF50418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09F8D4A-B7A2-4DA1-B30D-C1649E97163B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5F79EBF-5F55-4503-917B-A04EF3EC82C9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1C2FA58-6837-4632-A01F-1DECED38CA70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0B859F-EB38-4A7B-942D-344912CC3DE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DC3FCA-8E19-44B8-923B-DE4BA9CF556E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B0058A2-CFA2-4F23-9467-8D54B754F403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ED3710-E6F6-448F-A828-DA91908FDE68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C7D45CC-57B0-4C81-B0DA-A46BC3600B5C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pt-B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pt-BR" sz="1200" b="0" strike="noStrike" spc="-1">
                <a:solidFill>
                  <a:srgbClr val="8B8B8B"/>
                </a:solidFill>
                <a:latin typeface="Calibri"/>
              </a:rPr>
              <a:t>&lt;data/hora&gt;</a:t>
            </a:r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pt-B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ABE8CA3-C725-49E3-BA31-C527BDE2C874}" type="slidenum">
              <a:rPr lang="pt-BR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Calibri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30492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8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800" b="0" strike="noStrike" spc="-1">
                <a:solidFill>
                  <a:srgbClr val="8B8B8B"/>
                </a:solidFill>
                <a:latin typeface="Calibri"/>
              </a:rPr>
              <a:t>&lt;data/hora&gt;</a:t>
            </a:r>
            <a:endParaRPr lang="pt-BR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2082960" y="4237560"/>
            <a:ext cx="1929960" cy="2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436896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8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D9D19AF-1579-4F1C-AE12-E061CA5A555B}" type="slidenum">
              <a:rPr lang="en-US" sz="8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130" b="0" strike="noStrike" spc="-1">
                <a:solidFill>
                  <a:srgbClr val="000000"/>
                </a:solidFill>
                <a:latin typeface="Calibri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40" b="0" strike="noStrike" spc="-1">
                <a:solidFill>
                  <a:srgbClr val="000000"/>
                </a:solidFill>
                <a:latin typeface="Calibri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340" b="0" strike="noStrike" spc="-1">
                <a:solidFill>
                  <a:srgbClr val="000000"/>
                </a:solidFill>
                <a:latin typeface="Calibri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1420200"/>
            <a:ext cx="5181120" cy="979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en-US" sz="293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lang="pt-BR" sz="293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 idx="7"/>
          </p:nvPr>
        </p:nvSpPr>
        <p:spPr>
          <a:xfrm>
            <a:off x="30492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en-US" sz="8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en-US" sz="800" b="0" strike="noStrike" spc="-1">
                <a:solidFill>
                  <a:srgbClr val="8B8B8B"/>
                </a:solidFill>
                <a:latin typeface="Calibri"/>
              </a:rPr>
              <a:t>&lt;data/hora&gt;</a:t>
            </a:r>
            <a:endParaRPr lang="pt-BR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 idx="8"/>
          </p:nvPr>
        </p:nvSpPr>
        <p:spPr>
          <a:xfrm>
            <a:off x="2082960" y="4237560"/>
            <a:ext cx="1929960" cy="2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sldNum" idx="9"/>
          </p:nvPr>
        </p:nvSpPr>
        <p:spPr>
          <a:xfrm>
            <a:off x="4368960" y="4237560"/>
            <a:ext cx="1422000" cy="2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en-US" sz="8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EB7778E-209E-44F0-8715-4E248421CAC0}" type="slidenum">
              <a:rPr lang="en-US" sz="8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pt-BR" sz="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130" b="0" strike="noStrike" spc="-1">
                <a:solidFill>
                  <a:srgbClr val="000000"/>
                </a:solidFill>
                <a:latin typeface="Calibri"/>
              </a:rPr>
              <a:t>Clique para editar o formato de texto dos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600" b="0" strike="noStrike" spc="-1">
                <a:solidFill>
                  <a:srgbClr val="000000"/>
                </a:solidFill>
                <a:latin typeface="Calibri"/>
              </a:rPr>
              <a:t>2.º nível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40" b="0" strike="noStrike" spc="-1">
                <a:solidFill>
                  <a:srgbClr val="000000"/>
                </a:solidFill>
                <a:latin typeface="Calibri"/>
              </a:rPr>
              <a:t>3.º nível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340" b="0" strike="noStrike" spc="-1">
                <a:solidFill>
                  <a:srgbClr val="000000"/>
                </a:solidFill>
                <a:latin typeface="Calibri"/>
              </a:rPr>
              <a:t>4.º nível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5.º nível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6.º nível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Calibri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body"/>
          </p:nvPr>
        </p:nvSpPr>
        <p:spPr>
          <a:xfrm>
            <a:off x="1276200" y="1085760"/>
            <a:ext cx="3885840" cy="3476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3600" b="1" strike="noStrike" spc="-1">
                <a:solidFill>
                  <a:srgbClr val="183EFF"/>
                </a:solidFill>
                <a:latin typeface="Montserrat"/>
              </a:rPr>
              <a:t>Título</a:t>
            </a:r>
            <a:endParaRPr lang="pt-BR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5880" y="0"/>
            <a:ext cx="609552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7.º nível de tópicos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1276200" y="4766040"/>
            <a:ext cx="3885840" cy="1132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BR" sz="1800" b="0" strike="noStrike" spc="-1">
                <a:solidFill>
                  <a:srgbClr val="595959"/>
                </a:solidFill>
                <a:latin typeface="Calibri"/>
              </a:rPr>
              <a:t>Texto de apoio</a:t>
            </a: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cievsregionalpireneus.ses@goias.gov.br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cievsregionalcentrosul.ses@goias.gov.b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cievsregionalcentral.ses@goias.gov.br" TargetMode="External"/><Relationship Id="rId5" Type="http://schemas.openxmlformats.org/officeDocument/2006/relationships/hyperlink" Target="mailto:gvecedn@goias.gov.br" TargetMode="External"/><Relationship Id="rId10" Type="http://schemas.openxmlformats.org/officeDocument/2006/relationships/hyperlink" Target="mailto:cievsregionalsudoeste2.ses@goias.gov.br" TargetMode="External"/><Relationship Id="rId4" Type="http://schemas.openxmlformats.org/officeDocument/2006/relationships/hyperlink" Target="mailto:cievs.suvisa@goias.gov.br" TargetMode="External"/><Relationship Id="rId9" Type="http://schemas.openxmlformats.org/officeDocument/2006/relationships/hyperlink" Target="mailto:cievsregionalsudoeste1.ses@goias.gov.b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Freeform 5"/>
          <p:cNvSpPr/>
          <p:nvPr/>
        </p:nvSpPr>
        <p:spPr>
          <a:xfrm rot="10800000">
            <a:off x="360" y="-12600"/>
            <a:ext cx="12191760" cy="688356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6883560"/>
              <a:gd name="textAreaBottom" fmla="*/ 6883920 h 6883560"/>
            </a:gdLst>
            <a:ahLst/>
            <a:cxnLst/>
            <a:rect l="textAreaLeft" t="textAreaTop" r="textAreaRight" b="textAreaBottom"/>
            <a:pathLst>
              <a:path w="35276569" h="14359255">
                <a:moveTo>
                  <a:pt x="0" y="0"/>
                </a:moveTo>
                <a:lnTo>
                  <a:pt x="35276569" y="0"/>
                </a:lnTo>
                <a:lnTo>
                  <a:pt x="35276569" y="14359255"/>
                </a:lnTo>
                <a:lnTo>
                  <a:pt x="0" y="14359255"/>
                </a:lnTo>
                <a:close/>
              </a:path>
            </a:pathLst>
          </a:custGeom>
          <a:solidFill>
            <a:srgbClr val="F1EFE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Freeform 3"/>
          <p:cNvSpPr/>
          <p:nvPr/>
        </p:nvSpPr>
        <p:spPr>
          <a:xfrm rot="10800000">
            <a:off x="360" y="4710600"/>
            <a:ext cx="2147400" cy="2147400"/>
          </a:xfrm>
          <a:custGeom>
            <a:avLst/>
            <a:gdLst>
              <a:gd name="textAreaLeft" fmla="*/ 0 w 2147400"/>
              <a:gd name="textAreaRight" fmla="*/ 2147760 w 2147400"/>
              <a:gd name="textAreaTop" fmla="*/ 0 h 2147400"/>
              <a:gd name="textAreaBottom" fmla="*/ 2147760 h 2147400"/>
            </a:gdLst>
            <a:ahLst/>
            <a:cxnLst/>
            <a:rect l="textAreaLeft" t="textAreaTop" r="textAreaRight" b="textAreaBottom"/>
            <a:pathLst>
              <a:path w="3221692" h="3221692">
                <a:moveTo>
                  <a:pt x="0" y="0"/>
                </a:moveTo>
                <a:lnTo>
                  <a:pt x="3221692" y="0"/>
                </a:lnTo>
                <a:lnTo>
                  <a:pt x="3221692" y="3221692"/>
                </a:lnTo>
                <a:lnTo>
                  <a:pt x="0" y="3221692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Freeform 6"/>
          <p:cNvSpPr/>
          <p:nvPr/>
        </p:nvSpPr>
        <p:spPr>
          <a:xfrm rot="5400000">
            <a:off x="7425000" y="2090160"/>
            <a:ext cx="4767120" cy="4767120"/>
          </a:xfrm>
          <a:custGeom>
            <a:avLst/>
            <a:gdLst>
              <a:gd name="textAreaLeft" fmla="*/ 0 w 4767120"/>
              <a:gd name="textAreaRight" fmla="*/ 4767480 w 4767120"/>
              <a:gd name="textAreaTop" fmla="*/ 0 h 4767120"/>
              <a:gd name="textAreaBottom" fmla="*/ 4767480 h 4767120"/>
            </a:gdLst>
            <a:ahLst/>
            <a:cxnLst/>
            <a:rect l="textAreaLeft" t="textAreaTop" r="textAreaRight" b="textAreaBottom"/>
            <a:pathLst>
              <a:path w="7151453" h="7151453">
                <a:moveTo>
                  <a:pt x="0" y="0"/>
                </a:moveTo>
                <a:lnTo>
                  <a:pt x="7151453" y="0"/>
                </a:lnTo>
                <a:lnTo>
                  <a:pt x="7151453" y="7151453"/>
                </a:lnTo>
                <a:lnTo>
                  <a:pt x="0" y="7151453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Freeform 7"/>
          <p:cNvSpPr/>
          <p:nvPr/>
        </p:nvSpPr>
        <p:spPr>
          <a:xfrm rot="10800000">
            <a:off x="10699560" y="5691960"/>
            <a:ext cx="1492560" cy="1166040"/>
          </a:xfrm>
          <a:custGeom>
            <a:avLst/>
            <a:gdLst>
              <a:gd name="textAreaLeft" fmla="*/ 0 w 1492560"/>
              <a:gd name="textAreaRight" fmla="*/ 1492920 w 1492560"/>
              <a:gd name="textAreaTop" fmla="*/ 0 h 1166040"/>
              <a:gd name="textAreaBottom" fmla="*/ 1166400 h 1166040"/>
            </a:gdLst>
            <a:ahLst/>
            <a:cxnLst/>
            <a:rect l="textAreaLeft" t="textAreaTop" r="textAreaRight" b="textAreaBottom"/>
            <a:pathLst>
              <a:path w="2239485" h="1749661">
                <a:moveTo>
                  <a:pt x="0" y="0"/>
                </a:moveTo>
                <a:lnTo>
                  <a:pt x="2239485" y="0"/>
                </a:lnTo>
                <a:lnTo>
                  <a:pt x="2239485" y="1749661"/>
                </a:lnTo>
                <a:lnTo>
                  <a:pt x="0" y="17496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Box 8"/>
          <p:cNvSpPr/>
          <p:nvPr/>
        </p:nvSpPr>
        <p:spPr>
          <a:xfrm>
            <a:off x="598680" y="2440800"/>
            <a:ext cx="9002160" cy="99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pt-BR" sz="3600" b="0" strike="noStrike" spc="-1">
                <a:solidFill>
                  <a:srgbClr val="192954"/>
                </a:solidFill>
                <a:latin typeface="Kollektif Bold"/>
              </a:rPr>
              <a:t>1.2 Surtos de Doença Diarreica Aguda no Estado de Goiás</a:t>
            </a:r>
            <a:endParaRPr lang="pt-BR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9"/>
          <p:cNvSpPr/>
          <p:nvPr/>
        </p:nvSpPr>
        <p:spPr>
          <a:xfrm>
            <a:off x="4087440" y="6076080"/>
            <a:ext cx="3401280" cy="21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1681"/>
              </a:lnSpc>
            </a:pPr>
            <a:r>
              <a:rPr lang="en-US" sz="1200" b="0" strike="noStrike" spc="21">
                <a:solidFill>
                  <a:srgbClr val="192954"/>
                </a:solidFill>
                <a:latin typeface="Aileron Heavy"/>
              </a:rPr>
              <a:t>Goiânia, 22 de Agosto de 2024</a:t>
            </a:r>
            <a:endParaRPr lang="pt-B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Freeform 10"/>
          <p:cNvSpPr/>
          <p:nvPr/>
        </p:nvSpPr>
        <p:spPr>
          <a:xfrm>
            <a:off x="598680" y="685800"/>
            <a:ext cx="2324160" cy="731880"/>
          </a:xfrm>
          <a:custGeom>
            <a:avLst/>
            <a:gdLst>
              <a:gd name="textAreaLeft" fmla="*/ 0 w 2324160"/>
              <a:gd name="textAreaRight" fmla="*/ 2324520 w 2324160"/>
              <a:gd name="textAreaTop" fmla="*/ 0 h 731880"/>
              <a:gd name="textAreaBottom" fmla="*/ 732240 h 731880"/>
            </a:gdLst>
            <a:ahLst/>
            <a:cxnLst/>
            <a:rect l="textAreaLeft" t="textAreaTop" r="textAreaRight" b="textAreaBottom"/>
            <a:pathLst>
              <a:path w="3486765" h="1098331">
                <a:moveTo>
                  <a:pt x="0" y="0"/>
                </a:moveTo>
                <a:lnTo>
                  <a:pt x="3486765" y="0"/>
                </a:lnTo>
                <a:lnTo>
                  <a:pt x="3486765" y="1098331"/>
                </a:lnTo>
                <a:lnTo>
                  <a:pt x="0" y="109833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CaixaDeTexto 3"/>
          <p:cNvSpPr/>
          <p:nvPr/>
        </p:nvSpPr>
        <p:spPr>
          <a:xfrm>
            <a:off x="1119960" y="3830400"/>
            <a:ext cx="2967480" cy="65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870" b="1" strike="noStrike" spc="-1">
                <a:solidFill>
                  <a:srgbClr val="000000"/>
                </a:solidFill>
                <a:latin typeface="Calibri"/>
              </a:rPr>
              <a:t>Eunice Salles/GVEDT</a:t>
            </a:r>
            <a:endParaRPr lang="pt-BR" sz="187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1870" b="1" strike="noStrike" spc="-1">
                <a:solidFill>
                  <a:srgbClr val="000000"/>
                </a:solidFill>
                <a:latin typeface="Calibri"/>
              </a:rPr>
              <a:t>Grécia Pessoni/GESP/CIEVS</a:t>
            </a:r>
            <a:endParaRPr lang="pt-BR" sz="187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Freeform 28"/>
          <p:cNvSpPr/>
          <p:nvPr/>
        </p:nvSpPr>
        <p:spPr>
          <a:xfrm>
            <a:off x="9889920" y="6082200"/>
            <a:ext cx="1795680" cy="565560"/>
          </a:xfrm>
          <a:custGeom>
            <a:avLst/>
            <a:gdLst>
              <a:gd name="textAreaLeft" fmla="*/ 0 w 1795680"/>
              <a:gd name="textAreaRight" fmla="*/ 1796040 w 1795680"/>
              <a:gd name="textAreaTop" fmla="*/ 0 h 565560"/>
              <a:gd name="textAreaBottom" fmla="*/ 565920 h 565560"/>
            </a:gdLst>
            <a:ahLst/>
            <a:cxnLst/>
            <a:rect l="textAreaLeft" t="textAreaTop" r="textAreaRight" b="textAreaBottom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Box 8"/>
          <p:cNvSpPr/>
          <p:nvPr/>
        </p:nvSpPr>
        <p:spPr>
          <a:xfrm>
            <a:off x="1930320" y="923400"/>
            <a:ext cx="7365600" cy="30272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1870" b="1" strike="noStrike" spc="-1" dirty="0">
                <a:solidFill>
                  <a:srgbClr val="009900"/>
                </a:solidFill>
                <a:latin typeface="Arial"/>
              </a:rPr>
              <a:t>Doenças Diarreicas Agudas: </a:t>
            </a:r>
            <a:r>
              <a:rPr lang="pt-BR" sz="1870" b="0" strike="noStrike" spc="-1" dirty="0">
                <a:solidFill>
                  <a:srgbClr val="000000"/>
                </a:solidFill>
                <a:latin typeface="Arial"/>
              </a:rPr>
              <a:t>diminuição da consistência das fezes, aumento do número de evacuações, com fezes aquosa, em alguns casos, há presença de muco e sangue (disenteria). São autolimitadas, com duração de até 14 dias</a:t>
            </a:r>
            <a:r>
              <a:rPr lang="pt-BR" sz="1870" spc="-1" dirty="0">
                <a:solidFill>
                  <a:srgbClr val="000000"/>
                </a:solidFill>
                <a:latin typeface="Arial"/>
              </a:rPr>
              <a:t>.</a:t>
            </a:r>
            <a:endParaRPr lang="pt-BR" sz="187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endParaRPr lang="pt-BR" sz="187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pt-BR" sz="187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1870" b="1" strike="noStrike" spc="-1" dirty="0">
                <a:solidFill>
                  <a:srgbClr val="009900"/>
                </a:solidFill>
                <a:latin typeface="Arial"/>
              </a:rPr>
              <a:t>Caso novo</a:t>
            </a:r>
            <a:r>
              <a:rPr lang="pt-BR" sz="1870" b="0" strike="noStrike" spc="-1" dirty="0">
                <a:solidFill>
                  <a:srgbClr val="009900"/>
                </a:solidFill>
                <a:latin typeface="Arial"/>
              </a:rPr>
              <a:t>: </a:t>
            </a:r>
            <a:r>
              <a:rPr lang="pt-BR" sz="1870" b="0" strike="noStrike" spc="-1" dirty="0">
                <a:solidFill>
                  <a:srgbClr val="000000"/>
                </a:solidFill>
                <a:latin typeface="Arial"/>
              </a:rPr>
              <a:t>Quando, após a normalização da função intestinal por um período de 48 horas, o paciente apresentar novo quadro de DDA.</a:t>
            </a:r>
          </a:p>
          <a:p>
            <a:pPr>
              <a:lnSpc>
                <a:spcPts val="3920"/>
              </a:lnSpc>
              <a:tabLst>
                <a:tab pos="0" algn="l"/>
              </a:tabLst>
            </a:pPr>
            <a:endParaRPr lang="pt-BR" sz="213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CaixaDeTexto 5"/>
          <p:cNvSpPr/>
          <p:nvPr/>
        </p:nvSpPr>
        <p:spPr>
          <a:xfrm>
            <a:off x="3200400" y="343440"/>
            <a:ext cx="60955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latin typeface="Arial"/>
              </a:rPr>
              <a:t>Definições</a:t>
            </a: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CaixaDeTexto 6"/>
          <p:cNvSpPr/>
          <p:nvPr/>
        </p:nvSpPr>
        <p:spPr>
          <a:xfrm>
            <a:off x="3421369" y="4201030"/>
            <a:ext cx="6095520" cy="94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1870" b="1" strike="noStrike" spc="-1" dirty="0">
                <a:solidFill>
                  <a:srgbClr val="009900"/>
                </a:solidFill>
                <a:latin typeface="Arial"/>
              </a:rPr>
              <a:t>Surto DTHA: </a:t>
            </a:r>
            <a:r>
              <a:rPr lang="pt-BR" sz="1870" b="0" strike="noStrike" spc="-1" dirty="0">
                <a:solidFill>
                  <a:srgbClr val="000000"/>
                </a:solidFill>
                <a:latin typeface="Arial"/>
              </a:rPr>
              <a:t>É o evento em que duas ou mais pessoas apresentam sinais e sintomas semelhantes após ingerirem alimentos e/ou água da mesma origem.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m 6"/>
          <p:cNvPicPr/>
          <p:nvPr/>
        </p:nvPicPr>
        <p:blipFill>
          <a:blip r:embed="rId2"/>
          <a:stretch/>
        </p:blipFill>
        <p:spPr>
          <a:xfrm>
            <a:off x="1038600" y="3478680"/>
            <a:ext cx="5186880" cy="2707200"/>
          </a:xfrm>
          <a:prstGeom prst="rect">
            <a:avLst/>
          </a:prstGeom>
          <a:ln w="0">
            <a:noFill/>
          </a:ln>
        </p:spPr>
      </p:pic>
      <p:pic>
        <p:nvPicPr>
          <p:cNvPr id="182" name="Imagem 8"/>
          <p:cNvPicPr/>
          <p:nvPr/>
        </p:nvPicPr>
        <p:blipFill>
          <a:blip r:embed="rId3"/>
          <a:stretch/>
        </p:blipFill>
        <p:spPr>
          <a:xfrm>
            <a:off x="6375600" y="3610080"/>
            <a:ext cx="5199480" cy="2479680"/>
          </a:xfrm>
          <a:prstGeom prst="rect">
            <a:avLst/>
          </a:prstGeom>
          <a:ln w="0">
            <a:noFill/>
          </a:ln>
        </p:spPr>
      </p:pic>
      <p:sp>
        <p:nvSpPr>
          <p:cNvPr id="183" name="CaixaDeTexto 12"/>
          <p:cNvSpPr/>
          <p:nvPr/>
        </p:nvSpPr>
        <p:spPr>
          <a:xfrm>
            <a:off x="1064520" y="6474600"/>
            <a:ext cx="1320480" cy="25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070" b="0" i="1" strike="noStrike" spc="-1">
                <a:solidFill>
                  <a:srgbClr val="000000"/>
                </a:solidFill>
                <a:latin typeface="Calibri"/>
              </a:rPr>
              <a:t>Fonte</a:t>
            </a:r>
            <a:r>
              <a:rPr lang="pt-BR" sz="1070" b="0" strike="noStrike" spc="-1">
                <a:solidFill>
                  <a:srgbClr val="000000"/>
                </a:solidFill>
                <a:latin typeface="Calibri"/>
              </a:rPr>
              <a:t>: SIVEP_DDA</a:t>
            </a:r>
            <a:endParaRPr lang="pt-BR" sz="10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Freeform 28"/>
          <p:cNvSpPr/>
          <p:nvPr/>
        </p:nvSpPr>
        <p:spPr>
          <a:xfrm>
            <a:off x="9956880" y="6205320"/>
            <a:ext cx="1795680" cy="565560"/>
          </a:xfrm>
          <a:custGeom>
            <a:avLst/>
            <a:gdLst>
              <a:gd name="textAreaLeft" fmla="*/ 0 w 1795680"/>
              <a:gd name="textAreaRight" fmla="*/ 1796040 w 1795680"/>
              <a:gd name="textAreaTop" fmla="*/ 0 h 565560"/>
              <a:gd name="textAreaBottom" fmla="*/ 565920 h 565560"/>
            </a:gdLst>
            <a:ahLst/>
            <a:cxnLst/>
            <a:rect l="textAreaLeft" t="textAreaTop" r="textAreaRight" b="textAreaBottom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Imagem 15"/>
          <p:cNvPicPr/>
          <p:nvPr/>
        </p:nvPicPr>
        <p:blipFill>
          <a:blip r:embed="rId5"/>
          <a:stretch/>
        </p:blipFill>
        <p:spPr>
          <a:xfrm>
            <a:off x="913320" y="3106440"/>
            <a:ext cx="5437440" cy="230400"/>
          </a:xfrm>
          <a:prstGeom prst="rect">
            <a:avLst/>
          </a:prstGeom>
          <a:ln w="0">
            <a:noFill/>
          </a:ln>
        </p:spPr>
      </p:pic>
      <p:pic>
        <p:nvPicPr>
          <p:cNvPr id="186" name="Imagem 17"/>
          <p:cNvPicPr/>
          <p:nvPr/>
        </p:nvPicPr>
        <p:blipFill>
          <a:blip r:embed="rId6"/>
          <a:stretch/>
        </p:blipFill>
        <p:spPr>
          <a:xfrm>
            <a:off x="711360" y="330120"/>
            <a:ext cx="10863720" cy="2632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reeform 28"/>
          <p:cNvSpPr/>
          <p:nvPr/>
        </p:nvSpPr>
        <p:spPr>
          <a:xfrm>
            <a:off x="9889920" y="6082200"/>
            <a:ext cx="1795680" cy="565560"/>
          </a:xfrm>
          <a:custGeom>
            <a:avLst/>
            <a:gdLst>
              <a:gd name="textAreaLeft" fmla="*/ 0 w 1795680"/>
              <a:gd name="textAreaRight" fmla="*/ 1796040 w 1795680"/>
              <a:gd name="textAreaTop" fmla="*/ 0 h 565560"/>
              <a:gd name="textAreaBottom" fmla="*/ 565920 h 565560"/>
            </a:gdLst>
            <a:ahLst/>
            <a:cxnLst/>
            <a:rect l="textAreaLeft" t="textAreaTop" r="textAreaRight" b="textAreaBottom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aixaDeTexto 4"/>
          <p:cNvSpPr/>
          <p:nvPr/>
        </p:nvSpPr>
        <p:spPr>
          <a:xfrm>
            <a:off x="900000" y="6120000"/>
            <a:ext cx="14400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200" b="0" i="1" strike="noStrike" spc="-1">
                <a:solidFill>
                  <a:srgbClr val="000000"/>
                </a:solidFill>
                <a:latin typeface="Calibri"/>
              </a:rPr>
              <a:t>Fonte</a:t>
            </a:r>
            <a:r>
              <a:rPr lang="pt-BR" sz="1200" b="0" strike="noStrike" spc="-1">
                <a:solidFill>
                  <a:srgbClr val="000000"/>
                </a:solidFill>
                <a:latin typeface="Calibri"/>
              </a:rPr>
              <a:t>: SIVEP_DDA</a:t>
            </a:r>
            <a:endParaRPr lang="pt-BR" sz="1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9" name="Tabela 1"/>
          <p:cNvGraphicFramePr/>
          <p:nvPr/>
        </p:nvGraphicFramePr>
        <p:xfrm>
          <a:off x="812880" y="330120"/>
          <a:ext cx="9397080" cy="6324240"/>
        </p:xfrm>
        <a:graphic>
          <a:graphicData uri="http://schemas.openxmlformats.org/drawingml/2006/table">
            <a:tbl>
              <a:tblPr/>
              <a:tblGrid>
                <a:gridCol w="272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DE SAÚDE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NÚMERO DE MUNICÍPIOS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MunicÍpios com Aumento de NÚMERO DE CASOS 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PORCENTAGEM 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SUDOESTE II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10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8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80,0%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NORDESTE I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5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60,0%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OESTE II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13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7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53,8%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SUL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12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6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50,0%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PIRENEUS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10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4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40,0%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RIO VERMELHO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17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6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35,3%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CENTRAL 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26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9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34,6%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SERRA DA MESA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9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33,3%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SÃO PATRÍCIO II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8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25,0%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CENTRO SUL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25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6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24,0%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NORTE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13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23,1%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SUDOESTE I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18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4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22,2%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ESTRADA DE FERRO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18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4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22,2%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SÃO PATRÍCIO I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20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4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20,0%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NORDESTE II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11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18,2%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ENTORNO SUL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7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14,3%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ENTORNO NORTE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8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12,5%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REGIONAL OESTE I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16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0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0,0%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TOTAL: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246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73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3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29,6%</a:t>
                      </a:r>
                      <a:endParaRPr lang="pt-BR" sz="13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840">
                <a:tc>
                  <a:txBody>
                    <a:bodyPr/>
                    <a:lstStyle/>
                    <a:p>
                      <a:endParaRPr lang="pt-BR" sz="13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300" b="0" strike="noStrike" spc="-1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80" marR="4680" anchor="b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m 6"/>
          <p:cNvPicPr/>
          <p:nvPr/>
        </p:nvPicPr>
        <p:blipFill>
          <a:blip r:embed="rId2"/>
          <a:stretch/>
        </p:blipFill>
        <p:spPr>
          <a:xfrm>
            <a:off x="2443680" y="916200"/>
            <a:ext cx="6241320" cy="5941440"/>
          </a:xfrm>
          <a:prstGeom prst="rect">
            <a:avLst/>
          </a:prstGeom>
          <a:ln w="0">
            <a:noFill/>
          </a:ln>
        </p:spPr>
      </p:pic>
      <p:sp>
        <p:nvSpPr>
          <p:cNvPr id="191" name="CaixaDeTexto 8"/>
          <p:cNvSpPr/>
          <p:nvPr/>
        </p:nvSpPr>
        <p:spPr>
          <a:xfrm>
            <a:off x="480600" y="385200"/>
            <a:ext cx="111891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000" b="1" strike="noStrike" spc="-1">
                <a:solidFill>
                  <a:srgbClr val="000000"/>
                </a:solidFill>
                <a:latin typeface="Calibri"/>
              </a:rPr>
              <a:t>Municípios com surtos de DDA notificados no SINAN, segundo a Regional de Saúde, Goiás,  2024</a:t>
            </a:r>
            <a:endParaRPr lang="pt-B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CaixaDeTexto 13"/>
          <p:cNvSpPr/>
          <p:nvPr/>
        </p:nvSpPr>
        <p:spPr>
          <a:xfrm>
            <a:off x="5428800" y="3829680"/>
            <a:ext cx="71100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CENTRAL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CaixaDeTexto 15"/>
          <p:cNvSpPr/>
          <p:nvPr/>
        </p:nvSpPr>
        <p:spPr>
          <a:xfrm>
            <a:off x="5615640" y="4800600"/>
            <a:ext cx="91404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CENTRO SUL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aixaDeTexto 17"/>
          <p:cNvSpPr/>
          <p:nvPr/>
        </p:nvSpPr>
        <p:spPr>
          <a:xfrm>
            <a:off x="6654960" y="4037400"/>
            <a:ext cx="106632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ENTORNO SUL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CaixaDeTexto 19"/>
          <p:cNvSpPr/>
          <p:nvPr/>
        </p:nvSpPr>
        <p:spPr>
          <a:xfrm>
            <a:off x="7156800" y="2656080"/>
            <a:ext cx="1015560" cy="3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ENTORNO NORTE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CaixaDeTexto 21"/>
          <p:cNvSpPr/>
          <p:nvPr/>
        </p:nvSpPr>
        <p:spPr>
          <a:xfrm>
            <a:off x="7620120" y="2139480"/>
            <a:ext cx="81252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NORDESTE II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CaixaDeTexto 23"/>
          <p:cNvSpPr/>
          <p:nvPr/>
        </p:nvSpPr>
        <p:spPr>
          <a:xfrm>
            <a:off x="6865200" y="1957320"/>
            <a:ext cx="81252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NORDESTE I  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aixaDeTexto 25"/>
          <p:cNvSpPr/>
          <p:nvPr/>
        </p:nvSpPr>
        <p:spPr>
          <a:xfrm>
            <a:off x="5742720" y="1765080"/>
            <a:ext cx="65988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NORTE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CaixaDeTexto 27"/>
          <p:cNvSpPr/>
          <p:nvPr/>
        </p:nvSpPr>
        <p:spPr>
          <a:xfrm>
            <a:off x="5945760" y="2525040"/>
            <a:ext cx="116820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SERRA DA MESA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aixaDeTexto 29"/>
          <p:cNvSpPr/>
          <p:nvPr/>
        </p:nvSpPr>
        <p:spPr>
          <a:xfrm>
            <a:off x="4317840" y="3549600"/>
            <a:ext cx="121896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RIO VERMELHO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CaixaDeTexto 31"/>
          <p:cNvSpPr/>
          <p:nvPr/>
        </p:nvSpPr>
        <p:spPr>
          <a:xfrm>
            <a:off x="5031360" y="2964600"/>
            <a:ext cx="94392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SÃO PATRÍCIO I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CaixaDeTexto 33"/>
          <p:cNvSpPr/>
          <p:nvPr/>
        </p:nvSpPr>
        <p:spPr>
          <a:xfrm>
            <a:off x="5858280" y="3209400"/>
            <a:ext cx="116820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SÃO PATRÍCIO II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CaixaDeTexto 35"/>
          <p:cNvSpPr/>
          <p:nvPr/>
        </p:nvSpPr>
        <p:spPr>
          <a:xfrm>
            <a:off x="5975640" y="3779640"/>
            <a:ext cx="81252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PIRENEUS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CaixaDeTexto 37"/>
          <p:cNvSpPr/>
          <p:nvPr/>
        </p:nvSpPr>
        <p:spPr>
          <a:xfrm>
            <a:off x="4013280" y="4277520"/>
            <a:ext cx="60912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OESTE I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CaixaDeTexto 38"/>
          <p:cNvSpPr/>
          <p:nvPr/>
        </p:nvSpPr>
        <p:spPr>
          <a:xfrm>
            <a:off x="4499280" y="4702680"/>
            <a:ext cx="60912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OESTE II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CaixaDeTexto 40"/>
          <p:cNvSpPr/>
          <p:nvPr/>
        </p:nvSpPr>
        <p:spPr>
          <a:xfrm>
            <a:off x="6367320" y="5275080"/>
            <a:ext cx="147276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ESTRADA DE FERRO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CaixaDeTexto 42"/>
          <p:cNvSpPr/>
          <p:nvPr/>
        </p:nvSpPr>
        <p:spPr>
          <a:xfrm>
            <a:off x="5361480" y="5740200"/>
            <a:ext cx="42228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SUL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CaixaDeTexto 44"/>
          <p:cNvSpPr/>
          <p:nvPr/>
        </p:nvSpPr>
        <p:spPr>
          <a:xfrm>
            <a:off x="2768400" y="4782960"/>
            <a:ext cx="96480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SUDOESTE II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CaixaDeTexto 46"/>
          <p:cNvSpPr/>
          <p:nvPr/>
        </p:nvSpPr>
        <p:spPr>
          <a:xfrm>
            <a:off x="4302000" y="5311800"/>
            <a:ext cx="964800" cy="23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939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SUDOESTE I</a:t>
            </a:r>
            <a:endParaRPr lang="pt-BR" sz="939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CaixaDeTexto 50"/>
          <p:cNvSpPr/>
          <p:nvPr/>
        </p:nvSpPr>
        <p:spPr>
          <a:xfrm>
            <a:off x="8026560" y="1033560"/>
            <a:ext cx="10155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Campos Belos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CaixaDeTexto 52"/>
          <p:cNvSpPr/>
          <p:nvPr/>
        </p:nvSpPr>
        <p:spPr>
          <a:xfrm>
            <a:off x="7182720" y="1210680"/>
            <a:ext cx="9903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Monte Alegre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aixaDeTexto 54"/>
          <p:cNvSpPr/>
          <p:nvPr/>
        </p:nvSpPr>
        <p:spPr>
          <a:xfrm>
            <a:off x="6756480" y="1285560"/>
            <a:ext cx="8632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Cavalcante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CaixaDeTexto 60"/>
          <p:cNvSpPr/>
          <p:nvPr/>
        </p:nvSpPr>
        <p:spPr>
          <a:xfrm>
            <a:off x="3809880" y="2545200"/>
            <a:ext cx="6091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Aruanã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aixaDeTexto 64"/>
          <p:cNvSpPr/>
          <p:nvPr/>
        </p:nvSpPr>
        <p:spPr>
          <a:xfrm>
            <a:off x="5004000" y="4159800"/>
            <a:ext cx="7131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Anicuns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CaixaDeTexto 66"/>
          <p:cNvSpPr/>
          <p:nvPr/>
        </p:nvSpPr>
        <p:spPr>
          <a:xfrm>
            <a:off x="4784760" y="6375240"/>
            <a:ext cx="1099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São Simão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aixaDeTexto 68"/>
          <p:cNvSpPr/>
          <p:nvPr/>
        </p:nvSpPr>
        <p:spPr>
          <a:xfrm>
            <a:off x="5285520" y="5439960"/>
            <a:ext cx="7617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Goiatuba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CaixaDeTexto 70"/>
          <p:cNvSpPr/>
          <p:nvPr/>
        </p:nvSpPr>
        <p:spPr>
          <a:xfrm>
            <a:off x="6350760" y="5453640"/>
            <a:ext cx="13381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Caldas Novas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aixaDeTexto 36"/>
          <p:cNvSpPr/>
          <p:nvPr/>
        </p:nvSpPr>
        <p:spPr>
          <a:xfrm>
            <a:off x="5842800" y="4391280"/>
            <a:ext cx="10155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Goiânia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CaixaDeTexto 39"/>
          <p:cNvSpPr/>
          <p:nvPr/>
        </p:nvSpPr>
        <p:spPr>
          <a:xfrm>
            <a:off x="5198040" y="4388400"/>
            <a:ext cx="97020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Trindade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CaixaDeTexto 41"/>
          <p:cNvSpPr/>
          <p:nvPr/>
        </p:nvSpPr>
        <p:spPr>
          <a:xfrm>
            <a:off x="5412240" y="4040280"/>
            <a:ext cx="10155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Inhumas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CaixaDeTexto 4"/>
          <p:cNvSpPr/>
          <p:nvPr/>
        </p:nvSpPr>
        <p:spPr>
          <a:xfrm>
            <a:off x="127440" y="6443280"/>
            <a:ext cx="193464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latin typeface="Calibri"/>
              </a:rPr>
              <a:t>**Atualizado 20/08</a:t>
            </a:r>
            <a:endParaRPr lang="pt-BR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CaixaDeTexto 43"/>
          <p:cNvSpPr/>
          <p:nvPr/>
        </p:nvSpPr>
        <p:spPr>
          <a:xfrm>
            <a:off x="4272120" y="4424760"/>
            <a:ext cx="13381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Firminópolis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aixaDeTexto 45"/>
          <p:cNvSpPr/>
          <p:nvPr/>
        </p:nvSpPr>
        <p:spPr>
          <a:xfrm>
            <a:off x="6324480" y="1206720"/>
            <a:ext cx="8632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Minaçu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aixaDeTexto 47"/>
          <p:cNvSpPr/>
          <p:nvPr/>
        </p:nvSpPr>
        <p:spPr>
          <a:xfrm>
            <a:off x="7248960" y="3147120"/>
            <a:ext cx="8632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Planaltina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CaixaDeTexto 48"/>
          <p:cNvSpPr/>
          <p:nvPr/>
        </p:nvSpPr>
        <p:spPr>
          <a:xfrm>
            <a:off x="5725440" y="5960160"/>
            <a:ext cx="7617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Itumbiara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aixaDeTexto 49"/>
          <p:cNvSpPr/>
          <p:nvPr/>
        </p:nvSpPr>
        <p:spPr>
          <a:xfrm>
            <a:off x="6593040" y="5018760"/>
            <a:ext cx="7617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Pires do Rio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CaixaDeTexto 51"/>
          <p:cNvSpPr/>
          <p:nvPr/>
        </p:nvSpPr>
        <p:spPr>
          <a:xfrm>
            <a:off x="6654960" y="4383000"/>
            <a:ext cx="76176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Vianópolis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CaixaDeTexto 53"/>
          <p:cNvSpPr/>
          <p:nvPr/>
        </p:nvSpPr>
        <p:spPr>
          <a:xfrm>
            <a:off x="3626280" y="5360400"/>
            <a:ext cx="1099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Jataí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CaixaDeTexto 55"/>
          <p:cNvSpPr/>
          <p:nvPr/>
        </p:nvSpPr>
        <p:spPr>
          <a:xfrm>
            <a:off x="3074040" y="5697720"/>
            <a:ext cx="1099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Serranópolis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CaixaDeTexto 57"/>
          <p:cNvSpPr/>
          <p:nvPr/>
        </p:nvSpPr>
        <p:spPr>
          <a:xfrm>
            <a:off x="3724560" y="3848040"/>
            <a:ext cx="1099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Diorama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CaixaDeTexto 59"/>
          <p:cNvSpPr/>
          <p:nvPr/>
        </p:nvSpPr>
        <p:spPr>
          <a:xfrm>
            <a:off x="4361040" y="3975120"/>
            <a:ext cx="1099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Sancrerlândia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CaixaDeTexto 61"/>
          <p:cNvSpPr/>
          <p:nvPr/>
        </p:nvSpPr>
        <p:spPr>
          <a:xfrm>
            <a:off x="5672880" y="3945240"/>
            <a:ext cx="1099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Ouro Verde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CaixaDeTexto 63"/>
          <p:cNvSpPr/>
          <p:nvPr/>
        </p:nvSpPr>
        <p:spPr>
          <a:xfrm>
            <a:off x="3818160" y="4155480"/>
            <a:ext cx="130392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São Luís de Montes Belos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CaixaDeTexto 65"/>
          <p:cNvSpPr/>
          <p:nvPr/>
        </p:nvSpPr>
        <p:spPr>
          <a:xfrm>
            <a:off x="5983560" y="4074480"/>
            <a:ext cx="1099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Anápolis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CaixaDeTexto 67"/>
          <p:cNvSpPr/>
          <p:nvPr/>
        </p:nvSpPr>
        <p:spPr>
          <a:xfrm>
            <a:off x="5165280" y="4708080"/>
            <a:ext cx="1099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Aragoiânia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CaixaDeTexto 69"/>
          <p:cNvSpPr/>
          <p:nvPr/>
        </p:nvSpPr>
        <p:spPr>
          <a:xfrm>
            <a:off x="5751360" y="4576680"/>
            <a:ext cx="1099080" cy="211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just">
              <a:lnSpc>
                <a:spcPct val="100000"/>
              </a:lnSpc>
              <a:tabLst>
                <a:tab pos="0" algn="l"/>
              </a:tabLst>
            </a:pPr>
            <a:r>
              <a:rPr lang="pt-BR" sz="800" b="1" strike="noStrike" spc="-1">
                <a:solidFill>
                  <a:srgbClr val="000000"/>
                </a:solidFill>
                <a:latin typeface="Calibri"/>
              </a:rPr>
              <a:t>Aparecida de Goiânia</a:t>
            </a:r>
            <a:endParaRPr lang="pt-BR" sz="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Freeform 28"/>
          <p:cNvSpPr/>
          <p:nvPr/>
        </p:nvSpPr>
        <p:spPr>
          <a:xfrm>
            <a:off x="9889920" y="6082200"/>
            <a:ext cx="1795680" cy="565560"/>
          </a:xfrm>
          <a:custGeom>
            <a:avLst/>
            <a:gdLst>
              <a:gd name="textAreaLeft" fmla="*/ 0 w 1795680"/>
              <a:gd name="textAreaRight" fmla="*/ 1796040 w 1795680"/>
              <a:gd name="textAreaTop" fmla="*/ 0 h 565560"/>
              <a:gd name="textAreaBottom" fmla="*/ 565920 h 565560"/>
            </a:gdLst>
            <a:ahLst/>
            <a:cxnLst/>
            <a:rect l="textAreaLeft" t="textAreaTop" r="textAreaRight" b="textAreaBottom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Box 8"/>
          <p:cNvSpPr/>
          <p:nvPr/>
        </p:nvSpPr>
        <p:spPr>
          <a:xfrm>
            <a:off x="540000" y="1260000"/>
            <a:ext cx="10992240" cy="417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pt-BR" sz="1870" b="0" strike="noStrike" spc="-1">
              <a:solidFill>
                <a:srgbClr val="000000"/>
              </a:solidFill>
              <a:latin typeface="Arial"/>
            </a:endParaRPr>
          </a:p>
          <a:p>
            <a:pPr marL="312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75320" algn="l"/>
              </a:tabLst>
            </a:pPr>
            <a:r>
              <a:rPr lang="en-US" sz="2130" b="0" strike="noStrike" spc="1">
                <a:solidFill>
                  <a:srgbClr val="000000"/>
                </a:solidFill>
                <a:latin typeface="Arial"/>
              </a:rPr>
              <a:t>Intensificar as rotinas de MDDA;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312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75320" algn="l"/>
              </a:tabLst>
            </a:pP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312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75320" algn="l"/>
              </a:tabLst>
            </a:pPr>
            <a:r>
              <a:rPr lang="en-US" sz="2130" b="0" strike="noStrike" spc="1">
                <a:solidFill>
                  <a:srgbClr val="000000"/>
                </a:solidFill>
                <a:latin typeface="Arial"/>
              </a:rPr>
              <a:t>Vigilância em Saúde intersetorial;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312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75320" algn="l"/>
              </a:tabLst>
            </a:pP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312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75320" algn="l"/>
              </a:tabLst>
            </a:pPr>
            <a:r>
              <a:rPr lang="en-US" sz="2130" b="0" strike="noStrike" spc="1">
                <a:solidFill>
                  <a:srgbClr val="000000"/>
                </a:solidFill>
                <a:latin typeface="Arial"/>
              </a:rPr>
              <a:t>Orientações técnicas com ponto focal;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312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75320" algn="l"/>
              </a:tabLst>
            </a:pP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312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75320" algn="l"/>
              </a:tabLst>
            </a:pPr>
            <a:r>
              <a:rPr lang="en-US" sz="2130" b="0" strike="noStrike" spc="1">
                <a:solidFill>
                  <a:srgbClr val="000000"/>
                </a:solidFill>
                <a:latin typeface="Arial"/>
              </a:rPr>
              <a:t>Serviço estruturado para atenção à saúde;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312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75320" algn="l"/>
              </a:tabLst>
            </a:pP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312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75320" algn="l"/>
              </a:tabLst>
            </a:pPr>
            <a:r>
              <a:rPr lang="en-US" sz="2130" b="0" strike="noStrike" spc="1">
                <a:solidFill>
                  <a:srgbClr val="000000"/>
                </a:solidFill>
                <a:latin typeface="Arial"/>
              </a:rPr>
              <a:t>Reforçar as ações de atenção primária para evitar o agravamento dos casos;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312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75320" algn="l"/>
              </a:tabLst>
            </a:pP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312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75320" algn="l"/>
              </a:tabLst>
            </a:pPr>
            <a:r>
              <a:rPr lang="en-US" sz="2130" b="0" strike="noStrike" spc="1">
                <a:solidFill>
                  <a:srgbClr val="000000"/>
                </a:solidFill>
                <a:latin typeface="Arial"/>
              </a:rPr>
              <a:t>Apoiar na logística para rota de envio das amostras.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312840" indent="-30492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175320" algn="l"/>
              </a:tabLst>
            </a:pP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CaixaDeTexto 5"/>
          <p:cNvSpPr/>
          <p:nvPr/>
        </p:nvSpPr>
        <p:spPr>
          <a:xfrm>
            <a:off x="1676520" y="393480"/>
            <a:ext cx="553680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000000"/>
                </a:solidFill>
                <a:latin typeface="Arial"/>
              </a:rPr>
              <a:t>Atribuições do nível municipal</a:t>
            </a: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m 2"/>
          <p:cNvPicPr/>
          <p:nvPr/>
        </p:nvPicPr>
        <p:blipFill>
          <a:blip r:embed="rId3"/>
          <a:stretch/>
        </p:blipFill>
        <p:spPr>
          <a:xfrm>
            <a:off x="941760" y="2427840"/>
            <a:ext cx="2510640" cy="2374560"/>
          </a:xfrm>
          <a:prstGeom prst="rect">
            <a:avLst/>
          </a:prstGeom>
          <a:ln w="0">
            <a:noFill/>
          </a:ln>
        </p:spPr>
      </p:pic>
      <p:pic>
        <p:nvPicPr>
          <p:cNvPr id="244" name="Imagem 10"/>
          <p:cNvPicPr/>
          <p:nvPr/>
        </p:nvPicPr>
        <p:blipFill>
          <a:blip r:embed="rId4"/>
          <a:stretch/>
        </p:blipFill>
        <p:spPr>
          <a:xfrm>
            <a:off x="3633480" y="2463120"/>
            <a:ext cx="2585880" cy="2374560"/>
          </a:xfrm>
          <a:prstGeom prst="rect">
            <a:avLst/>
          </a:prstGeom>
          <a:ln w="0">
            <a:noFill/>
          </a:ln>
        </p:spPr>
      </p:pic>
      <p:sp>
        <p:nvSpPr>
          <p:cNvPr id="245" name="Text Box 7"/>
          <p:cNvSpPr/>
          <p:nvPr/>
        </p:nvSpPr>
        <p:spPr>
          <a:xfrm>
            <a:off x="1192680" y="335160"/>
            <a:ext cx="10173960" cy="36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pos="0" algn="l"/>
              </a:tabLst>
            </a:pPr>
            <a:r>
              <a:rPr lang="pt-BR" sz="18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Materiais educativos disponibilizados à gestão municipal, mediante treinamento dos ACS 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6" name="Imagem 1"/>
          <p:cNvPicPr/>
          <p:nvPr/>
        </p:nvPicPr>
        <p:blipFill>
          <a:blip r:embed="rId5"/>
          <a:stretch/>
        </p:blipFill>
        <p:spPr>
          <a:xfrm>
            <a:off x="10048320" y="5961960"/>
            <a:ext cx="1779840" cy="560520"/>
          </a:xfrm>
          <a:prstGeom prst="rect">
            <a:avLst/>
          </a:prstGeom>
          <a:ln w="0">
            <a:noFill/>
          </a:ln>
        </p:spPr>
      </p:pic>
      <p:pic>
        <p:nvPicPr>
          <p:cNvPr id="247" name="Imagem 5"/>
          <p:cNvPicPr/>
          <p:nvPr/>
        </p:nvPicPr>
        <p:blipFill>
          <a:blip r:embed="rId6"/>
          <a:stretch/>
        </p:blipFill>
        <p:spPr>
          <a:xfrm>
            <a:off x="6279840" y="2525040"/>
            <a:ext cx="2510640" cy="2251080"/>
          </a:xfrm>
          <a:prstGeom prst="rect">
            <a:avLst/>
          </a:prstGeom>
          <a:ln w="0">
            <a:noFill/>
          </a:ln>
        </p:spPr>
      </p:pic>
      <p:pic>
        <p:nvPicPr>
          <p:cNvPr id="248" name="Imagem 6"/>
          <p:cNvPicPr/>
          <p:nvPr/>
        </p:nvPicPr>
        <p:blipFill>
          <a:blip r:embed="rId7"/>
          <a:stretch/>
        </p:blipFill>
        <p:spPr>
          <a:xfrm>
            <a:off x="8911440" y="2642760"/>
            <a:ext cx="2510640" cy="225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reeform 1"/>
          <p:cNvSpPr/>
          <p:nvPr/>
        </p:nvSpPr>
        <p:spPr>
          <a:xfrm>
            <a:off x="9889200" y="6081120"/>
            <a:ext cx="1795680" cy="564840"/>
          </a:xfrm>
          <a:custGeom>
            <a:avLst/>
            <a:gdLst>
              <a:gd name="textAreaLeft" fmla="*/ 0 w 1795680"/>
              <a:gd name="textAreaRight" fmla="*/ 1796040 w 1795680"/>
              <a:gd name="textAreaTop" fmla="*/ 0 h 564840"/>
              <a:gd name="textAreaBottom" fmla="*/ 565200 h 564840"/>
            </a:gdLst>
            <a:ahLst/>
            <a:cxnLst/>
            <a:rect l="textAreaLeft" t="textAreaTop" r="textAreaRight" b="textAreaBottom"/>
            <a:pathLst>
              <a:path w="2694163" h="848661">
                <a:moveTo>
                  <a:pt x="0" y="0"/>
                </a:moveTo>
                <a:lnTo>
                  <a:pt x="2694163" y="0"/>
                </a:lnTo>
                <a:lnTo>
                  <a:pt x="2694163" y="848661"/>
                </a:lnTo>
                <a:lnTo>
                  <a:pt x="0" y="848661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pt-B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Text Box 2"/>
          <p:cNvSpPr/>
          <p:nvPr/>
        </p:nvSpPr>
        <p:spPr>
          <a:xfrm>
            <a:off x="1086840" y="338760"/>
            <a:ext cx="9700200" cy="104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120" tIns="31320" rIns="60120" bIns="31320" anchor="t">
            <a:spAutoFit/>
          </a:bodyPr>
          <a:lstStyle/>
          <a:p>
            <a:pPr>
              <a:lnSpc>
                <a:spcPct val="100000"/>
              </a:lnSpc>
              <a:spcBef>
                <a:spcPts val="17"/>
              </a:spcBef>
              <a:spcAft>
                <a:spcPts val="17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  <a:tab pos="11231640" algn="l"/>
                <a:tab pos="11680920" algn="l"/>
                <a:tab pos="12130200" algn="l"/>
                <a:tab pos="12579480" algn="l"/>
                <a:tab pos="13028760" algn="l"/>
                <a:tab pos="13478040" algn="l"/>
                <a:tab pos="13926960" algn="l"/>
                <a:tab pos="14376240" algn="l"/>
              </a:tabLst>
            </a:pP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7"/>
              </a:spcBef>
              <a:spcAft>
                <a:spcPts val="17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  <a:tab pos="11231640" algn="l"/>
                <a:tab pos="11680920" algn="l"/>
                <a:tab pos="12130200" algn="l"/>
                <a:tab pos="12579480" algn="l"/>
                <a:tab pos="13028760" algn="l"/>
                <a:tab pos="13478040" algn="l"/>
                <a:tab pos="13926960" algn="l"/>
                <a:tab pos="14376240" algn="l"/>
              </a:tabLst>
            </a:pPr>
            <a:r>
              <a:rPr lang="pt-BR" sz="2130" b="1" strike="noStrike" spc="-1">
                <a:solidFill>
                  <a:srgbClr val="162937"/>
                </a:solidFill>
                <a:latin typeface="Arial"/>
                <a:ea typeface="Microsoft YaHei"/>
              </a:rPr>
              <a:t>  COMUNICAÇÃO EM SITUAÇÕES DE SUSPEITA DE SURTO DE DDA 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7"/>
              </a:spcBef>
              <a:spcAft>
                <a:spcPts val="17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  <a:tab pos="11231640" algn="l"/>
                <a:tab pos="11680920" algn="l"/>
                <a:tab pos="12130200" algn="l"/>
                <a:tab pos="12579480" algn="l"/>
                <a:tab pos="13028760" algn="l"/>
                <a:tab pos="13478040" algn="l"/>
                <a:tab pos="13926960" algn="l"/>
                <a:tab pos="14376240" algn="l"/>
              </a:tabLst>
            </a:pP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507960" y="1295280"/>
            <a:ext cx="11024280" cy="4266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lstStyle/>
          <a:p>
            <a:pPr marL="295560" indent="-295560" algn="just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pt-BR" sz="2130" b="0" strike="noStrike" spc="-1">
                <a:solidFill>
                  <a:srgbClr val="000000"/>
                </a:solidFill>
                <a:latin typeface="Calibri"/>
              </a:rPr>
              <a:t>Notificar a Vigilância Epidemiológica Municipal, Regional e Estadual (CIEVS e Área técnica) via contato telefônico e e-mail em até 24h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1478160" lvl="4" indent="-295560" algn="just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pt-BR" sz="2130" b="0" u="sng" strike="noStrike" spc="-1">
                <a:solidFill>
                  <a:srgbClr val="0000FF"/>
                </a:solidFill>
                <a:uFillTx/>
                <a:latin typeface="Calibri"/>
                <a:hlinkClick r:id="rId4"/>
              </a:rPr>
              <a:t>cievs.suvisa@goias.gov.br</a:t>
            </a:r>
            <a:r>
              <a:rPr lang="pt-BR" sz="2130" b="0" strike="noStrike" spc="-1">
                <a:solidFill>
                  <a:srgbClr val="000000"/>
                </a:solidFill>
                <a:latin typeface="Calibri"/>
              </a:rPr>
              <a:t>  - 62 3201-2688 / 62 9812-6739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1478160" lvl="4" indent="-295560" algn="just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pt-BR" sz="2130" b="0" u="sng" strike="noStrike" spc="-1">
                <a:solidFill>
                  <a:srgbClr val="0000FF"/>
                </a:solidFill>
                <a:uFillTx/>
                <a:latin typeface="Calibri"/>
                <a:hlinkClick r:id="rId5"/>
              </a:rPr>
              <a:t>gvecedn@goias.gov.br</a:t>
            </a:r>
            <a:r>
              <a:rPr lang="pt-BR" sz="2130" b="0" strike="noStrike" spc="-1">
                <a:solidFill>
                  <a:srgbClr val="000000"/>
                </a:solidFill>
                <a:latin typeface="Calibri"/>
              </a:rPr>
              <a:t> - 62 3201 - 7878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1478160" lvl="4" indent="-295560" algn="just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pt-BR" sz="2130" b="0" strike="noStrike" spc="-1">
                <a:solidFill>
                  <a:srgbClr val="000000"/>
                </a:solidFill>
                <a:latin typeface="Calibri"/>
              </a:rPr>
              <a:t>LACEN Goiás  - informar no campo de observações do GAL que se trata de um surto 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1478160" lvl="4" indent="-295560" algn="just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"/>
            </a:pPr>
            <a:r>
              <a:rPr lang="pt-BR" sz="2130" b="0" strike="noStrike" spc="-1">
                <a:solidFill>
                  <a:srgbClr val="000000"/>
                </a:solidFill>
                <a:latin typeface="Calibri"/>
              </a:rPr>
              <a:t>Regional de Saúde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1182600" algn="just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pt-BR" sz="1600" b="0" strike="noStrike" spc="-1">
              <a:solidFill>
                <a:srgbClr val="000000"/>
              </a:solidFill>
              <a:latin typeface="Arial"/>
            </a:endParaRPr>
          </a:p>
          <a:p>
            <a:pPr marL="1915560" algn="just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pt-BR" sz="2130" b="0" strike="noStrike" spc="-1">
                <a:solidFill>
                  <a:srgbClr val="000000"/>
                </a:solidFill>
                <a:latin typeface="Calibri"/>
              </a:rPr>
              <a:t>CIEVS Regional Central - </a:t>
            </a:r>
            <a:r>
              <a:rPr lang="pt-BR" sz="2130" b="0" u="sng" strike="noStrike" spc="-1">
                <a:solidFill>
                  <a:srgbClr val="0000FF"/>
                </a:solidFill>
                <a:uFillTx/>
                <a:latin typeface="Calibri"/>
                <a:hlinkClick r:id="rId6"/>
              </a:rPr>
              <a:t>cievsregionalcentral.ses@goias.gov.br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1915560" algn="just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pt-BR" sz="2130" b="0" strike="noStrike" spc="-1">
                <a:solidFill>
                  <a:srgbClr val="000000"/>
                </a:solidFill>
                <a:latin typeface="Calibri"/>
              </a:rPr>
              <a:t>CIEVS Regional Centro Sul - </a:t>
            </a:r>
            <a:r>
              <a:rPr lang="pt-BR" sz="2130" b="0" u="sng" strike="noStrike" spc="-1">
                <a:solidFill>
                  <a:srgbClr val="0000FF"/>
                </a:solidFill>
                <a:uFillTx/>
                <a:latin typeface="Calibri"/>
                <a:hlinkClick r:id="rId7"/>
              </a:rPr>
              <a:t>cievsregionalcentrosul.ses@goias.gov.br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1915560" algn="just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pt-BR" sz="2130" b="0" strike="noStrike" spc="-1">
                <a:solidFill>
                  <a:srgbClr val="000000"/>
                </a:solidFill>
                <a:latin typeface="Calibri"/>
              </a:rPr>
              <a:t>CIEVS Regional Pireneus - </a:t>
            </a:r>
            <a:r>
              <a:rPr lang="pt-BR" sz="2130" b="0" u="sng" strike="noStrike" spc="-1">
                <a:solidFill>
                  <a:srgbClr val="0000FF"/>
                </a:solidFill>
                <a:uFillTx/>
                <a:latin typeface="Calibri"/>
                <a:hlinkClick r:id="rId8"/>
              </a:rPr>
              <a:t>cievsregionalpireneus.ses@goias.gov.br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1915560" algn="just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pt-BR" sz="2130" b="0" strike="noStrike" spc="-1">
                <a:solidFill>
                  <a:srgbClr val="000000"/>
                </a:solidFill>
                <a:latin typeface="Calibri"/>
              </a:rPr>
              <a:t>CIEVS Regional Sudoeste I - </a:t>
            </a:r>
            <a:r>
              <a:rPr lang="pt-BR" sz="2130" b="0" u="sng" strike="noStrike" spc="-1">
                <a:solidFill>
                  <a:srgbClr val="0000FF"/>
                </a:solidFill>
                <a:uFillTx/>
                <a:latin typeface="Calibri"/>
                <a:hlinkClick r:id="rId9"/>
              </a:rPr>
              <a:t>cievsregionalsudoeste1.ses@goias.gov.br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1915560" algn="just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Font typeface="Wingdings" charset="2"/>
              <a:buChar char=""/>
              <a:tabLst>
                <a:tab pos="0" algn="l"/>
              </a:tabLst>
            </a:pPr>
            <a:r>
              <a:rPr lang="pt-BR" sz="2130" b="0" strike="noStrike" spc="-1">
                <a:solidFill>
                  <a:srgbClr val="000000"/>
                </a:solidFill>
                <a:latin typeface="Calibri"/>
              </a:rPr>
              <a:t>CIEVS Regional Sudoeste II - </a:t>
            </a:r>
            <a:r>
              <a:rPr lang="pt-BR" sz="2130" b="0" u="sng" strike="noStrike" spc="-1">
                <a:solidFill>
                  <a:srgbClr val="0000FF"/>
                </a:solidFill>
                <a:uFillTx/>
                <a:latin typeface="Calibri"/>
                <a:hlinkClick r:id="rId10"/>
              </a:rPr>
              <a:t>cievsregionalsudoeste2.ses@goias.gov.br</a:t>
            </a: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  <a:p>
            <a:pPr marL="1915560" algn="just">
              <a:lnSpc>
                <a:spcPct val="100000"/>
              </a:lnSpc>
              <a:spcBef>
                <a:spcPts val="425"/>
              </a:spcBef>
              <a:tabLst>
                <a:tab pos="0" algn="l"/>
              </a:tabLst>
            </a:pPr>
            <a:endParaRPr lang="pt-BR" sz="213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Freeform 2"/>
          <p:cNvSpPr/>
          <p:nvPr/>
        </p:nvSpPr>
        <p:spPr>
          <a:xfrm>
            <a:off x="2916360" y="1399680"/>
            <a:ext cx="6043320" cy="1901520"/>
          </a:xfrm>
          <a:custGeom>
            <a:avLst/>
            <a:gdLst>
              <a:gd name="textAreaLeft" fmla="*/ 0 w 6043320"/>
              <a:gd name="textAreaRight" fmla="*/ 6043680 w 6043320"/>
              <a:gd name="textAreaTop" fmla="*/ 0 h 1901520"/>
              <a:gd name="textAreaBottom" fmla="*/ 1901880 h 1901520"/>
            </a:gdLst>
            <a:ahLst/>
            <a:cxnLst/>
            <a:rect l="textAreaLeft" t="textAreaTop" r="textAreaRight" b="textAreaBottom"/>
            <a:pathLst>
              <a:path w="6043638" h="1901228">
                <a:moveTo>
                  <a:pt x="0" y="0"/>
                </a:moveTo>
                <a:lnTo>
                  <a:pt x="6043638" y="0"/>
                </a:lnTo>
                <a:lnTo>
                  <a:pt x="6043638" y="1901228"/>
                </a:lnTo>
                <a:lnTo>
                  <a:pt x="0" y="1901228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TextBox 3"/>
          <p:cNvSpPr/>
          <p:nvPr/>
        </p:nvSpPr>
        <p:spPr>
          <a:xfrm>
            <a:off x="2115360" y="4534920"/>
            <a:ext cx="7644960" cy="81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>
              <a:lnSpc>
                <a:spcPts val="6389"/>
              </a:lnSpc>
            </a:pPr>
            <a:r>
              <a:rPr lang="en-US" sz="6090" b="0" strike="noStrike" spc="-1">
                <a:solidFill>
                  <a:srgbClr val="FFFFFF"/>
                </a:solidFill>
                <a:latin typeface="Kollektif Bold"/>
              </a:rPr>
              <a:t>OBRIGADA</a:t>
            </a:r>
            <a:endParaRPr lang="pt-BR" sz="609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589</Words>
  <Application>Microsoft Office PowerPoint</Application>
  <PresentationFormat>Widescreen</PresentationFormat>
  <Paragraphs>168</Paragraphs>
  <Slides>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9</vt:i4>
      </vt:variant>
    </vt:vector>
  </HeadingPairs>
  <TitlesOfParts>
    <vt:vector size="21" baseType="lpstr">
      <vt:lpstr>Aileron Heavy</vt:lpstr>
      <vt:lpstr>Arial</vt:lpstr>
      <vt:lpstr>Calibri</vt:lpstr>
      <vt:lpstr>Kollektif Bold</vt:lpstr>
      <vt:lpstr>Montserrat</vt:lpstr>
      <vt:lpstr>Symbol</vt:lpstr>
      <vt:lpstr>Times New Roman</vt:lpstr>
      <vt:lpstr>Wingdings</vt:lpstr>
      <vt:lpstr>Tema do Office</vt:lpstr>
      <vt:lpstr>Office Theme</vt:lpstr>
      <vt:lpstr>Office Theme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Josué Custódio Fernandes</dc:creator>
  <dc:description/>
  <cp:lastModifiedBy>Eunice Pereira Salles</cp:lastModifiedBy>
  <cp:revision>126</cp:revision>
  <cp:lastPrinted>2021-05-27T13:54:16Z</cp:lastPrinted>
  <dcterms:created xsi:type="dcterms:W3CDTF">2021-05-25T14:48:35Z</dcterms:created>
  <dcterms:modified xsi:type="dcterms:W3CDTF">2024-08-22T14:59:33Z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0x01010069610F4E3684CC44B1CFBF203C1BE31C</vt:lpwstr>
  </property>
  <property fmtid="{D5CDD505-2E9C-101B-9397-08002B2CF9AE}" pid="3" name="MediaServiceImageTags">
    <vt:lpwstr/>
  </property>
  <property fmtid="{D5CDD505-2E9C-101B-9397-08002B2CF9AE}" pid="4" name="Notes">
    <vt:i4>2</vt:i4>
  </property>
  <property fmtid="{D5CDD505-2E9C-101B-9397-08002B2CF9AE}" pid="5" name="PresentationFormat">
    <vt:lpwstr>Widescreen</vt:lpwstr>
  </property>
  <property fmtid="{D5CDD505-2E9C-101B-9397-08002B2CF9AE}" pid="6" name="Slides">
    <vt:i4>9</vt:i4>
  </property>
</Properties>
</file>