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0640" cy="5299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pt-BR" sz="44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640" cy="114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latin typeface="Arial"/>
              </a:rPr>
              <a:t>Clique para editar o formato do texto do título</a:t>
            </a: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800" b="0" strike="noStrike" spc="-1"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400" b="0" strike="noStrike" spc="-1"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63;p1"/>
          <p:cNvPicPr/>
          <p:nvPr/>
        </p:nvPicPr>
        <p:blipFill>
          <a:blip r:embed="rId3"/>
          <a:stretch/>
        </p:blipFill>
        <p:spPr>
          <a:xfrm>
            <a:off x="881280" y="-7920"/>
            <a:ext cx="3532320" cy="1366200"/>
          </a:xfrm>
          <a:prstGeom prst="rect">
            <a:avLst/>
          </a:prstGeom>
          <a:ln w="0">
            <a:noFill/>
          </a:ln>
        </p:spPr>
      </p:pic>
      <p:sp>
        <p:nvSpPr>
          <p:cNvPr id="153" name="Google Shape;64;p1"/>
          <p:cNvSpPr/>
          <p:nvPr/>
        </p:nvSpPr>
        <p:spPr>
          <a:xfrm>
            <a:off x="4042800" y="311400"/>
            <a:ext cx="7789320" cy="136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600" b="1" i="1" strike="noStrike" spc="-1">
                <a:solidFill>
                  <a:srgbClr val="000000"/>
                </a:solidFill>
                <a:latin typeface="Arial"/>
                <a:ea typeface="Arial"/>
              </a:rPr>
              <a:t>Secretaria de Estado da Saúde de Goiás – SES/GO</a:t>
            </a:r>
            <a:br/>
            <a:r>
              <a:rPr lang="pt-BR" sz="1600" b="1" i="1" strike="noStrike" spc="-1">
                <a:solidFill>
                  <a:srgbClr val="000000"/>
                </a:solidFill>
                <a:latin typeface="Arial"/>
                <a:ea typeface="Arial"/>
              </a:rPr>
              <a:t>Subsecretaria de Inovação, Planejamento, Educação e Infraestrutura</a:t>
            </a:r>
            <a:br/>
            <a:r>
              <a:rPr lang="pt-BR" sz="1600" b="1" i="1" strike="noStrike" spc="-1">
                <a:solidFill>
                  <a:srgbClr val="000000"/>
                </a:solidFill>
                <a:latin typeface="Arial"/>
                <a:ea typeface="Arial"/>
              </a:rPr>
              <a:t>Superintendência da Escola de Saúde de Goiás – SESG/GO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600" b="1" strike="noStrike" spc="-1">
                <a:solidFill>
                  <a:srgbClr val="000000"/>
                </a:solidFill>
                <a:latin typeface="Arial"/>
                <a:ea typeface="Arial"/>
              </a:rPr>
              <a:t>Gerência de Projetos Educacionais e Ensino em Saúde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600" b="1" strike="noStrike" spc="-1">
                <a:solidFill>
                  <a:srgbClr val="000000"/>
                </a:solidFill>
                <a:latin typeface="Arial"/>
                <a:ea typeface="Arial"/>
              </a:rPr>
              <a:t>Subcoordenação de Educação Permanente em Saúde</a:t>
            </a:r>
            <a:endParaRPr lang="pt-BR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1600" b="0" strike="noStrike" spc="-1">
              <a:latin typeface="Arial"/>
            </a:endParaRPr>
          </a:p>
        </p:txBody>
      </p:sp>
      <p:sp>
        <p:nvSpPr>
          <p:cNvPr id="154" name="Google Shape;65;p1"/>
          <p:cNvSpPr/>
          <p:nvPr/>
        </p:nvSpPr>
        <p:spPr>
          <a:xfrm>
            <a:off x="967680" y="2566440"/>
            <a:ext cx="10254600" cy="109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rmAutofit fontScale="64000"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000" b="1" strike="noStrike" spc="-1">
                <a:solidFill>
                  <a:srgbClr val="000000"/>
                </a:solidFill>
                <a:latin typeface="Arial"/>
                <a:ea typeface="Arial"/>
              </a:rPr>
              <a:t>PPC:CURSO DE QUALIFICAÇÃO EM EQUIDADE DE GÊNERO, RAÇA, ETNIA E VALORIZAÇÃO DAS TRABALHADORAS NO SUS</a:t>
            </a:r>
            <a:endParaRPr lang="pt-BR" sz="4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4000" b="0" strike="noStrike" spc="-1">
              <a:latin typeface="Arial"/>
            </a:endParaRPr>
          </a:p>
        </p:txBody>
      </p:sp>
      <p:sp>
        <p:nvSpPr>
          <p:cNvPr id="155" name="Google Shape;66;p1"/>
          <p:cNvSpPr/>
          <p:nvPr/>
        </p:nvSpPr>
        <p:spPr>
          <a:xfrm>
            <a:off x="1523880" y="4065840"/>
            <a:ext cx="9141840" cy="1981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  <a:ea typeface="Arial"/>
              </a:rPr>
              <a:t>JULHO, 2024</a:t>
            </a:r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0280" cy="114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90000"/>
              </a:lnSpc>
              <a:buNone/>
              <a:tabLst>
                <a:tab pos="0" algn="l"/>
              </a:tabLst>
            </a:pPr>
            <a:r>
              <a:rPr lang="pt-BR" sz="4400" b="0" strike="noStrike" spc="-1">
                <a:solidFill>
                  <a:srgbClr val="000000"/>
                </a:solidFill>
                <a:latin typeface="Arial"/>
                <a:ea typeface="Arial"/>
              </a:rPr>
              <a:t> Alguma dúvida? Vamos debater a proposta?</a:t>
            </a:r>
            <a:endParaRPr lang="pt-BR" sz="4400" b="0" strike="noStrike" spc="-1">
              <a:latin typeface="Arial"/>
            </a:endParaRPr>
          </a:p>
        </p:txBody>
      </p:sp>
      <p:pic>
        <p:nvPicPr>
          <p:cNvPr id="186" name="Imagem 185"/>
          <p:cNvPicPr/>
          <p:nvPr/>
        </p:nvPicPr>
        <p:blipFill>
          <a:blip r:embed="rId2"/>
          <a:stretch/>
        </p:blipFill>
        <p:spPr>
          <a:xfrm>
            <a:off x="3409560" y="1800000"/>
            <a:ext cx="3789000" cy="3789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57" name="Google Shape;467;p8"/>
          <p:cNvSpPr/>
          <p:nvPr/>
        </p:nvSpPr>
        <p:spPr>
          <a:xfrm>
            <a:off x="59436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strike="noStrike" spc="-1">
                <a:solidFill>
                  <a:srgbClr val="00B050"/>
                </a:solidFill>
                <a:latin typeface="Arial"/>
                <a:ea typeface="Arial"/>
              </a:rPr>
              <a:t>Introdução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1000" cy="1143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4400" b="0" strike="noStrike" spc="-1"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subTitle"/>
          </p:nvPr>
        </p:nvSpPr>
        <p:spPr>
          <a:xfrm>
            <a:off x="900000" y="1800000"/>
            <a:ext cx="10438560" cy="485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	A Equidade no acesso aos serviços de saúde é um dos princípios dos Sistema Único de Saúde (SUS), a partir da Lei Orgânica 8.080/90.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 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	A Equidade em saúde visa reconhecer as necessidades mais urgentes de cada grupo populacional e pensar em políticas para ampará-los, possibilitando a inclusão de todos os sujeitos visando a redução das desigualdades e permitindo com que políticas de saúde surjam para dar atenção a questões heterogêneas da população brasileira.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	O Ministério da Saúde visando minimizar as desigualdades e iniquidades em saúde institui o Programa Nacional de Equidade de Gênero, Raça e Valorização das Trabalhadoras no SUS, no qual possui os seguintes princípios estabelecidos: 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		 </a:t>
            </a:r>
            <a:endParaRPr lang="pt-BR" sz="18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A inadmissibilidade de todas as formas de discriminação e preconceito de gênero, raça ou de qualquer tipo de violências no âmbito do trabalho na saúde; </a:t>
            </a:r>
            <a:endParaRPr lang="pt-BR" sz="18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A laicidade do Estado, em que as políticas públicas são formuladas e implementadas independente de princípios religiosos; 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Retângulo 159"/>
          <p:cNvSpPr/>
          <p:nvPr/>
        </p:nvSpPr>
        <p:spPr>
          <a:xfrm>
            <a:off x="720000" y="1883160"/>
            <a:ext cx="10618560" cy="4184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 equidade em si, propondo-se a tratar desigualmente os desiguais na medida de sua desigualdade;</a:t>
            </a:r>
            <a:endParaRPr lang="pt-BR" sz="1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 transversalidade da política de equidade de gênero e raça em todas as políticas públicas; </a:t>
            </a:r>
            <a:endParaRPr lang="pt-BR" sz="1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 defesa ampla da isonomia de direitos entre gênero e raça; </a:t>
            </a:r>
            <a:endParaRPr lang="pt-BR" sz="1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 reconhecimento de que as categorias de raça, classe, gênero, orientação sexual, nacionalidade, capacidade, etnia e faixa etária estão inter-relacionadas; </a:t>
            </a:r>
            <a:endParaRPr lang="pt-BR" sz="1800" b="0" strike="noStrike" spc="-1">
              <a:latin typeface="Arial"/>
            </a:endParaRPr>
          </a:p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A participação e controle social, como formas de garantir o debate e o envolvimento da população no SUS</a:t>
            </a:r>
            <a:endParaRPr lang="pt-BR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Deste modo, o programa tem como diretrizes: promover a política de equidade de gênero e raça no SUS, buscando modificar as estruturas machista e racista que operam na divisão do trabalho na saúde; enfrentar as diversas formas de violências relacionadas ao trabalho na saúde; acolher as trabalhadoras da saúde no processo de maternagem; promover o acolhimento às mulheres considerando seu ciclo de vida no âmbito do trabalho na saúde, saúde mental e gênero; promover a formação e a educação permanente em saúde considerando as interseccionalidades no trabalho na saúde (BRASIL, 2023).  </a:t>
            </a:r>
            <a:endParaRPr lang="pt-BR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</p:txBody>
      </p:sp>
      <p:sp>
        <p:nvSpPr>
          <p:cNvPr id="161" name="Retângulo 160"/>
          <p:cNvSpPr/>
          <p:nvPr/>
        </p:nvSpPr>
        <p:spPr>
          <a:xfrm>
            <a:off x="3990960" y="540000"/>
            <a:ext cx="3207600" cy="71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strike="noStrike" spc="-1">
                <a:solidFill>
                  <a:srgbClr val="00B050"/>
                </a:solidFill>
                <a:latin typeface="Arial"/>
                <a:ea typeface="Arial"/>
              </a:rPr>
              <a:t>Introdução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466;p 1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63" name="Google Shape;467;p 1"/>
          <p:cNvSpPr/>
          <p:nvPr/>
        </p:nvSpPr>
        <p:spPr>
          <a:xfrm>
            <a:off x="603360" y="54000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strike="noStrike" spc="-1">
                <a:solidFill>
                  <a:srgbClr val="00B050"/>
                </a:solidFill>
                <a:latin typeface="Arial"/>
                <a:ea typeface="Arial"/>
              </a:rPr>
              <a:t>Introdução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sp>
        <p:nvSpPr>
          <p:cNvPr id="164" name="Retângulo 163"/>
          <p:cNvSpPr/>
          <p:nvPr/>
        </p:nvSpPr>
        <p:spPr>
          <a:xfrm>
            <a:off x="180000" y="1341000"/>
            <a:ext cx="11158560" cy="4952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	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	A Superintendência da Escola de Saúde de Goiás (SESG) tem como missão impactar positivamente o SUS no Estado de Goiás por meio da formação e qualificação dos atores do SUS e incentivo à pesquisa e inovação em saúde. A SESG visa ser reconhecida como instituição de ensino e pesquisa de excelência, com práticas inovadoras e foco na integração ensino-serviço-comunidade (SES, 2024). 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	A realização deste projeto de curso está inserido nas ações propostas na Programação Anual de Saúde/PAS de 2024-2027 da Superintendência da Escola de Saúde de Goiás/SESG conforme a diretriz 3 "Fomento às pesquisas, formação, qualificação e desenvolvimento de profissionais para o SUS" e o objetivo "Promover processos de educação na saúde no Estado de Goiás de forma eficiente, eficaz e efetiva", em consonância com a meta "Qualificar 12.000 profissionais do SUS e comunidade em geral, em cursos autoinstrucionais ou com carga horária acima de 40 horas até 2027". 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DejaVu Sans"/>
              </a:rPr>
              <a:t>	Neste contexto, a SESG visando atender as recomendações nacionais para a promoção de educação permanente na temática de equidade de gênero, raça e valorização das trabalhadoras no SUS se propõe a realizar o curso autoinstrucional de qualificação em equidade de gênero, raça, etnia e valorização das trabalhadoras no SUS, destinado à comunidade em geral, visando disseminar conhecimento e possibilitar maior participação e engajamento social no SUS.</a:t>
            </a:r>
            <a:endParaRPr lang="pt-BR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66" name="Google Shape;467;p8"/>
          <p:cNvSpPr/>
          <p:nvPr/>
        </p:nvSpPr>
        <p:spPr>
          <a:xfrm>
            <a:off x="59436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4400" b="1" i="1" strike="noStrike" spc="-1">
                <a:solidFill>
                  <a:srgbClr val="00B050"/>
                </a:solidFill>
                <a:latin typeface="Arial"/>
                <a:ea typeface="Arial"/>
              </a:rPr>
              <a:t>Objetivos/ meta 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sp>
        <p:nvSpPr>
          <p:cNvPr id="167" name="CaixaDeTexto 4"/>
          <p:cNvSpPr/>
          <p:nvPr/>
        </p:nvSpPr>
        <p:spPr>
          <a:xfrm>
            <a:off x="2160000" y="1560960"/>
            <a:ext cx="8098560" cy="5159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Capacitar, de forma autoinstrucional, no mínimo 50 cursistas pertencentes à comunidade geral, profissionais de saúde, estudantes e usuários do SUS, sobre noções de equidade de gênero, raça, etnia e valorização das trabalhadoras no SUS, a fim de garantir a efetivação deste princípio no sistema de saúde brasileiro.</a:t>
            </a:r>
            <a:endParaRPr lang="pt-BR" sz="18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Além de:</a:t>
            </a:r>
            <a:endParaRPr lang="pt-BR" sz="18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500" b="0" strike="noStrike" spc="-1">
                <a:solidFill>
                  <a:srgbClr val="000000"/>
                </a:solidFill>
                <a:latin typeface="Arial"/>
                <a:ea typeface="Arial"/>
              </a:rPr>
              <a:t>Conhecer o Programa Nacional de Equidade de Gênero, Raça e Valorização das Trabalhadoras no SUS;</a:t>
            </a:r>
            <a:endParaRPr lang="pt-BR" sz="15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5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500" b="0" strike="noStrike" spc="-1">
                <a:solidFill>
                  <a:srgbClr val="000000"/>
                </a:solidFill>
                <a:latin typeface="Arial"/>
                <a:ea typeface="Arial"/>
              </a:rPr>
              <a:t>Prover conhecimento sobre a equidade de gênero, buscando modificar as estruturas machistas que operam na divisão do trabalho na saúde;</a:t>
            </a:r>
            <a:endParaRPr lang="pt-BR" sz="15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5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500" b="0" strike="noStrike" spc="-1">
                <a:solidFill>
                  <a:srgbClr val="000000"/>
                </a:solidFill>
                <a:latin typeface="Arial"/>
                <a:ea typeface="Arial"/>
              </a:rPr>
              <a:t>Compreender os conceitos e a importância da equidade de raça e etnia, objetivando romper com o racismo estrutural e a valorização de todas as etnias, inclusive a indígena; </a:t>
            </a:r>
            <a:endParaRPr lang="pt-BR" sz="15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5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500" b="0" strike="noStrike" spc="-1">
                <a:solidFill>
                  <a:srgbClr val="000000"/>
                </a:solidFill>
                <a:latin typeface="Arial"/>
                <a:ea typeface="Arial"/>
              </a:rPr>
              <a:t>Propiciar informação e conhecimento sobre o assédio sexual, possibilitando a promoção de ambientes laborais saudáveis;</a:t>
            </a:r>
            <a:endParaRPr lang="pt-BR" sz="15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500" b="0" strike="noStrike" spc="-1">
              <a:latin typeface="Arial"/>
            </a:endParaRPr>
          </a:p>
          <a:p>
            <a:pPr marL="216000" indent="-216000" algn="just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500" b="0" strike="noStrike" spc="-1">
                <a:solidFill>
                  <a:srgbClr val="000000"/>
                </a:solidFill>
                <a:latin typeface="Arial"/>
                <a:ea typeface="Arial"/>
              </a:rPr>
              <a:t>Sensibilizar os profissionais e comunidade para a relevância da efetivação da equidade no SUS, promovendo a valorização das trabalhadoras. </a:t>
            </a:r>
            <a:endParaRPr lang="pt-BR" sz="15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500" b="0" strike="noStrike" spc="-1">
              <a:latin typeface="Arial"/>
            </a:endParaRPr>
          </a:p>
        </p:txBody>
      </p:sp>
      <p:pic>
        <p:nvPicPr>
          <p:cNvPr id="168" name="Imagem 167"/>
          <p:cNvPicPr/>
          <p:nvPr/>
        </p:nvPicPr>
        <p:blipFill>
          <a:blip r:embed="rId4"/>
          <a:stretch/>
        </p:blipFill>
        <p:spPr>
          <a:xfrm>
            <a:off x="0" y="4320000"/>
            <a:ext cx="1978560" cy="2158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70" name="Google Shape;467;p8"/>
          <p:cNvSpPr/>
          <p:nvPr/>
        </p:nvSpPr>
        <p:spPr>
          <a:xfrm>
            <a:off x="59436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i="1" strike="noStrike" spc="-1">
                <a:solidFill>
                  <a:srgbClr val="00B050"/>
                </a:solidFill>
                <a:latin typeface="Arial"/>
                <a:ea typeface="Arial"/>
              </a:rPr>
              <a:t>Metodologia 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sp>
        <p:nvSpPr>
          <p:cNvPr id="171" name="PlaceHolder 1"/>
          <p:cNvSpPr>
            <a:spLocks noGrp="1"/>
          </p:cNvSpPr>
          <p:nvPr>
            <p:ph/>
          </p:nvPr>
        </p:nvSpPr>
        <p:spPr>
          <a:xfrm>
            <a:off x="2880000" y="1620000"/>
            <a:ext cx="7378560" cy="1978560"/>
          </a:xfrm>
          <a:prstGeom prst="rect">
            <a:avLst/>
          </a:prstGeom>
          <a:solidFill>
            <a:srgbClr val="D7E4BD"/>
          </a:solidFill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57200" indent="-40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Curso autoinstrucional</a:t>
            </a:r>
            <a:endParaRPr lang="pt-BR" sz="1800" b="0" strike="noStrike" spc="-1">
              <a:latin typeface="Arial"/>
            </a:endParaRPr>
          </a:p>
          <a:p>
            <a:pPr marL="457200" indent="-40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60 horas </a:t>
            </a:r>
            <a:endParaRPr lang="pt-BR" sz="1800" b="0" strike="noStrike" spc="-1">
              <a:latin typeface="Arial"/>
            </a:endParaRPr>
          </a:p>
          <a:p>
            <a:pPr marL="457200" indent="-40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EAD sem tutoria</a:t>
            </a:r>
            <a:endParaRPr lang="pt-BR" sz="1800" b="0" strike="noStrike" spc="-1">
              <a:latin typeface="Arial"/>
            </a:endParaRPr>
          </a:p>
          <a:p>
            <a:pPr marL="457200" indent="-4064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  <a:ea typeface="Arial"/>
              </a:rPr>
              <a:t>A elaboração do material didático deverá primar pelos fundamentos da Problematização.</a:t>
            </a:r>
            <a:endParaRPr lang="pt-BR" sz="18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  <a:p>
            <a:pPr marL="11448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endParaRPr lang="pt-BR" sz="1800" b="0" strike="noStrike" spc="-1">
              <a:latin typeface="Arial"/>
            </a:endParaRPr>
          </a:p>
        </p:txBody>
      </p:sp>
      <p:sp>
        <p:nvSpPr>
          <p:cNvPr id="172" name="CaixaDeTexto 7"/>
          <p:cNvSpPr/>
          <p:nvPr/>
        </p:nvSpPr>
        <p:spPr>
          <a:xfrm>
            <a:off x="10449000" y="4802760"/>
            <a:ext cx="890640" cy="66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endParaRPr lang="pt-BR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900" b="0" strike="noStrike" spc="-1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lang="pt-BR" sz="1100" b="0" strike="noStrike" spc="-1">
                <a:solidFill>
                  <a:srgbClr val="000000"/>
                </a:solidFill>
                <a:latin typeface="Arial"/>
                <a:ea typeface="Arial"/>
              </a:rPr>
              <a:t>assíncrono</a:t>
            </a:r>
            <a:endParaRPr lang="pt-BR" sz="11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74" name="Google Shape;467;p8"/>
          <p:cNvSpPr/>
          <p:nvPr/>
        </p:nvSpPr>
        <p:spPr>
          <a:xfrm>
            <a:off x="59436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i="1" strike="noStrike" spc="-1">
                <a:solidFill>
                  <a:srgbClr val="00B050"/>
                </a:solidFill>
                <a:latin typeface="Arial"/>
                <a:ea typeface="Arial"/>
              </a:rPr>
              <a:t>Matriz curricular 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graphicFrame>
        <p:nvGraphicFramePr>
          <p:cNvPr id="175" name="Tabela 1"/>
          <p:cNvGraphicFramePr/>
          <p:nvPr/>
        </p:nvGraphicFramePr>
        <p:xfrm>
          <a:off x="1515600" y="1350000"/>
          <a:ext cx="7816320" cy="2550960"/>
        </p:xfrm>
        <a:graphic>
          <a:graphicData uri="http://schemas.openxmlformats.org/drawingml/2006/table">
            <a:tbl>
              <a:tblPr/>
              <a:tblGrid>
                <a:gridCol w="541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3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4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14680"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COMPONENTE CURRICULAR.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 Texto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 Vídeo Aula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 Total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1. Introdução ao Programa Nacional de Equidade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08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02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20"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2. Equidade de Gênero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03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440"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3. Equidade de Raça e Etnia 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12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03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15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4. Valorização das Trabalhadoras no SUS e Prevenção do Assédio Sexual. 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16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04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20">
                <a:tc gridSpan="3">
                  <a:txBody>
                    <a:bodyPr/>
                    <a:lstStyle/>
                    <a:p>
                      <a:pPr marL="38160" algn="just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Total de carga horária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38160" algn="ctr">
                        <a:lnSpc>
                          <a:spcPct val="107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marL="7920" marR="7920"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77" name="Google Shape;467;p8"/>
          <p:cNvSpPr/>
          <p:nvPr/>
        </p:nvSpPr>
        <p:spPr>
          <a:xfrm>
            <a:off x="59436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i="1" strike="noStrike" spc="-1">
                <a:solidFill>
                  <a:srgbClr val="00B050"/>
                </a:solidFill>
                <a:latin typeface="Arial"/>
                <a:ea typeface="Arial"/>
              </a:rPr>
              <a:t>Corpo docente  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graphicFrame>
        <p:nvGraphicFramePr>
          <p:cNvPr id="178" name="Tabela 2"/>
          <p:cNvGraphicFramePr/>
          <p:nvPr/>
        </p:nvGraphicFramePr>
        <p:xfrm>
          <a:off x="2660040" y="1440000"/>
          <a:ext cx="6685560" cy="4909680"/>
        </p:xfrm>
        <a:graphic>
          <a:graphicData uri="http://schemas.openxmlformats.org/drawingml/2006/table">
            <a:tbl>
              <a:tblPr/>
              <a:tblGrid>
                <a:gridCol w="2280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8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74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9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260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Função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25200">
                      <a:solidFill>
                        <a:srgbClr val="9BBB59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Componentes curriculares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252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252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Número de vagas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252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FFFFFF"/>
                          </a:solidFill>
                          <a:latin typeface="Arial"/>
                          <a:ea typeface="Arial"/>
                        </a:rPr>
                        <a:t>Titulação exigida para a vaga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25200">
                      <a:solidFill>
                        <a:srgbClr val="FFFFFF"/>
                      </a:solidFill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148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Coordenador Técnico-Pedagógico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25200">
                      <a:solidFill>
                        <a:srgbClr val="9BBB59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Todos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252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>
                      <a:solidFill>
                        <a:srgbClr val="98B855"/>
                      </a:solidFill>
                    </a:lnR>
                    <a:lnT w="25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01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25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25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700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Conteudista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25200">
                      <a:solidFill>
                        <a:srgbClr val="9BBB59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 e 4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252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01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EspecialistaMestre ou Doutor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700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Conteudista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25200">
                      <a:solidFill>
                        <a:srgbClr val="9BBB59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2 e 3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252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01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EspecialistaMestre ou Doutor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404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Conteudista 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25200">
                      <a:solidFill>
                        <a:srgbClr val="9BBB59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E3FBC2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Revisor 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252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01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EspecialistaMestre ou Doutor </a:t>
                      </a:r>
                      <a:endParaRPr lang="pt-BR" sz="1600" b="0" strike="noStrike" spc="-1">
                        <a:latin typeface="Arial"/>
                      </a:endParaRPr>
                    </a:p>
                  </a:txBody>
                  <a:tcPr anchor="ctr">
                    <a:lnL w="9360">
                      <a:solidFill>
                        <a:srgbClr val="98B855"/>
                      </a:solidFill>
                    </a:lnL>
                    <a:lnR w="9360">
                      <a:solidFill>
                        <a:srgbClr val="98B855"/>
                      </a:solidFill>
                    </a:lnR>
                    <a:lnT w="9360">
                      <a:solidFill>
                        <a:srgbClr val="98B855"/>
                      </a:solidFill>
                    </a:lnT>
                    <a:lnB w="9360">
                      <a:solidFill>
                        <a:srgbClr val="98B855"/>
                      </a:solidFill>
                    </a:lnB>
                    <a:solidFill>
                      <a:srgbClr val="C6E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9" name="Imagem 178"/>
          <p:cNvPicPr/>
          <p:nvPr/>
        </p:nvPicPr>
        <p:blipFill>
          <a:blip r:embed="rId4"/>
          <a:stretch/>
        </p:blipFill>
        <p:spPr>
          <a:xfrm>
            <a:off x="169560" y="1080000"/>
            <a:ext cx="2349000" cy="23490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466;p8"/>
          <p:cNvPicPr/>
          <p:nvPr/>
        </p:nvPicPr>
        <p:blipFill>
          <a:blip r:embed="rId3"/>
          <a:stretch/>
        </p:blipFill>
        <p:spPr>
          <a:xfrm>
            <a:off x="9207360" y="6164280"/>
            <a:ext cx="2076840" cy="664920"/>
          </a:xfrm>
          <a:prstGeom prst="rect">
            <a:avLst/>
          </a:prstGeom>
          <a:ln w="0">
            <a:noFill/>
          </a:ln>
        </p:spPr>
      </p:pic>
      <p:sp>
        <p:nvSpPr>
          <p:cNvPr id="181" name="Google Shape;467;p8"/>
          <p:cNvSpPr/>
          <p:nvPr/>
        </p:nvSpPr>
        <p:spPr>
          <a:xfrm>
            <a:off x="647640" y="495720"/>
            <a:ext cx="10298880" cy="1064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pt-BR" sz="2000" b="1" i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r>
              <a:rPr lang="pt-BR" sz="4400" b="1" i="1" strike="noStrike" spc="-1">
                <a:solidFill>
                  <a:srgbClr val="00B050"/>
                </a:solidFill>
                <a:latin typeface="Arial"/>
                <a:ea typeface="Arial"/>
              </a:rPr>
              <a:t>Planilha financeira  </a:t>
            </a:r>
            <a:r>
              <a:rPr lang="pt-BR" sz="2000" b="1" strike="noStrike" spc="-1">
                <a:solidFill>
                  <a:srgbClr val="00B050"/>
                </a:solidFill>
                <a:latin typeface="Arial"/>
                <a:ea typeface="Arial"/>
              </a:rPr>
              <a:t> </a:t>
            </a:r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tabLst>
                <a:tab pos="0" algn="l"/>
              </a:tabLst>
            </a:pPr>
            <a:endParaRPr lang="pt-BR" sz="2000" b="0" strike="noStrike" spc="-1">
              <a:latin typeface="Arial"/>
            </a:endParaRPr>
          </a:p>
        </p:txBody>
      </p:sp>
      <p:graphicFrame>
        <p:nvGraphicFramePr>
          <p:cNvPr id="182" name="Tabela 2"/>
          <p:cNvGraphicFramePr/>
          <p:nvPr/>
        </p:nvGraphicFramePr>
        <p:xfrm>
          <a:off x="1911960" y="1341720"/>
          <a:ext cx="8811360" cy="3483360"/>
        </p:xfrm>
        <a:graphic>
          <a:graphicData uri="http://schemas.openxmlformats.org/drawingml/2006/table">
            <a:tbl>
              <a:tblPr/>
              <a:tblGrid>
                <a:gridCol w="2207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4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7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7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406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Função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Titularidade máxima exigida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CH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Parcela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Valor h/a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Totaç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812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Coordenador Técnico-Pedagógico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60h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R$ 2.160,00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72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Docente Conteudista 1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Especialista, Mestre ou Doutor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30h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R$ 150,00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R$ 4.500,00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32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Docente Conteudista 2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Especialista, Mestre ou Doutor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30h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R$ 150,00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R$ 4.500,00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960">
                <a:tc>
                  <a:txBody>
                    <a:bodyPr/>
                    <a:lstStyle/>
                    <a:p>
                      <a:pPr marL="76320" algn="just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Docente Conteudista Revisor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Especialista, Mestre ou Doutor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18h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-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R$ 150,00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200" b="0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R$ 2.700,00</a:t>
                      </a:r>
                      <a:endParaRPr lang="pt-BR" sz="12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00">
                <a:tc gridSpan="6">
                  <a:txBody>
                    <a:bodyPr/>
                    <a:lstStyle/>
                    <a:p>
                      <a:pPr marL="76320" algn="ctr">
                        <a:lnSpc>
                          <a:spcPct val="150000"/>
                        </a:lnSpc>
                        <a:spcAft>
                          <a:spcPts val="799"/>
                        </a:spcAft>
                        <a:buNone/>
                      </a:pPr>
                      <a:r>
                        <a:rPr lang="pt-BR" sz="1500" b="1" strike="noStrike" spc="-1">
                          <a:solidFill>
                            <a:srgbClr val="000000"/>
                          </a:solidFill>
                          <a:latin typeface="Arial"/>
                          <a:ea typeface="Arial"/>
                        </a:rPr>
                        <a:t>Valor total R$ 13.860,00</a:t>
                      </a:r>
                      <a:endParaRPr lang="pt-BR" sz="1500" b="0" strike="noStrike" spc="-1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9BBB59"/>
                      </a:solidFill>
                    </a:lnL>
                    <a:lnR w="12240">
                      <a:solidFill>
                        <a:srgbClr val="9BBB59"/>
                      </a:solidFill>
                    </a:lnR>
                    <a:lnT w="12240">
                      <a:solidFill>
                        <a:srgbClr val="9BBB59"/>
                      </a:solidFill>
                    </a:lnT>
                    <a:lnB w="12240">
                      <a:solidFill>
                        <a:srgbClr val="9BBB59"/>
                      </a:solidFill>
                    </a:lnB>
                    <a:solidFill>
                      <a:srgbClr val="EFF3E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90000" marR="90000"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83" name="Imagem 182"/>
          <p:cNvPicPr/>
          <p:nvPr/>
        </p:nvPicPr>
        <p:blipFill>
          <a:blip r:embed="rId4"/>
          <a:stretch/>
        </p:blipFill>
        <p:spPr>
          <a:xfrm>
            <a:off x="8280" y="2340000"/>
            <a:ext cx="1798560" cy="1978560"/>
          </a:xfrm>
          <a:prstGeom prst="rect">
            <a:avLst/>
          </a:prstGeom>
          <a:ln w="0">
            <a:noFill/>
          </a:ln>
        </p:spPr>
      </p:pic>
      <p:sp>
        <p:nvSpPr>
          <p:cNvPr id="184" name="Retângulo 183"/>
          <p:cNvSpPr/>
          <p:nvPr/>
        </p:nvSpPr>
        <p:spPr>
          <a:xfrm>
            <a:off x="879840" y="5400000"/>
            <a:ext cx="10458720" cy="259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Times New Roman"/>
              </a:rPr>
              <a:t>Serão utilizados os recursos do Programa de Educação Permanente em Saúde. Fonte 232, unidade orçamentária 2801 - GAB do Secretário de Saúde.</a:t>
            </a:r>
            <a:endParaRPr lang="pt-BR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907</TotalTime>
  <Words>1090</Words>
  <Application>Microsoft Office PowerPoint</Application>
  <PresentationFormat>Widescreen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Arial</vt:lpstr>
      <vt:lpstr>Symbol</vt:lpstr>
      <vt:lpstr>Wingdings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Alguma dúvida? Vamos debater a proposta?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Cinthia Rachid</dc:creator>
  <dc:description/>
  <cp:lastModifiedBy>Rosana Mendes Reis Barbosa</cp:lastModifiedBy>
  <cp:revision>67</cp:revision>
  <dcterms:created xsi:type="dcterms:W3CDTF">2022-12-07T12:36:48Z</dcterms:created>
  <dcterms:modified xsi:type="dcterms:W3CDTF">2024-08-22T17:12:52Z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8</vt:r8>
  </property>
  <property fmtid="{D5CDD505-2E9C-101B-9397-08002B2CF9AE}" pid="3" name="PresentationFormat">
    <vt:lpwstr>Widescreen</vt:lpwstr>
  </property>
  <property fmtid="{D5CDD505-2E9C-101B-9397-08002B2CF9AE}" pid="4" name="Slides">
    <vt:r8>9</vt:r8>
  </property>
</Properties>
</file>