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87" r:id="rId2"/>
    <p:sldId id="288" r:id="rId3"/>
    <p:sldId id="296" r:id="rId4"/>
    <p:sldId id="297" r:id="rId5"/>
    <p:sldId id="295" r:id="rId6"/>
    <p:sldId id="299" r:id="rId7"/>
    <p:sldId id="298" r:id="rId8"/>
    <p:sldId id="291" r:id="rId9"/>
    <p:sldId id="294" r:id="rId10"/>
  </p:sldIdLst>
  <p:sldSz cx="12192000" cy="6858000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8" roundtripDataSignature="AMtx7mhztcr0Rj0dQ7xyHXOybSLy+0vDK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ly Almeida" initials="KA" lastIdx="1" clrIdx="0">
    <p:extLst>
      <p:ext uri="{19B8F6BF-5375-455C-9EA6-DF929625EA0E}">
        <p15:presenceInfo xmlns:p15="http://schemas.microsoft.com/office/powerpoint/2012/main" userId="2f4786901e9f21d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259261C-1199-44F8-BADD-58D7F6EBB3C0}">
  <a:tblStyle styleId="{F259261C-1199-44F8-BADD-58D7F6EBB3C0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 b="off" i="off"/>
      <a:tcStyle>
        <a:tcBdr/>
        <a:fill>
          <a:solidFill>
            <a:srgbClr val="CFD7E7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FD7E7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Estilo Claro 3 - Ênfas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436" autoAdjust="0"/>
  </p:normalViewPr>
  <p:slideViewPr>
    <p:cSldViewPr snapToGrid="0">
      <p:cViewPr varScale="1">
        <p:scale>
          <a:sx n="90" d="100"/>
          <a:sy n="90" d="100"/>
        </p:scale>
        <p:origin x="13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38" Type="http://customschemas.google.com/relationships/presentationmetadata" Target="metadata"/><Relationship Id="rId2" Type="http://schemas.openxmlformats.org/officeDocument/2006/relationships/slide" Target="slides/slide1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61" name="Google Shape;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47519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8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463" name="Google Shape;46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20798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8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463" name="Google Shape;46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52767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8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463" name="Google Shape;46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15582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8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463" name="Google Shape;46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95765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8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463" name="Google Shape;46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74657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8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463" name="Google Shape;46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13053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8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63" name="Google Shape;46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192090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8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463" name="Google Shape;46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729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, 2 partes pequenas de conteúdo e conteúdo" type="twoObjAndObj">
  <p:cSld name="TWO_OBJECTS_AND_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16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6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17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7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8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20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1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mailto:ceas.escoladesaude@goias.gov.br" TargetMode="External"/><Relationship Id="rId4" Type="http://schemas.openxmlformats.org/officeDocument/2006/relationships/hyperlink" Target="mailto:gpes.escoladesaude@goias.gov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"/>
          <p:cNvSpPr txBox="1"/>
          <p:nvPr/>
        </p:nvSpPr>
        <p:spPr>
          <a:xfrm>
            <a:off x="4042734" y="311283"/>
            <a:ext cx="7440430" cy="900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Secretaria de Estado da Saúde de Goiás – SES/GO</a:t>
            </a:r>
            <a:br>
              <a:rPr lang="pt-BR" sz="16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16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Subsecretaria de Inovação, Planejamento, Educação e Infraestrutura</a:t>
            </a:r>
            <a:br>
              <a:rPr lang="pt-BR" sz="16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t-BR" sz="16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Superintendência da Escola de Saúde de Goiás – SESG/GO</a:t>
            </a:r>
            <a:endParaRPr dirty="0"/>
          </a:p>
        </p:txBody>
      </p:sp>
      <p:sp>
        <p:nvSpPr>
          <p:cNvPr id="65" name="Google Shape;65;p1"/>
          <p:cNvSpPr txBox="1"/>
          <p:nvPr/>
        </p:nvSpPr>
        <p:spPr>
          <a:xfrm>
            <a:off x="1818214" y="2285999"/>
            <a:ext cx="8555572" cy="239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 dirty="0">
                <a:latin typeface="+mn-lt"/>
              </a:rPr>
              <a:t>CURSO DE PÓS GRADUAÇÃO EM GESTÃO DO CUIDADO EM SAÚDE COM ÊNFASE NA ATENÇÃO PRIMÁRIA À SAÚDE</a:t>
            </a:r>
          </a:p>
        </p:txBody>
      </p:sp>
      <p:sp>
        <p:nvSpPr>
          <p:cNvPr id="66" name="Google Shape;66;p1"/>
          <p:cNvSpPr txBox="1"/>
          <p:nvPr/>
        </p:nvSpPr>
        <p:spPr>
          <a:xfrm>
            <a:off x="5613991" y="5411972"/>
            <a:ext cx="1626781" cy="868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lang="pt-BR"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lang="pt-BR" sz="1700" dirty="0">
              <a:latin typeface="Century Gothic" panose="020B0502020202020204" pitchFamily="34" charset="0"/>
            </a:endParaRPr>
          </a:p>
          <a:p>
            <a:pPr algn="ctr">
              <a:lnSpc>
                <a:spcPct val="90000"/>
              </a:lnSpc>
              <a:buSzPts val="2800"/>
            </a:pPr>
            <a:endParaRPr lang="pt-BR" sz="1700" dirty="0">
              <a:latin typeface="Century Gothic" panose="020B0502020202020204" pitchFamily="34" charset="0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400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Julho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400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2024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A85A9C9B-A752-4429-BAB0-F3A20D4AE9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2995" y="5857809"/>
            <a:ext cx="3127519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977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8"/>
          <p:cNvSpPr/>
          <p:nvPr/>
        </p:nvSpPr>
        <p:spPr>
          <a:xfrm>
            <a:off x="745129" y="454399"/>
            <a:ext cx="3295243" cy="891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3200" b="1" dirty="0">
                <a:solidFill>
                  <a:schemeClr val="tx1"/>
                </a:solidFill>
                <a:latin typeface="+mn-lt"/>
              </a:rPr>
              <a:t>Objetivos/ meta </a:t>
            </a:r>
            <a:r>
              <a:rPr lang="pt-BR" sz="3200" b="1" u="none" strike="noStrike" cap="none" dirty="0">
                <a:solidFill>
                  <a:schemeClr val="tx1"/>
                </a:solidFill>
                <a:latin typeface="+mn-lt"/>
                <a:sym typeface="Arial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1" u="none" strike="noStrike" cap="none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223A1F9-28EC-4539-9317-1D8DFDC90E8B}"/>
              </a:ext>
            </a:extLst>
          </p:cNvPr>
          <p:cNvSpPr txBox="1"/>
          <p:nvPr/>
        </p:nvSpPr>
        <p:spPr>
          <a:xfrm>
            <a:off x="882503" y="1345497"/>
            <a:ext cx="9750055" cy="369440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200" i="0" u="none" strike="noStrike" baseline="0" dirty="0">
                <a:solidFill>
                  <a:srgbClr val="000000"/>
                </a:solidFill>
                <a:latin typeface="+mn-lt"/>
              </a:rPr>
              <a:t>Qualificar até 258 </a:t>
            </a:r>
            <a:r>
              <a:rPr lang="pt-BR" sz="3200" b="0" i="0" dirty="0">
                <a:solidFill>
                  <a:srgbClr val="000000"/>
                </a:solidFill>
                <a:effectLst/>
                <a:latin typeface="+mn-lt"/>
              </a:rPr>
              <a:t>profissionais de saúde para lidarem com os desafios da gestão do cuidado em saúde, com destaque para os processos de trabalho na ESF, contribuindo para o fortalecimento da APS e do SUS.</a:t>
            </a:r>
            <a:endParaRPr lang="pt-BR" sz="3200" dirty="0">
              <a:latin typeface="+mn-lt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2FAC2135-3A14-46D5-A924-B1D3A6792D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1097" y="5828931"/>
            <a:ext cx="3127519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986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8"/>
          <p:cNvSpPr/>
          <p:nvPr/>
        </p:nvSpPr>
        <p:spPr>
          <a:xfrm>
            <a:off x="849535" y="165173"/>
            <a:ext cx="2797432" cy="10757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000" b="1" i="1" u="none" strike="noStrike" cap="none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200" b="1" u="none" strike="noStrike" cap="none" dirty="0">
                <a:solidFill>
                  <a:schemeClr val="tx1"/>
                </a:solidFill>
                <a:latin typeface="+mn-lt"/>
                <a:sym typeface="Arial"/>
              </a:rPr>
              <a:t>M</a:t>
            </a:r>
            <a:r>
              <a:rPr lang="pt-BR" sz="3200" b="1" dirty="0">
                <a:solidFill>
                  <a:schemeClr val="tx1"/>
                </a:solidFill>
                <a:latin typeface="+mn-lt"/>
              </a:rPr>
              <a:t>etodologia</a:t>
            </a:r>
            <a:r>
              <a:rPr lang="pt-BR" sz="4400" b="1" i="1" dirty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pt-BR" sz="2000" b="1" u="none" strike="noStrike" cap="none" dirty="0">
                <a:solidFill>
                  <a:srgbClr val="00B050"/>
                </a:solidFill>
                <a:latin typeface="Century Gothic" panose="020B0502020202020204" pitchFamily="34" charset="0"/>
                <a:sym typeface="Arial"/>
              </a:rPr>
              <a:t> 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1" u="none" strike="noStrike" cap="none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D661B68-5487-4F86-9B46-1404B34CC316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49535" y="1095154"/>
            <a:ext cx="10183137" cy="4540102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t-BR" sz="3200" i="0" u="none" strike="noStrike" baseline="0" dirty="0">
                <a:latin typeface="+mn-lt"/>
              </a:rPr>
              <a:t>Modalidade:</a:t>
            </a:r>
            <a:r>
              <a:rPr lang="pt-BR" sz="3200" b="1" i="0" u="none" strike="noStrike" baseline="0" dirty="0">
                <a:latin typeface="+mn-lt"/>
              </a:rPr>
              <a:t> </a:t>
            </a:r>
            <a:r>
              <a:rPr lang="pt-BR" sz="3200" b="0" i="0" u="none" strike="noStrike" baseline="0" dirty="0">
                <a:latin typeface="+mn-lt"/>
              </a:rPr>
              <a:t>EaD com tutoria</a:t>
            </a:r>
          </a:p>
          <a:p>
            <a:pPr algn="l">
              <a:lnSpc>
                <a:spcPct val="110000"/>
              </a:lnSpc>
            </a:pPr>
            <a:r>
              <a:rPr lang="pt-BR" sz="3200" i="0" u="none" strike="noStrike" baseline="0" dirty="0">
                <a:latin typeface="+mn-lt"/>
              </a:rPr>
              <a:t>Carga horária total: </a:t>
            </a:r>
            <a:r>
              <a:rPr lang="pt-BR" sz="3200" b="0" i="0" u="none" strike="noStrike" baseline="0" dirty="0">
                <a:latin typeface="+mn-lt"/>
              </a:rPr>
              <a:t>470</a:t>
            </a:r>
            <a:r>
              <a:rPr lang="pt-BR" sz="3200" dirty="0">
                <a:latin typeface="+mn-lt"/>
              </a:rPr>
              <a:t>h, sendo: 400h de </a:t>
            </a:r>
            <a:r>
              <a:rPr lang="pt-BR" sz="3200" dirty="0" err="1">
                <a:latin typeface="+mn-lt"/>
              </a:rPr>
              <a:t>EaD</a:t>
            </a:r>
            <a:r>
              <a:rPr lang="pt-BR" sz="3200" dirty="0">
                <a:latin typeface="+mn-lt"/>
              </a:rPr>
              <a:t> com tutoria + 10h de aulas remotas e síncronas + 60h para o desenvolvimento do PI</a:t>
            </a:r>
          </a:p>
          <a:p>
            <a:pPr algn="l">
              <a:lnSpc>
                <a:spcPct val="110000"/>
              </a:lnSpc>
            </a:pPr>
            <a:r>
              <a:rPr lang="pt-BR" sz="3200" dirty="0">
                <a:latin typeface="+mn-lt"/>
              </a:rPr>
              <a:t>Número de turmas: previsão de compor até 7 turmas</a:t>
            </a:r>
          </a:p>
          <a:p>
            <a:pPr algn="l">
              <a:lnSpc>
                <a:spcPct val="110000"/>
              </a:lnSpc>
            </a:pPr>
            <a:r>
              <a:rPr lang="pt-BR" sz="3200" dirty="0">
                <a:latin typeface="+mn-lt"/>
              </a:rPr>
              <a:t>Número de alunos por turma: previsão de até 37 alunos/turma</a:t>
            </a:r>
          </a:p>
          <a:p>
            <a:pPr algn="l"/>
            <a:endParaRPr lang="pt-BR" sz="2000" dirty="0">
              <a:latin typeface="Century Gothic" panose="020B0502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A5967E1-B0B3-42C2-B46C-2028688FB4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1097" y="5828931"/>
            <a:ext cx="3127519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757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8"/>
          <p:cNvSpPr/>
          <p:nvPr/>
        </p:nvSpPr>
        <p:spPr>
          <a:xfrm>
            <a:off x="594354" y="371416"/>
            <a:ext cx="4360418" cy="583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000" b="1" i="1" u="none" strike="noStrike" cap="none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200" b="1" u="none" strike="noStrike" cap="none" dirty="0">
                <a:solidFill>
                  <a:schemeClr val="tx1"/>
                </a:solidFill>
                <a:latin typeface="+mn-lt"/>
                <a:ea typeface="Arial"/>
                <a:cs typeface="Arial"/>
                <a:sym typeface="Arial"/>
              </a:rPr>
              <a:t>Contextualização</a:t>
            </a:r>
            <a:endParaRPr sz="3200" b="1" u="none" strike="noStrike" cap="none" dirty="0">
              <a:solidFill>
                <a:schemeClr val="tx1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C66D41A-3CDD-483D-83D5-39BE48C08F34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733647" y="1281205"/>
            <a:ext cx="10214969" cy="224880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pt-BR" sz="2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PPC </a:t>
            </a:r>
            <a:r>
              <a:rPr lang="pt-BR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elaborado em 2018, aprovado e</a:t>
            </a:r>
            <a:r>
              <a:rPr lang="pt-BR" sz="2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pactuado em plenária da CIB em 2019, com período de execução previsto para o período de agosto de 2019 a agosto de 2020.</a:t>
            </a:r>
          </a:p>
          <a:p>
            <a:pPr algn="just"/>
            <a:r>
              <a:rPr lang="pt-BR" sz="2400" dirty="0">
                <a:latin typeface="+mn-lt"/>
              </a:rPr>
              <a:t>O curso não foi realizado por questões relacionadas ao processo de certificação, atualmente resolvidas por meio do convênio da SESG com o Instituto Health.</a:t>
            </a:r>
          </a:p>
        </p:txBody>
      </p:sp>
      <p:sp>
        <p:nvSpPr>
          <p:cNvPr id="6" name="Espaço Reservado para Texto 2">
            <a:extLst>
              <a:ext uri="{FF2B5EF4-FFF2-40B4-BE49-F238E27FC236}">
                <a16:creationId xmlns:a16="http://schemas.microsoft.com/office/drawing/2014/main" id="{1D0B4ED6-9EDC-4E4E-8DF7-00AE854FA0B3}"/>
              </a:ext>
            </a:extLst>
          </p:cNvPr>
          <p:cNvSpPr txBox="1">
            <a:spLocks/>
          </p:cNvSpPr>
          <p:nvPr/>
        </p:nvSpPr>
        <p:spPr>
          <a:xfrm>
            <a:off x="733647" y="3789325"/>
            <a:ext cx="10249784" cy="19522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 algn="just">
              <a:buNone/>
            </a:pPr>
            <a:r>
              <a:rPr lang="pt-BR" sz="2400" dirty="0">
                <a:latin typeface="+mj-lt"/>
              </a:rPr>
              <a:t>Em 2019 foram realizadas chamadas públicas, tendo sido selecionados: </a:t>
            </a:r>
          </a:p>
          <a:p>
            <a:pPr algn="just"/>
            <a:r>
              <a:rPr lang="pt-BR" sz="2400" dirty="0">
                <a:latin typeface="+mj-lt"/>
              </a:rPr>
              <a:t>09 docentes tutores e conteudistas</a:t>
            </a:r>
          </a:p>
          <a:p>
            <a:pPr algn="just"/>
            <a:r>
              <a:rPr lang="pt-BR" sz="2400" dirty="0">
                <a:latin typeface="+mj-lt"/>
              </a:rPr>
              <a:t>27 docentes orientadores de Projeto de Intervenção</a:t>
            </a:r>
          </a:p>
          <a:p>
            <a:pPr algn="just"/>
            <a:r>
              <a:rPr lang="pt-BR" sz="2400" dirty="0">
                <a:latin typeface="+mj-lt"/>
              </a:rPr>
              <a:t>258 discentes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576B1F8-B24C-4501-B836-A0AADE18A3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1097" y="5828931"/>
            <a:ext cx="3127519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314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8"/>
          <p:cNvSpPr/>
          <p:nvPr/>
        </p:nvSpPr>
        <p:spPr>
          <a:xfrm>
            <a:off x="594354" y="398270"/>
            <a:ext cx="4285990" cy="583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000" b="1" i="1" u="none" strike="noStrike" cap="none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200" b="1" u="none" strike="noStrike" cap="none" dirty="0">
                <a:solidFill>
                  <a:schemeClr val="tx1"/>
                </a:solidFill>
                <a:latin typeface="+mn-lt"/>
                <a:ea typeface="Arial"/>
                <a:cs typeface="Arial"/>
                <a:sym typeface="Arial"/>
              </a:rPr>
              <a:t>Contextualização</a:t>
            </a:r>
            <a:endParaRPr sz="320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C66D41A-3CDD-483D-83D5-39BE48C08F34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721866" y="1978206"/>
            <a:ext cx="10469525" cy="82276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50800" indent="0" algn="just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Após a repactuação do curso em plenária da CIB, será realizado nova chamada pública para seleção de 10 docentes revisores do material didático.</a:t>
            </a:r>
          </a:p>
        </p:txBody>
      </p:sp>
      <p:sp>
        <p:nvSpPr>
          <p:cNvPr id="9" name="Espaço Reservado para Texto 2">
            <a:extLst>
              <a:ext uri="{FF2B5EF4-FFF2-40B4-BE49-F238E27FC236}">
                <a16:creationId xmlns:a16="http://schemas.microsoft.com/office/drawing/2014/main" id="{1CF05C4F-CB2A-40C7-BB1A-CFFC4DB05073}"/>
              </a:ext>
            </a:extLst>
          </p:cNvPr>
          <p:cNvSpPr txBox="1">
            <a:spLocks/>
          </p:cNvSpPr>
          <p:nvPr/>
        </p:nvSpPr>
        <p:spPr>
          <a:xfrm>
            <a:off x="721866" y="981591"/>
            <a:ext cx="10469525" cy="82276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 algn="just">
              <a:buFont typeface="Arial"/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Todo o material didático do curso precisa ser revisado por  conteudistas, devido ao lapso temporal de quase 5 anos.</a:t>
            </a:r>
          </a:p>
        </p:txBody>
      </p:sp>
      <p:sp>
        <p:nvSpPr>
          <p:cNvPr id="10" name="Espaço Reservado para Texto 2">
            <a:extLst>
              <a:ext uri="{FF2B5EF4-FFF2-40B4-BE49-F238E27FC236}">
                <a16:creationId xmlns:a16="http://schemas.microsoft.com/office/drawing/2014/main" id="{BDDFA386-B77B-466D-85BC-3C270FD8D845}"/>
              </a:ext>
            </a:extLst>
          </p:cNvPr>
          <p:cNvSpPr txBox="1">
            <a:spLocks/>
          </p:cNvSpPr>
          <p:nvPr/>
        </p:nvSpPr>
        <p:spPr>
          <a:xfrm>
            <a:off x="721866" y="2974822"/>
            <a:ext cx="8996292" cy="30091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 algn="just">
              <a:buNone/>
            </a:pPr>
            <a:r>
              <a:rPr lang="pt-BR" sz="2000" dirty="0">
                <a:latin typeface="+mn-lt"/>
              </a:rPr>
              <a:t>Pré-requisitos: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dirty="0">
                <a:latin typeface="+mn-lt"/>
              </a:rPr>
              <a:t>Ser servidor público vinculado ao SUS, preferencialmente efetivo das esferas municipal e/ou estadual.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dirty="0">
                <a:latin typeface="+mn-lt"/>
              </a:rPr>
              <a:t>Ter graduação na área de saúde reconhecido pelo MEC.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dirty="0">
                <a:latin typeface="+mn-lt"/>
              </a:rPr>
              <a:t>Ter no mínimo o título de mestre.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dirty="0">
                <a:latin typeface="+mn-lt"/>
              </a:rPr>
              <a:t> Ter realizado o curso de elaboração de material didático da SESG ou feito curso similar em outra instituição com carga horária mínima de 20h, ou comprovar experiência na elaboração de materiais para SESG.</a:t>
            </a:r>
          </a:p>
        </p:txBody>
      </p:sp>
      <p:sp>
        <p:nvSpPr>
          <p:cNvPr id="2" name="Seta: Curva para a Esquerda 1">
            <a:extLst>
              <a:ext uri="{FF2B5EF4-FFF2-40B4-BE49-F238E27FC236}">
                <a16:creationId xmlns:a16="http://schemas.microsoft.com/office/drawing/2014/main" id="{24A8F69F-98AB-4300-BEBA-336E649BE01C}"/>
              </a:ext>
            </a:extLst>
          </p:cNvPr>
          <p:cNvSpPr/>
          <p:nvPr/>
        </p:nvSpPr>
        <p:spPr>
          <a:xfrm>
            <a:off x="10044850" y="2602681"/>
            <a:ext cx="946297" cy="1136017"/>
          </a:xfrm>
          <a:prstGeom prst="curvedLeftArrow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05D98C64-04E1-49CE-BF7C-45CC44D382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3628" y="5983943"/>
            <a:ext cx="3127519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982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8"/>
          <p:cNvSpPr/>
          <p:nvPr/>
        </p:nvSpPr>
        <p:spPr>
          <a:xfrm>
            <a:off x="594354" y="521309"/>
            <a:ext cx="4041441" cy="583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000" b="1" i="1" u="none" strike="noStrike" cap="none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200" b="1" u="none" strike="noStrike" cap="none" dirty="0">
                <a:solidFill>
                  <a:schemeClr val="tx1"/>
                </a:solidFill>
                <a:latin typeface="+mn-lt"/>
                <a:ea typeface="Arial"/>
                <a:cs typeface="Arial"/>
                <a:sym typeface="Arial"/>
              </a:rPr>
              <a:t>Contextualização</a:t>
            </a:r>
            <a:endParaRPr sz="320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Espaço Reservado para Texto 2">
            <a:extLst>
              <a:ext uri="{FF2B5EF4-FFF2-40B4-BE49-F238E27FC236}">
                <a16:creationId xmlns:a16="http://schemas.microsoft.com/office/drawing/2014/main" id="{1D0B4ED6-9EDC-4E4E-8DF7-00AE854FA0B3}"/>
              </a:ext>
            </a:extLst>
          </p:cNvPr>
          <p:cNvSpPr txBox="1">
            <a:spLocks/>
          </p:cNvSpPr>
          <p:nvPr/>
        </p:nvSpPr>
        <p:spPr>
          <a:xfrm>
            <a:off x="2038532" y="1632098"/>
            <a:ext cx="8910084" cy="3737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0" tIns="0" rIns="0" bIns="0" anchor="t" anchorCtr="0">
            <a:normAutofit fontScale="9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 algn="just">
              <a:buNone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Será feito contato com todos os servidores selecionados em 2019, para avaliação do interesse e disponibilidade.</a:t>
            </a:r>
          </a:p>
          <a:p>
            <a:pPr marL="50800" indent="0" algn="just">
              <a:buNone/>
            </a:pP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800" indent="0" algn="just">
              <a:buNone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Em caso de muitas desistências, será feito novo processo seletivo para recomposição de alunos nas turmas.</a:t>
            </a:r>
          </a:p>
          <a:p>
            <a:pPr marL="50800" indent="0" algn="just">
              <a:buNone/>
            </a:pP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800" indent="0" algn="just">
              <a:buNone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Os critérios adotados para seleção, serão os mesmo adotados na 1ª chamada.</a:t>
            </a:r>
          </a:p>
          <a:p>
            <a:pPr marL="50800" indent="0" algn="just">
              <a:buNone/>
            </a:pPr>
            <a:endParaRPr lang="pt-BR" sz="1700" dirty="0">
              <a:latin typeface="Century Gothic" panose="020B0502020202020204" pitchFamily="34" charset="0"/>
            </a:endParaRPr>
          </a:p>
        </p:txBody>
      </p:sp>
      <p:sp>
        <p:nvSpPr>
          <p:cNvPr id="2" name="Seta: Curva para a Direita 1">
            <a:extLst>
              <a:ext uri="{FF2B5EF4-FFF2-40B4-BE49-F238E27FC236}">
                <a16:creationId xmlns:a16="http://schemas.microsoft.com/office/drawing/2014/main" id="{06D90E1A-B04D-4809-B982-D541A6ACA9BC}"/>
              </a:ext>
            </a:extLst>
          </p:cNvPr>
          <p:cNvSpPr/>
          <p:nvPr/>
        </p:nvSpPr>
        <p:spPr>
          <a:xfrm>
            <a:off x="541635" y="3618923"/>
            <a:ext cx="1403498" cy="1216152"/>
          </a:xfrm>
          <a:prstGeom prst="curvedRightArrow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F49F8A1-03D6-44E2-A311-715707812F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1097" y="5828931"/>
            <a:ext cx="3127519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712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8"/>
          <p:cNvSpPr/>
          <p:nvPr/>
        </p:nvSpPr>
        <p:spPr>
          <a:xfrm>
            <a:off x="477396" y="450591"/>
            <a:ext cx="4126502" cy="644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000" b="1" i="1" u="none" strike="noStrike" cap="none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b="1" u="none" strike="noStrike" cap="none" dirty="0">
                <a:solidFill>
                  <a:schemeClr val="tx1"/>
                </a:solidFill>
                <a:latin typeface="+mn-lt"/>
                <a:ea typeface="Arial"/>
                <a:cs typeface="Arial"/>
                <a:sym typeface="Arial"/>
              </a:rPr>
              <a:t>Contextualização </a:t>
            </a:r>
            <a:endParaRPr sz="360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C66D41A-3CDD-483D-83D5-39BE48C08F34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5113191" y="569245"/>
            <a:ext cx="4764454" cy="64487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50800" indent="0">
              <a:buNone/>
            </a:pPr>
            <a:r>
              <a:rPr lang="pt-BR" sz="1900" b="1" dirty="0">
                <a:latin typeface="Century Gothic" panose="020B0502020202020204" pitchFamily="34" charset="0"/>
              </a:rPr>
              <a:t>Critérios de Seleção para Discentes</a:t>
            </a:r>
          </a:p>
        </p:txBody>
      </p:sp>
      <p:sp>
        <p:nvSpPr>
          <p:cNvPr id="6" name="Espaço Reservado para Texto 2">
            <a:extLst>
              <a:ext uri="{FF2B5EF4-FFF2-40B4-BE49-F238E27FC236}">
                <a16:creationId xmlns:a16="http://schemas.microsoft.com/office/drawing/2014/main" id="{1D0B4ED6-9EDC-4E4E-8DF7-00AE854FA0B3}"/>
              </a:ext>
            </a:extLst>
          </p:cNvPr>
          <p:cNvSpPr txBox="1">
            <a:spLocks/>
          </p:cNvSpPr>
          <p:nvPr/>
        </p:nvSpPr>
        <p:spPr>
          <a:xfrm>
            <a:off x="594354" y="1458613"/>
            <a:ext cx="10548567" cy="41864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pt-BR" sz="2000" dirty="0">
                <a:latin typeface="+mn-lt"/>
              </a:rPr>
              <a:t>Ter curso de graduação na área de saúde, reconhecido pelo Ministério da Educação (MEC);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dirty="0">
                <a:latin typeface="+mn-lt"/>
              </a:rPr>
              <a:t>Ser servidor público vinculado ao SUS das esferas municipal e/ou estadual de Goiás, preferencialmente com vínculo efetivo;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dirty="0">
                <a:latin typeface="+mn-lt"/>
              </a:rPr>
              <a:t>Atuar na área da saúde desempenhando funções voltadas à APS;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dirty="0">
                <a:latin typeface="+mn-lt"/>
              </a:rPr>
              <a:t>Apresentar Declaração de Vínculo e Termo de Liberação do gestor imediato;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dirty="0">
                <a:latin typeface="+mn-lt"/>
              </a:rPr>
              <a:t> Ter conhecimento básico em informática e acesso à internet;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dirty="0">
                <a:latin typeface="+mn-lt"/>
              </a:rPr>
              <a:t>Ter disponibilidade de 10 horas semanais para realizar as atividades do curso na plataforma educacional da SESG;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dirty="0">
                <a:latin typeface="+mn-lt"/>
              </a:rPr>
              <a:t> Ter disponibilidade para comparecer à ESG para participar da defesa do Trabalho de Conclusão de Curso (TCC), caso necessário.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8560922D-67BA-447F-BC9C-48E8786CAB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1097" y="5889593"/>
            <a:ext cx="3127519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725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8"/>
          <p:cNvSpPr/>
          <p:nvPr/>
        </p:nvSpPr>
        <p:spPr>
          <a:xfrm>
            <a:off x="647620" y="398462"/>
            <a:ext cx="4923840" cy="891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3200" b="1" u="none" strike="noStrike" cap="none" dirty="0">
                <a:solidFill>
                  <a:schemeClr val="tx1"/>
                </a:solidFill>
                <a:latin typeface="+mn-lt"/>
                <a:sym typeface="Arial"/>
              </a:rPr>
              <a:t>Orçamento financeiro </a:t>
            </a:r>
            <a:r>
              <a:rPr lang="pt-BR" sz="32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3200" b="1" u="none" strike="noStrike" cap="none" dirty="0">
                <a:solidFill>
                  <a:schemeClr val="tx1"/>
                </a:solidFill>
                <a:latin typeface="+mn-lt"/>
                <a:sym typeface="Arial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1" u="none" strike="noStrike" cap="none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AE845C6-F037-4171-AB8D-D357482CA3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663488"/>
              </p:ext>
            </p:extLst>
          </p:nvPr>
        </p:nvGraphicFramePr>
        <p:xfrm>
          <a:off x="1084824" y="1461482"/>
          <a:ext cx="8271827" cy="877772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8271827">
                  <a:extLst>
                    <a:ext uri="{9D8B030D-6E8A-4147-A177-3AD203B41FA5}">
                      <a16:colId xmlns:a16="http://schemas.microsoft.com/office/drawing/2014/main" val="1253509618"/>
                    </a:ext>
                  </a:extLst>
                </a:gridCol>
              </a:tblGrid>
              <a:tr h="477023">
                <a:tc>
                  <a:txBody>
                    <a:bodyPr/>
                    <a:lstStyle/>
                    <a:p>
                      <a:pPr marR="76200"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Custo Total do Curso (7 Turmas)   →  R$ 596.480,00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005976"/>
                  </a:ext>
                </a:extLst>
              </a:tr>
              <a:tr h="190058">
                <a:tc>
                  <a:txBody>
                    <a:bodyPr/>
                    <a:lstStyle/>
                    <a:p>
                      <a:pPr marR="76200"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2000" b="0" dirty="0">
                          <a:effectLst/>
                          <a:latin typeface="+mn-lt"/>
                        </a:rPr>
                        <a:t>Custo por Aluno  →   R$ 2.311,94</a:t>
                      </a:r>
                      <a:endParaRPr lang="pt-B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63048868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4E4FA2F2-114E-43AA-9B3F-7712FC0235C9}"/>
              </a:ext>
            </a:extLst>
          </p:cNvPr>
          <p:cNvSpPr txBox="1"/>
          <p:nvPr/>
        </p:nvSpPr>
        <p:spPr>
          <a:xfrm>
            <a:off x="1084824" y="2819506"/>
            <a:ext cx="8271826" cy="14203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76200" marR="76200" algn="just">
              <a:lnSpc>
                <a:spcPct val="150000"/>
              </a:lnSpc>
              <a:spcAft>
                <a:spcPts val="800"/>
              </a:spcAft>
            </a:pPr>
            <a:r>
              <a:rPr lang="pt-BR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Serão utilizados os recursos do Programa de Educação Permanente em Saúde. Fonte 232, unidade orçamentária 2801 - GAB do Secretário de Saúde</a:t>
            </a:r>
            <a:endParaRPr lang="pt-BR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4D6C7FF-6C3B-43EE-BCE0-73E9106DF5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1097" y="5828931"/>
            <a:ext cx="3127519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215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8"/>
          <p:cNvSpPr/>
          <p:nvPr/>
        </p:nvSpPr>
        <p:spPr>
          <a:xfrm>
            <a:off x="647620" y="495591"/>
            <a:ext cx="10300996" cy="10757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000" b="1" i="1" u="none" strike="noStrike" cap="none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4400" b="1" i="1" u="none" strike="noStrike" cap="none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4400" b="1" i="1" dirty="0">
                <a:solidFill>
                  <a:srgbClr val="00B050"/>
                </a:solidFill>
              </a:rPr>
              <a:t> </a:t>
            </a:r>
            <a:r>
              <a:rPr lang="pt-BR" sz="2000" b="1" u="none" strike="noStrike" cap="none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1" u="none" strike="noStrike" cap="none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9059C8A7-243F-4D2B-9830-EA3616535848}"/>
              </a:ext>
            </a:extLst>
          </p:cNvPr>
          <p:cNvSpPr txBox="1"/>
          <p:nvPr/>
        </p:nvSpPr>
        <p:spPr>
          <a:xfrm>
            <a:off x="1243384" y="720751"/>
            <a:ext cx="925981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algn="ctr" eaLnBrk="1" hangingPunct="1">
              <a:lnSpc>
                <a:spcPts val="2775"/>
              </a:lnSpc>
              <a:defRPr/>
            </a:pPr>
            <a:endParaRPr lang="pt-BR" sz="2400" b="1" dirty="0">
              <a:solidFill>
                <a:srgbClr val="05694E"/>
              </a:solidFill>
              <a:latin typeface="Arial" pitchFamily="34" charset="0"/>
              <a:cs typeface="Arial" pitchFamily="34" charset="0"/>
            </a:endParaRPr>
          </a:p>
          <a:p>
            <a:pPr marL="6350" algn="ctr" eaLnBrk="1" hangingPunct="1">
              <a:lnSpc>
                <a:spcPts val="2775"/>
              </a:lnSpc>
              <a:defRPr/>
            </a:pPr>
            <a:r>
              <a:rPr lang="pt-BR" sz="2400" b="1" dirty="0">
                <a:solidFill>
                  <a:srgbClr val="05694E"/>
                </a:solidFill>
                <a:latin typeface="Arial" pitchFamily="34" charset="0"/>
                <a:cs typeface="Arial" pitchFamily="34" charset="0"/>
              </a:rPr>
              <a:t>Obrigada!!</a:t>
            </a:r>
          </a:p>
          <a:p>
            <a:pPr marL="6350" algn="ctr" eaLnBrk="1" hangingPunct="1">
              <a:lnSpc>
                <a:spcPts val="2775"/>
              </a:lnSpc>
              <a:defRPr/>
            </a:pPr>
            <a:endParaRPr lang="pt-BR" sz="1800" b="1" dirty="0">
              <a:solidFill>
                <a:srgbClr val="2A4F1D"/>
              </a:solidFill>
              <a:latin typeface="Arial" pitchFamily="34" charset="0"/>
              <a:cs typeface="Arial" pitchFamily="34" charset="0"/>
            </a:endParaRPr>
          </a:p>
          <a:p>
            <a:pPr marL="6350" algn="ctr" eaLnBrk="1" hangingPunct="1">
              <a:lnSpc>
                <a:spcPts val="2775"/>
              </a:lnSpc>
              <a:defRPr/>
            </a:pPr>
            <a:endParaRPr lang="pt-BR" sz="1400" b="1" dirty="0">
              <a:solidFill>
                <a:srgbClr val="2A4F1D"/>
              </a:solidFill>
              <a:latin typeface="Arial" pitchFamily="34" charset="0"/>
              <a:cs typeface="Arial" pitchFamily="34" charset="0"/>
            </a:endParaRPr>
          </a:p>
          <a:p>
            <a:pPr marL="6350" algn="ctr" eaLnBrk="1" hangingPunct="1">
              <a:lnSpc>
                <a:spcPts val="2775"/>
              </a:lnSpc>
              <a:defRPr/>
            </a:pPr>
            <a:endParaRPr lang="pt-BR" sz="1400" b="1" dirty="0">
              <a:solidFill>
                <a:srgbClr val="2A4F1D"/>
              </a:solidFill>
              <a:latin typeface="Arial" pitchFamily="34" charset="0"/>
              <a:cs typeface="DejaVu Sans" pitchFamily="34" charset="0"/>
            </a:endParaRPr>
          </a:p>
          <a:p>
            <a:pPr marL="6350" algn="ctr" eaLnBrk="1" hangingPunct="1">
              <a:lnSpc>
                <a:spcPts val="2775"/>
              </a:lnSpc>
              <a:defRPr/>
            </a:pPr>
            <a:r>
              <a:rPr lang="pt-BR" sz="2400" b="1" dirty="0">
                <a:solidFill>
                  <a:srgbClr val="2A4F1D"/>
                </a:solidFill>
                <a:latin typeface="+mn-lt"/>
                <a:cs typeface="DejaVu Sans" pitchFamily="34" charset="0"/>
              </a:rPr>
              <a:t>Superintendência da Escola de Saúde de Goiás - SESG</a:t>
            </a:r>
          </a:p>
          <a:p>
            <a:pPr marL="6350" algn="ctr" eaLnBrk="1" hangingPunct="1">
              <a:lnSpc>
                <a:spcPts val="2775"/>
              </a:lnSpc>
              <a:defRPr/>
            </a:pPr>
            <a:r>
              <a:rPr lang="pt-BR" sz="2400" b="1" dirty="0">
                <a:solidFill>
                  <a:srgbClr val="2A4F1D"/>
                </a:solidFill>
                <a:latin typeface="+mn-lt"/>
                <a:cs typeface="DejaVu Sans" pitchFamily="34" charset="0"/>
              </a:rPr>
              <a:t>Gerência de Projetos Educacionais em Saúde</a:t>
            </a:r>
          </a:p>
          <a:p>
            <a:pPr marL="6350" algn="ctr" eaLnBrk="1" hangingPunct="1">
              <a:lnSpc>
                <a:spcPts val="2775"/>
              </a:lnSpc>
              <a:defRPr/>
            </a:pPr>
            <a:r>
              <a:rPr lang="pt-BR" sz="2400" b="1" dirty="0">
                <a:solidFill>
                  <a:srgbClr val="2A4F1D"/>
                </a:solidFill>
                <a:latin typeface="+mn-lt"/>
                <a:cs typeface="DejaVu Sans" pitchFamily="34" charset="0"/>
              </a:rPr>
              <a:t>Coordenação de Projetos Educacionais em Atenção à Saúde</a:t>
            </a:r>
          </a:p>
          <a:p>
            <a:pPr marL="6350" algn="ctr" eaLnBrk="1" hangingPunct="1">
              <a:lnSpc>
                <a:spcPts val="2775"/>
              </a:lnSpc>
              <a:defRPr/>
            </a:pPr>
            <a:r>
              <a:rPr lang="pt-BR" sz="2400" b="1" dirty="0">
                <a:solidFill>
                  <a:srgbClr val="0033CC"/>
                </a:solidFill>
                <a:latin typeface="+mn-lt"/>
                <a:cs typeface="DejaVu Sans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gpes.escoladesaude@goias.gov.br</a:t>
            </a:r>
            <a:endParaRPr lang="pt-BR" sz="2400" b="1" dirty="0">
              <a:solidFill>
                <a:srgbClr val="0033CC"/>
              </a:solidFill>
              <a:latin typeface="+mn-lt"/>
              <a:cs typeface="DejaVu Sans" pitchFamily="34" charset="0"/>
            </a:endParaRPr>
          </a:p>
          <a:p>
            <a:pPr marL="6350" algn="ctr" eaLnBrk="1" hangingPunct="1">
              <a:lnSpc>
                <a:spcPts val="2775"/>
              </a:lnSpc>
              <a:defRPr/>
            </a:pPr>
            <a:r>
              <a:rPr lang="pt-BR" sz="2400" b="1" dirty="0">
                <a:solidFill>
                  <a:srgbClr val="0033CC"/>
                </a:solidFill>
                <a:latin typeface="+mn-lt"/>
                <a:cs typeface="DejaVu Sans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ceas.escoladesaude@goias.gov.br</a:t>
            </a:r>
            <a:endParaRPr lang="pt-BR" sz="2400" b="1" dirty="0">
              <a:solidFill>
                <a:srgbClr val="0033CC"/>
              </a:solidFill>
              <a:latin typeface="+mn-lt"/>
              <a:cs typeface="DejaVu Sans" pitchFamily="34" charset="0"/>
            </a:endParaRPr>
          </a:p>
          <a:p>
            <a:pPr marL="6350" algn="ctr" eaLnBrk="1" hangingPunct="1">
              <a:lnSpc>
                <a:spcPts val="2775"/>
              </a:lnSpc>
              <a:defRPr/>
            </a:pPr>
            <a:endParaRPr lang="pt-BR" sz="2400" b="1" dirty="0">
              <a:solidFill>
                <a:srgbClr val="2A4F1D"/>
              </a:solidFill>
              <a:latin typeface="+mn-lt"/>
              <a:cs typeface="DejaVu Sans" pitchFamily="34" charset="0"/>
            </a:endParaRPr>
          </a:p>
          <a:p>
            <a:pPr marL="6350" algn="ctr" eaLnBrk="1" hangingPunct="1">
              <a:lnSpc>
                <a:spcPts val="2775"/>
              </a:lnSpc>
              <a:defRPr/>
            </a:pPr>
            <a:r>
              <a:rPr lang="pt-BR" sz="2400" b="1" dirty="0">
                <a:solidFill>
                  <a:srgbClr val="2A4F1D"/>
                </a:solidFill>
                <a:latin typeface="+mn-lt"/>
                <a:cs typeface="DejaVu Sans" pitchFamily="34" charset="0"/>
              </a:rPr>
              <a:t>Fone: (62) 3201-3415</a:t>
            </a:r>
            <a:endParaRPr lang="en-US" sz="2400" dirty="0">
              <a:solidFill>
                <a:srgbClr val="05694E"/>
              </a:solidFill>
              <a:latin typeface="+mn-lt"/>
            </a:endParaRPr>
          </a:p>
          <a:p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53D765CE-C548-4D29-A291-74EDAB25DC4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21097" y="5828931"/>
            <a:ext cx="3127519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1120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2383</TotalTime>
  <Words>623</Words>
  <Application>Microsoft Office PowerPoint</Application>
  <PresentationFormat>Widescreen</PresentationFormat>
  <Paragraphs>61</Paragraphs>
  <Slides>9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Cinthia Rachid</dc:creator>
  <cp:lastModifiedBy>Rosana Mendes Reis Barbosa</cp:lastModifiedBy>
  <cp:revision>156</cp:revision>
  <dcterms:created xsi:type="dcterms:W3CDTF">2022-12-07T12:36:48Z</dcterms:created>
  <dcterms:modified xsi:type="dcterms:W3CDTF">2024-08-22T17:14:24Z</dcterms:modified>
</cp:coreProperties>
</file>