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7" r:id="rId8"/>
    <p:sldId id="270" r:id="rId9"/>
  </p:sldIdLst>
  <p:sldSz cx="18288000" cy="10287000"/>
  <p:notesSz cx="6858000" cy="9144000"/>
  <p:embeddedFontLst>
    <p:embeddedFont>
      <p:font typeface="Arimo Bold Italics" panose="020B0604020202020204" charset="0"/>
      <p:regular r:id="rId10"/>
    </p:embeddedFont>
    <p:embeddedFont>
      <p:font typeface="Brush Script MT" panose="03060802040406070304" pitchFamily="66" charset="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obster Two" panose="020B0604020202020204" charset="0"/>
      <p:regular r:id="rId16"/>
      <p:bold r:id="rId17"/>
      <p:italic r:id="rId18"/>
      <p:boldItalic r:id="rId19"/>
    </p:embeddedFont>
    <p:embeddedFont>
      <p:font typeface="Lobster Two Bold" panose="020B0604020202020204" charset="0"/>
      <p:regular r:id="rId20"/>
      <p:bold r:id="rId21"/>
    </p:embeddedFont>
    <p:embeddedFont>
      <p:font typeface="Montserrat Bold Italics" panose="020B0604020202020204" charset="0"/>
      <p:regular r:id="rId22"/>
    </p:embeddedFont>
    <p:embeddedFont>
      <p:font typeface="Montserrat Semi-Bold" panose="020B0604020202020204" charset="0"/>
      <p:regular r:id="rId23"/>
    </p:embeddedFont>
    <p:embeddedFont>
      <p:font typeface="Montserrat Semi-Bold Bold Italics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clebiasales\Downloads\Projetos%20em%20retrato.mp4" TargetMode="External"/><Relationship Id="rId6" Type="http://schemas.openxmlformats.org/officeDocument/2006/relationships/hyperlink" Target="mailto:Ead.escoladesaude@goias.gov.br" TargetMode="External"/><Relationship Id="rId5" Type="http://schemas.openxmlformats.org/officeDocument/2006/relationships/hyperlink" Target="mailto:gpes.escoladesaude@goias.gov.br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79664" y="3127217"/>
            <a:ext cx="8728672" cy="6131083"/>
            <a:chOff x="0" y="0"/>
            <a:chExt cx="2298910" cy="16147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98909" cy="1614771"/>
            </a:xfrm>
            <a:custGeom>
              <a:avLst/>
              <a:gdLst/>
              <a:ahLst/>
              <a:cxnLst/>
              <a:rect l="l" t="t" r="r" b="b"/>
              <a:pathLst>
                <a:path w="2298909" h="1614771">
                  <a:moveTo>
                    <a:pt x="0" y="0"/>
                  </a:moveTo>
                  <a:lnTo>
                    <a:pt x="2298909" y="0"/>
                  </a:lnTo>
                  <a:lnTo>
                    <a:pt x="2298909" y="1614771"/>
                  </a:lnTo>
                  <a:lnTo>
                    <a:pt x="0" y="16147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72314" y="4583112"/>
            <a:ext cx="13161193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56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DE TUTORES PARA EAD DA SESG</a:t>
            </a:r>
          </a:p>
          <a:p>
            <a:pPr algn="ctr">
              <a:lnSpc>
                <a:spcPct val="150000"/>
              </a:lnSpc>
            </a:pPr>
            <a:endParaRPr lang="en-US" sz="3200" b="1" dirty="0">
              <a:solidFill>
                <a:srgbClr val="0569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8000" b="1" dirty="0">
              <a:solidFill>
                <a:srgbClr val="05694E"/>
              </a:solidFill>
              <a:latin typeface="Montserrat Semi-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72314" y="7553325"/>
            <a:ext cx="13161193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300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300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704835" y="235030"/>
            <a:ext cx="10204651" cy="1390061"/>
            <a:chOff x="0" y="0"/>
            <a:chExt cx="2687645" cy="3661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87645" cy="366107"/>
            </a:xfrm>
            <a:custGeom>
              <a:avLst/>
              <a:gdLst/>
              <a:ahLst/>
              <a:cxnLst/>
              <a:rect l="l" t="t" r="r" b="b"/>
              <a:pathLst>
                <a:path w="2687645" h="366107">
                  <a:moveTo>
                    <a:pt x="0" y="0"/>
                  </a:moveTo>
                  <a:lnTo>
                    <a:pt x="2687645" y="0"/>
                  </a:lnTo>
                  <a:lnTo>
                    <a:pt x="2687645" y="366107"/>
                  </a:lnTo>
                  <a:lnTo>
                    <a:pt x="0" y="36610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363974" y="720510"/>
            <a:ext cx="13161193" cy="102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40"/>
              </a:lnSpc>
            </a:pPr>
            <a:r>
              <a:rPr lang="en-US" sz="2400">
                <a:solidFill>
                  <a:srgbClr val="000000"/>
                </a:solidFill>
                <a:latin typeface="Arimo Bold Italics"/>
              </a:rPr>
              <a:t>Secretaria de Estado da Saúde de Goiás - SES/GO</a:t>
            </a:r>
          </a:p>
          <a:p>
            <a:pPr algn="r">
              <a:lnSpc>
                <a:spcPts val="2640"/>
              </a:lnSpc>
            </a:pPr>
            <a:r>
              <a:rPr lang="en-US" sz="2400">
                <a:solidFill>
                  <a:srgbClr val="000000"/>
                </a:solidFill>
                <a:latin typeface="Arimo Bold Italics"/>
              </a:rPr>
              <a:t>Subsecretaria de Inovação, Planejamento, Educação e Infraestrutura</a:t>
            </a:r>
          </a:p>
          <a:p>
            <a:pPr algn="r">
              <a:lnSpc>
                <a:spcPts val="2640"/>
              </a:lnSpc>
            </a:pPr>
            <a:r>
              <a:rPr lang="en-US" sz="2400">
                <a:solidFill>
                  <a:srgbClr val="000000"/>
                </a:solidFill>
                <a:latin typeface="Arimo Bold Italics"/>
              </a:rPr>
              <a:t>Superintendência da Escola de Saúde de Goiás - SESG/GO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5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1" y="1032736"/>
            <a:ext cx="2628899" cy="1353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75"/>
              </a:lnSpc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3168956"/>
            <a:ext cx="10934700" cy="6278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99"/>
              </a:lnSpc>
            </a:pP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Tutores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da ESG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contido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PAS 2024-2027:</a:t>
            </a:r>
          </a:p>
          <a:p>
            <a:pPr algn="ctr">
              <a:lnSpc>
                <a:spcPts val="4499"/>
              </a:lnSpc>
            </a:pPr>
            <a:endParaRPr lang="en-US" sz="2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697" lvl="1" indent="-323848" algn="just">
              <a:lnSpc>
                <a:spcPts val="4499"/>
              </a:lnSpc>
              <a:buFont typeface="Arial"/>
              <a:buChar char="•"/>
            </a:pPr>
            <a:r>
              <a:rPr lang="en-US" sz="2999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Pré-requisito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atuação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docente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tutor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cursos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SESG;</a:t>
            </a:r>
          </a:p>
          <a:p>
            <a:pPr algn="just">
              <a:lnSpc>
                <a:spcPts val="2250"/>
              </a:lnSpc>
            </a:pPr>
            <a:endParaRPr lang="en-US" sz="2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697" lvl="1" indent="-323848" algn="just">
              <a:lnSpc>
                <a:spcPts val="4499"/>
              </a:lnSpc>
              <a:buFont typeface="Arial"/>
              <a:buChar char="•"/>
            </a:pP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Oferta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9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atender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demanda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crescente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capacitação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sendo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proposto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agora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autoinstrucional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ficando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disponível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no AVA para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oferta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conforme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livre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demanda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ts val="2100"/>
              </a:lnSpc>
            </a:pPr>
            <a:endParaRPr lang="en-US" sz="2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697" lvl="1" indent="-323848" algn="just">
              <a:lnSpc>
                <a:spcPts val="4499"/>
              </a:lnSpc>
              <a:buFont typeface="Arial"/>
              <a:buChar char="•"/>
            </a:pP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Valorização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999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formação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999" dirty="0" err="1">
                <a:latin typeface="Arial" panose="020B0604020202020204" pitchFamily="34" charset="0"/>
                <a:cs typeface="Arial" panose="020B0604020202020204" pitchFamily="34" charset="0"/>
              </a:rPr>
              <a:t>tutores</a:t>
            </a:r>
            <a:r>
              <a:rPr lang="en-US" sz="299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B35749-073E-4B54-BA6B-3A1DEA2B7E4A}"/>
              </a:ext>
            </a:extLst>
          </p:cNvPr>
          <p:cNvGrpSpPr/>
          <p:nvPr/>
        </p:nvGrpSpPr>
        <p:grpSpPr>
          <a:xfrm>
            <a:off x="12115800" y="3354455"/>
            <a:ext cx="4518468" cy="3694045"/>
            <a:chOff x="-544596" y="-2018581"/>
            <a:chExt cx="6024624" cy="49253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77E92E6-2F5A-4819-ADBC-9BDA72BCC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15969" r="15969"/>
            <a:stretch>
              <a:fillRect/>
            </a:stretch>
          </p:blipFill>
          <p:spPr>
            <a:xfrm>
              <a:off x="-544596" y="-2018581"/>
              <a:ext cx="6024624" cy="49253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grpSp>
        <p:nvGrpSpPr>
          <p:cNvPr id="6" name="Group 6"/>
          <p:cNvGrpSpPr/>
          <p:nvPr/>
        </p:nvGrpSpPr>
        <p:grpSpPr>
          <a:xfrm>
            <a:off x="2819400" y="3894257"/>
            <a:ext cx="4420312" cy="3694045"/>
            <a:chOff x="0" y="0"/>
            <a:chExt cx="5893750" cy="4925393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 cstate="print"/>
            <a:srcRect l="10138" r="10138"/>
            <a:stretch>
              <a:fillRect/>
            </a:stretch>
          </p:blipFill>
          <p:spPr>
            <a:xfrm>
              <a:off x="0" y="0"/>
              <a:ext cx="5893750" cy="4925393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0134600" y="3848100"/>
            <a:ext cx="4454211" cy="3846445"/>
            <a:chOff x="0" y="0"/>
            <a:chExt cx="5634147" cy="492539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/>
            <a:srcRect l="22429" r="22429"/>
            <a:stretch>
              <a:fillRect/>
            </a:stretch>
          </p:blipFill>
          <p:spPr>
            <a:xfrm>
              <a:off x="0" y="0"/>
              <a:ext cx="5634147" cy="4925393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1947578" y="7805294"/>
            <a:ext cx="616395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Compreender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educação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papel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 tutor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9505" y="8140700"/>
            <a:ext cx="6163956" cy="512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2400" dirty="0">
                <a:solidFill>
                  <a:srgbClr val="056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18680" y="2445755"/>
            <a:ext cx="15446977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3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Capacitar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profissionais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do SUS do Estado de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Goiás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interessados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atuar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docente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tutor de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cursos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desenvolvidos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pela SESG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modalidade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01200" y="7805294"/>
            <a:ext cx="59436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Conhecer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Virtual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(AVA) 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ferramentas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09830" y="1019175"/>
            <a:ext cx="2247770" cy="1343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959"/>
              </a:lnSpc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209675"/>
            <a:ext cx="1821615" cy="1141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07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597900"/>
            <a:ext cx="15354300" cy="1170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39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Capacitar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anualmente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profissionais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do SUS do Estado de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Goiás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interessados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atuar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docente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tutor.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80131" y="2349806"/>
            <a:ext cx="8115300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endParaRPr lang="en-US" sz="3999" dirty="0">
              <a:solidFill>
                <a:srgbClr val="05694E"/>
              </a:solidFill>
              <a:latin typeface="Montserrat Semi-Bold Bold Itali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847013" y="7770965"/>
            <a:ext cx="3364925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799"/>
              </a:lnSpc>
              <a:spcBef>
                <a:spcPct val="0"/>
              </a:spcBef>
            </a:pPr>
            <a:endParaRPr lang="en-US" sz="3999" dirty="0">
              <a:solidFill>
                <a:srgbClr val="05694E"/>
              </a:solidFill>
              <a:latin typeface="Lobster Two Bold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DADA0AE5-2C1C-4D7F-8629-C3934854B9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3903" y="4248143"/>
            <a:ext cx="8458200" cy="38193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895600" y="1943100"/>
            <a:ext cx="5012330" cy="2819400"/>
            <a:chOff x="0" y="0"/>
            <a:chExt cx="1128903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 cstate="print"/>
              <a:stretch>
                <a:fillRect t="-9228" b="-9228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833095" y="5829300"/>
            <a:ext cx="5376337" cy="3024151"/>
            <a:chOff x="0" y="0"/>
            <a:chExt cx="1128903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t="-9228" b="-9228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1244478" y="278346"/>
            <a:ext cx="3162300" cy="1353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75"/>
              </a:lnSpc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886200" y="4533900"/>
            <a:ext cx="3039966" cy="658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tutoria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038600" y="1409700"/>
            <a:ext cx="2603655" cy="5434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Modalidade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094632" y="5295900"/>
            <a:ext cx="2965079" cy="5434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Carga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Horária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932832" y="8572500"/>
            <a:ext cx="1371600" cy="704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60 h</a:t>
            </a:r>
            <a:r>
              <a:rPr lang="en-US" sz="3999" dirty="0">
                <a:solidFill>
                  <a:srgbClr val="05694E"/>
                </a:solidFill>
                <a:latin typeface="Montserrat Bold Italics"/>
              </a:rPr>
              <a:t> 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62F9324C-073E-479C-9029-F1D0A2A0867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53600" y="1790700"/>
            <a:ext cx="5308207" cy="3447661"/>
          </a:xfrm>
          <a:prstGeom prst="rect">
            <a:avLst/>
          </a:prstGeom>
        </p:spPr>
      </p:pic>
      <p:sp>
        <p:nvSpPr>
          <p:cNvPr id="33" name="Freeform 12">
            <a:extLst>
              <a:ext uri="{FF2B5EF4-FFF2-40B4-BE49-F238E27FC236}">
                <a16:creationId xmlns:a16="http://schemas.microsoft.com/office/drawing/2014/main" id="{DDCB0650-914C-4FCF-A51F-9C26451288DD}"/>
              </a:ext>
            </a:extLst>
          </p:cNvPr>
          <p:cNvSpPr/>
          <p:nvPr/>
        </p:nvSpPr>
        <p:spPr>
          <a:xfrm>
            <a:off x="10613269" y="1994715"/>
            <a:ext cx="866814" cy="1044510"/>
          </a:xfrm>
          <a:custGeom>
            <a:avLst/>
            <a:gdLst/>
            <a:ahLst/>
            <a:cxnLst/>
            <a:rect l="l" t="t" r="r" b="b"/>
            <a:pathLst>
              <a:path w="1221000" h="1526249">
                <a:moveTo>
                  <a:pt x="0" y="0"/>
                </a:moveTo>
                <a:lnTo>
                  <a:pt x="1221000" y="0"/>
                </a:lnTo>
                <a:lnTo>
                  <a:pt x="1221000" y="1526250"/>
                </a:lnTo>
                <a:lnTo>
                  <a:pt x="0" y="152625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F2975D6A-0CA1-46D7-A9A9-DB78781CC40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243874" y="3158851"/>
            <a:ext cx="2414225" cy="1359526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25571106-3A57-4293-8DE8-4823B8AFD86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721888" y="2050869"/>
            <a:ext cx="1054799" cy="1107982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323149E0-279E-4B7F-AD29-7031D289B308}"/>
              </a:ext>
            </a:extLst>
          </p:cNvPr>
          <p:cNvSpPr txBox="1"/>
          <p:nvPr/>
        </p:nvSpPr>
        <p:spPr>
          <a:xfrm>
            <a:off x="11005704" y="46202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50 horas de texto</a:t>
            </a:r>
          </a:p>
        </p:txBody>
      </p:sp>
      <p:grpSp>
        <p:nvGrpSpPr>
          <p:cNvPr id="38" name="Group 7">
            <a:extLst>
              <a:ext uri="{FF2B5EF4-FFF2-40B4-BE49-F238E27FC236}">
                <a16:creationId xmlns:a16="http://schemas.microsoft.com/office/drawing/2014/main" id="{2C250135-5BC6-4335-ADC0-8BE61340D1CA}"/>
              </a:ext>
            </a:extLst>
          </p:cNvPr>
          <p:cNvGrpSpPr>
            <a:grpSpLocks noChangeAspect="1"/>
          </p:cNvGrpSpPr>
          <p:nvPr/>
        </p:nvGrpSpPr>
        <p:grpSpPr>
          <a:xfrm>
            <a:off x="9809632" y="5753100"/>
            <a:ext cx="5491678" cy="3089030"/>
            <a:chOff x="0" y="0"/>
            <a:chExt cx="11289030" cy="6350000"/>
          </a:xfrm>
        </p:grpSpPr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9A460E71-CBE1-48F5-9C1B-F323D85E4551}"/>
                </a:ext>
              </a:extLst>
            </p:cNvPr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10" cstate="print"/>
              <a:stretch>
                <a:fillRect t="-671" b="-671"/>
              </a:stretch>
            </a:blipFill>
          </p:spPr>
        </p:sp>
      </p:grp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8EC77D0B-8D5A-4FC1-A4EE-C85B6286F3D9}"/>
              </a:ext>
            </a:extLst>
          </p:cNvPr>
          <p:cNvSpPr txBox="1"/>
          <p:nvPr/>
        </p:nvSpPr>
        <p:spPr>
          <a:xfrm>
            <a:off x="9352432" y="8796635"/>
            <a:ext cx="6268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4h de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6h de Videoaulas tutoriais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78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43000" y="1566998"/>
            <a:ext cx="6656184" cy="466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Matriz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Curricular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5494524" y="2050090"/>
            <a:ext cx="2931726" cy="293171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 cstate="print"/>
              <a:stretch>
                <a:fillRect l="-24626" r="-24626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9184074" y="3515947"/>
            <a:ext cx="2931726" cy="2931715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9680" r="-29680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3276630" y="2050089"/>
            <a:ext cx="2931726" cy="2931715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25046" r="-25046"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335474" y="3515948"/>
            <a:ext cx="2931726" cy="2931715"/>
            <a:chOff x="0" y="0"/>
            <a:chExt cx="6350000" cy="6349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25046" r="-25046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5031900" y="4991100"/>
            <a:ext cx="3807300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Competências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essenciais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do tutor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005491" y="6515100"/>
            <a:ext cx="349130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papel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do feedback e da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54000" y="4991100"/>
            <a:ext cx="3651101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Comunicação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efetiva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tutoria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ativa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09600" y="6462236"/>
            <a:ext cx="49530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Ferramentas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técnico-pedagógicas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do AVA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72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lnSpc>
                <a:spcPts val="7839"/>
              </a:lnSpc>
            </a:pPr>
            <a:endParaRPr lang="en-US" sz="1800" dirty="0">
              <a:solidFill>
                <a:srgbClr val="0569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 flipH="1">
            <a:off x="5199843" y="3440357"/>
            <a:ext cx="567803" cy="1931743"/>
          </a:xfrm>
          <a:custGeom>
            <a:avLst/>
            <a:gdLst/>
            <a:ahLst/>
            <a:cxnLst/>
            <a:rect l="l" t="t" r="r" b="b"/>
            <a:pathLst>
              <a:path w="818546" h="5698739">
                <a:moveTo>
                  <a:pt x="818546" y="0"/>
                </a:moveTo>
                <a:lnTo>
                  <a:pt x="0" y="0"/>
                </a:lnTo>
                <a:lnTo>
                  <a:pt x="0" y="5698739"/>
                </a:lnTo>
                <a:lnTo>
                  <a:pt x="818546" y="5698739"/>
                </a:lnTo>
                <a:lnTo>
                  <a:pt x="818546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17807" y="3440357"/>
            <a:ext cx="1058253" cy="47621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476348" y="3851093"/>
            <a:ext cx="2105348" cy="704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2"/>
              </a:lnSpc>
            </a:pPr>
            <a:r>
              <a:rPr lang="en-US" sz="2400" dirty="0">
                <a:solidFill>
                  <a:srgbClr val="056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R$6.240,00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30243" y="4533900"/>
            <a:ext cx="1449756" cy="7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2400" dirty="0">
                <a:solidFill>
                  <a:srgbClr val="056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32143" y="4078406"/>
            <a:ext cx="1058253" cy="4762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81364" y="4853852"/>
            <a:ext cx="1058253" cy="47621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454139" y="3133598"/>
            <a:ext cx="1920937" cy="704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2"/>
              </a:lnSpc>
            </a:pPr>
            <a:r>
              <a:rPr lang="en-US" sz="2400" dirty="0">
                <a:solidFill>
                  <a:srgbClr val="056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R$9.760,00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92219" y="3848100"/>
            <a:ext cx="2498021" cy="831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39"/>
              </a:lnSpc>
            </a:pPr>
            <a:r>
              <a:rPr lang="en-US" sz="2800" b="1" dirty="0">
                <a:solidFill>
                  <a:srgbClr val="056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R$22.240,00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28976" y="4577338"/>
            <a:ext cx="1971262" cy="704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2"/>
              </a:lnSpc>
            </a:pPr>
            <a:r>
              <a:rPr lang="en-US" sz="2400" dirty="0">
                <a:solidFill>
                  <a:srgbClr val="056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R$6.240,00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95400" y="3128921"/>
            <a:ext cx="1449756" cy="7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2400" dirty="0">
                <a:solidFill>
                  <a:srgbClr val="056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00741" y="3771900"/>
            <a:ext cx="1449756" cy="7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2400" dirty="0">
                <a:solidFill>
                  <a:srgbClr val="056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6C7DBB47-715F-4667-853A-38BA9830BD7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32143" y="6628107"/>
            <a:ext cx="1058253" cy="47621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0C92478-2CD9-46F8-921D-2B9493C0D878}"/>
              </a:ext>
            </a:extLst>
          </p:cNvPr>
          <p:cNvSpPr txBox="1"/>
          <p:nvPr/>
        </p:nvSpPr>
        <p:spPr>
          <a:xfrm>
            <a:off x="1143000" y="6210300"/>
            <a:ext cx="1058253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999"/>
              </a:lnSpc>
            </a:pPr>
            <a:r>
              <a:rPr lang="en-US" sz="2400" dirty="0">
                <a:solidFill>
                  <a:srgbClr val="056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4AD2115-F2E8-4A81-915B-7C7CF66C9D2F}"/>
              </a:ext>
            </a:extLst>
          </p:cNvPr>
          <p:cNvSpPr txBox="1"/>
          <p:nvPr/>
        </p:nvSpPr>
        <p:spPr>
          <a:xfrm>
            <a:off x="3570463" y="6582495"/>
            <a:ext cx="1913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56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R$9.760,00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68F76CF-5D47-4800-88C2-4972ABF80F4D}"/>
              </a:ext>
            </a:extLst>
          </p:cNvPr>
          <p:cNvSpPr txBox="1"/>
          <p:nvPr/>
        </p:nvSpPr>
        <p:spPr>
          <a:xfrm>
            <a:off x="1143000" y="6712373"/>
            <a:ext cx="1219200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999"/>
              </a:lnSpc>
            </a:pPr>
            <a:r>
              <a:rPr lang="en-US" sz="2400" dirty="0">
                <a:solidFill>
                  <a:srgbClr val="056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9C811310-5393-4CFE-A389-38944EDCE79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18347" y="7093373"/>
            <a:ext cx="1058253" cy="476214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F035CF58-4010-4990-AD47-9CAC7AF9A60F}"/>
              </a:ext>
            </a:extLst>
          </p:cNvPr>
          <p:cNvSpPr txBox="1"/>
          <p:nvPr/>
        </p:nvSpPr>
        <p:spPr>
          <a:xfrm>
            <a:off x="3549069" y="6712373"/>
            <a:ext cx="2394531" cy="79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602"/>
              </a:lnSpc>
            </a:pPr>
            <a:r>
              <a:rPr lang="en-US" sz="2400" dirty="0">
                <a:solidFill>
                  <a:srgbClr val="056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R$3.440,00</a:t>
            </a: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B9DCE4D5-0F12-41BB-99EA-EF40448503E9}"/>
              </a:ext>
            </a:extLst>
          </p:cNvPr>
          <p:cNvSpPr/>
          <p:nvPr/>
        </p:nvSpPr>
        <p:spPr>
          <a:xfrm flipH="1">
            <a:off x="5297794" y="6582494"/>
            <a:ext cx="466018" cy="2415879"/>
          </a:xfrm>
          <a:custGeom>
            <a:avLst/>
            <a:gdLst/>
            <a:ahLst/>
            <a:cxnLst/>
            <a:rect l="l" t="t" r="r" b="b"/>
            <a:pathLst>
              <a:path w="818546" h="5698739">
                <a:moveTo>
                  <a:pt x="818546" y="0"/>
                </a:moveTo>
                <a:lnTo>
                  <a:pt x="0" y="0"/>
                </a:lnTo>
                <a:lnTo>
                  <a:pt x="0" y="5698739"/>
                </a:lnTo>
                <a:lnTo>
                  <a:pt x="818546" y="5698739"/>
                </a:lnTo>
                <a:lnTo>
                  <a:pt x="818546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D9C239E-7665-4277-A27C-211060A99A32}"/>
              </a:ext>
            </a:extLst>
          </p:cNvPr>
          <p:cNvSpPr txBox="1"/>
          <p:nvPr/>
        </p:nvSpPr>
        <p:spPr>
          <a:xfrm>
            <a:off x="6096000" y="75920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56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R$13.200,00</a:t>
            </a:r>
          </a:p>
        </p:txBody>
      </p:sp>
      <p:sp>
        <p:nvSpPr>
          <p:cNvPr id="24" name="TextBox 8"/>
          <p:cNvSpPr txBox="1"/>
          <p:nvPr/>
        </p:nvSpPr>
        <p:spPr>
          <a:xfrm>
            <a:off x="1219200" y="7245773"/>
            <a:ext cx="1449756" cy="7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2400" dirty="0">
                <a:solidFill>
                  <a:srgbClr val="056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5" name="Picture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18347" y="7607759"/>
            <a:ext cx="1058253" cy="476214"/>
          </a:xfrm>
          <a:prstGeom prst="rect">
            <a:avLst/>
          </a:prstGeom>
        </p:spPr>
      </p:pic>
      <p:sp>
        <p:nvSpPr>
          <p:cNvPr id="26" name="TextBox 14"/>
          <p:cNvSpPr txBox="1"/>
          <p:nvPr/>
        </p:nvSpPr>
        <p:spPr>
          <a:xfrm>
            <a:off x="3667538" y="8248692"/>
            <a:ext cx="1971262" cy="704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2"/>
              </a:lnSpc>
            </a:pPr>
            <a:r>
              <a:rPr lang="en-US" sz="2400" dirty="0">
                <a:solidFill>
                  <a:srgbClr val="056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-</a:t>
            </a:r>
          </a:p>
        </p:txBody>
      </p:sp>
      <p:sp>
        <p:nvSpPr>
          <p:cNvPr id="27" name="TextBox 8"/>
          <p:cNvSpPr txBox="1"/>
          <p:nvPr/>
        </p:nvSpPr>
        <p:spPr>
          <a:xfrm>
            <a:off x="1219200" y="7702973"/>
            <a:ext cx="1449756" cy="7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2400" dirty="0">
                <a:solidFill>
                  <a:srgbClr val="056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</a:p>
        </p:txBody>
      </p:sp>
      <p:pic>
        <p:nvPicPr>
          <p:cNvPr id="28" name="Picture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18347" y="8064959"/>
            <a:ext cx="1058253" cy="476214"/>
          </a:xfrm>
          <a:prstGeom prst="rect">
            <a:avLst/>
          </a:prstGeom>
        </p:spPr>
      </p:pic>
      <p:sp>
        <p:nvSpPr>
          <p:cNvPr id="29" name="TextBox 14"/>
          <p:cNvSpPr txBox="1"/>
          <p:nvPr/>
        </p:nvSpPr>
        <p:spPr>
          <a:xfrm>
            <a:off x="3667538" y="7760165"/>
            <a:ext cx="1971262" cy="704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2"/>
              </a:lnSpc>
            </a:pPr>
            <a:r>
              <a:rPr lang="en-US" sz="2400" dirty="0">
                <a:solidFill>
                  <a:srgbClr val="056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-</a:t>
            </a:r>
          </a:p>
        </p:txBody>
      </p:sp>
      <p:sp>
        <p:nvSpPr>
          <p:cNvPr id="30" name="TextBox 8"/>
          <p:cNvSpPr txBox="1"/>
          <p:nvPr/>
        </p:nvSpPr>
        <p:spPr>
          <a:xfrm>
            <a:off x="1217244" y="8160173"/>
            <a:ext cx="1449756" cy="7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2400" dirty="0">
                <a:solidFill>
                  <a:srgbClr val="056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</a:t>
            </a:r>
          </a:p>
        </p:txBody>
      </p:sp>
      <p:pic>
        <p:nvPicPr>
          <p:cNvPr id="31" name="Picture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18347" y="8522159"/>
            <a:ext cx="1058253" cy="476214"/>
          </a:xfrm>
          <a:prstGeom prst="rect">
            <a:avLst/>
          </a:prstGeom>
        </p:spPr>
      </p:pic>
      <p:sp>
        <p:nvSpPr>
          <p:cNvPr id="32" name="TextBox 14"/>
          <p:cNvSpPr txBox="1"/>
          <p:nvPr/>
        </p:nvSpPr>
        <p:spPr>
          <a:xfrm>
            <a:off x="3657600" y="7277100"/>
            <a:ext cx="1971262" cy="704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2"/>
              </a:lnSpc>
            </a:pPr>
            <a:r>
              <a:rPr lang="en-US" sz="2400" dirty="0">
                <a:solidFill>
                  <a:srgbClr val="056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-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77800" y="2705100"/>
            <a:ext cx="3718741" cy="35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CCF0DD5-9F66-45DE-B9CE-3073AB0A9AE1}"/>
              </a:ext>
            </a:extLst>
          </p:cNvPr>
          <p:cNvSpPr txBox="1"/>
          <p:nvPr/>
        </p:nvSpPr>
        <p:spPr>
          <a:xfrm>
            <a:off x="1066800" y="5905500"/>
            <a:ext cx="1432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Como ficarão os gastos com a nova modalidade de ensino-aprendizagem: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lain" startAt="2023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73890" y="1587807"/>
            <a:ext cx="13304110" cy="1357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75"/>
              </a:lnSpc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Planilha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financeira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para o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triênio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2023/2025,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aprovada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2023:</a:t>
            </a:r>
            <a:endParaRPr lang="en-US" sz="3200" dirty="0">
              <a:solidFill>
                <a:srgbClr val="05694E"/>
              </a:solidFill>
              <a:latin typeface="Lobster Tw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pic>
        <p:nvPicPr>
          <p:cNvPr id="5" name="Projetos em retrat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 l="23232" t="3565" r="23232" b="59358"/>
          <a:stretch>
            <a:fillRect/>
          </a:stretch>
        </p:blipFill>
        <p:spPr>
          <a:xfrm>
            <a:off x="574431" y="1333500"/>
            <a:ext cx="5902569" cy="57912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541038" y="3262610"/>
            <a:ext cx="14594562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50" algn="ctr" eaLnBrk="1" hangingPunct="1">
              <a:lnSpc>
                <a:spcPts val="2775"/>
              </a:lnSpc>
              <a:defRPr/>
            </a:pPr>
            <a:endParaRPr lang="pt-BR" sz="4000" b="1" dirty="0">
              <a:solidFill>
                <a:srgbClr val="05694E"/>
              </a:solidFill>
              <a:latin typeface="Arial" pitchFamily="34" charset="0"/>
              <a:cs typeface="Arial" pitchFamily="34" charset="0"/>
            </a:endParaRPr>
          </a:p>
          <a:p>
            <a:pPr marL="6350" algn="ctr" eaLnBrk="1" hangingPunct="1">
              <a:lnSpc>
                <a:spcPts val="2775"/>
              </a:lnSpc>
              <a:defRPr/>
            </a:pPr>
            <a:r>
              <a:rPr lang="pt-BR" sz="9600" dirty="0">
                <a:solidFill>
                  <a:srgbClr val="05694E"/>
                </a:solidFill>
                <a:latin typeface="Brush Script MT" pitchFamily="66" charset="0"/>
                <a:cs typeface="Arial" pitchFamily="34" charset="0"/>
              </a:rPr>
              <a:t>Obrigada!!!</a:t>
            </a:r>
          </a:p>
          <a:p>
            <a:pPr marL="6350" algn="ctr" eaLnBrk="1" hangingPunct="1">
              <a:lnSpc>
                <a:spcPts val="2775"/>
              </a:lnSpc>
              <a:defRPr/>
            </a:pPr>
            <a:endParaRPr lang="pt-BR" sz="3200" b="1" dirty="0">
              <a:solidFill>
                <a:srgbClr val="2A4F1D"/>
              </a:solidFill>
              <a:latin typeface="Arial" pitchFamily="34" charset="0"/>
              <a:cs typeface="Arial" pitchFamily="34" charset="0"/>
            </a:endParaRPr>
          </a:p>
          <a:p>
            <a:pPr marL="6350" algn="ctr" eaLnBrk="1" hangingPunct="1">
              <a:lnSpc>
                <a:spcPts val="2775"/>
              </a:lnSpc>
              <a:defRPr/>
            </a:pPr>
            <a:endParaRPr lang="pt-BR" sz="2400" b="1" dirty="0">
              <a:solidFill>
                <a:srgbClr val="2A4F1D"/>
              </a:solidFill>
              <a:latin typeface="Arial" pitchFamily="34" charset="0"/>
              <a:cs typeface="Arial" pitchFamily="34" charset="0"/>
            </a:endParaRPr>
          </a:p>
          <a:p>
            <a:pPr marL="6350" algn="ctr" eaLnBrk="1" hangingPunct="1">
              <a:lnSpc>
                <a:spcPts val="2775"/>
              </a:lnSpc>
              <a:defRPr/>
            </a:pPr>
            <a:endParaRPr lang="pt-BR" sz="2400" b="1" dirty="0">
              <a:solidFill>
                <a:srgbClr val="2A4F1D"/>
              </a:solidFill>
              <a:latin typeface="Arial" pitchFamily="34" charset="0"/>
              <a:cs typeface="DejaVu Sans" pitchFamily="34" charset="0"/>
            </a:endParaRPr>
          </a:p>
          <a:p>
            <a:pPr marL="6350" algn="ctr" eaLnBrk="1" hangingPunct="1">
              <a:lnSpc>
                <a:spcPts val="2775"/>
              </a:lnSpc>
              <a:defRPr/>
            </a:pPr>
            <a:endParaRPr lang="pt-BR" sz="2400" b="1" dirty="0">
              <a:solidFill>
                <a:srgbClr val="2A4F1D"/>
              </a:solidFill>
              <a:latin typeface="Arial" pitchFamily="34" charset="0"/>
              <a:cs typeface="DejaVu Sans" pitchFamily="34" charset="0"/>
            </a:endParaRPr>
          </a:p>
          <a:p>
            <a:pPr marL="6350" algn="ctr" eaLnBrk="1" hangingPunct="1">
              <a:lnSpc>
                <a:spcPts val="2775"/>
              </a:lnSpc>
              <a:defRPr/>
            </a:pPr>
            <a:endParaRPr lang="pt-BR" sz="2400" b="1" dirty="0">
              <a:solidFill>
                <a:srgbClr val="2A4F1D"/>
              </a:solidFill>
              <a:latin typeface="Arial" pitchFamily="34" charset="0"/>
              <a:cs typeface="DejaVu Sans" pitchFamily="34" charset="0"/>
            </a:endParaRPr>
          </a:p>
          <a:p>
            <a:pPr marL="6350" algn="ctr" eaLnBrk="1" hangingPunct="1">
              <a:lnSpc>
                <a:spcPts val="2775"/>
              </a:lnSpc>
              <a:defRPr/>
            </a:pPr>
            <a:endParaRPr lang="pt-BR" sz="2400" b="1" dirty="0">
              <a:solidFill>
                <a:srgbClr val="2A4F1D"/>
              </a:solidFill>
              <a:latin typeface="Arial" pitchFamily="34" charset="0"/>
              <a:cs typeface="DejaVu Sans" pitchFamily="34" charset="0"/>
            </a:endParaRPr>
          </a:p>
          <a:p>
            <a:pPr marL="6350" algn="ctr" eaLnBrk="1" hangingPunct="1">
              <a:lnSpc>
                <a:spcPts val="2775"/>
              </a:lnSpc>
              <a:defRPr/>
            </a:pPr>
            <a:r>
              <a:rPr lang="pt-BR" sz="2400" b="1" dirty="0">
                <a:solidFill>
                  <a:srgbClr val="2A4F1D"/>
                </a:solidFill>
                <a:latin typeface="Arial" pitchFamily="34" charset="0"/>
                <a:cs typeface="DejaVu Sans" pitchFamily="34" charset="0"/>
              </a:rPr>
              <a:t>Superintendência da Escola de Saúde de Goiás - SESG</a:t>
            </a:r>
          </a:p>
          <a:p>
            <a:pPr marL="6350" algn="ctr" eaLnBrk="1" hangingPunct="1">
              <a:lnSpc>
                <a:spcPts val="2775"/>
              </a:lnSpc>
              <a:defRPr/>
            </a:pPr>
            <a:r>
              <a:rPr lang="pt-BR" sz="2400" b="1" dirty="0">
                <a:solidFill>
                  <a:srgbClr val="2A4F1D"/>
                </a:solidFill>
                <a:latin typeface="Arial" pitchFamily="34" charset="0"/>
                <a:cs typeface="DejaVu Sans" pitchFamily="34" charset="0"/>
              </a:rPr>
              <a:t>Gerência de Projetos Educacionais em Saúde</a:t>
            </a:r>
          </a:p>
          <a:p>
            <a:pPr marL="6350" algn="ctr" eaLnBrk="1" hangingPunct="1">
              <a:lnSpc>
                <a:spcPts val="2775"/>
              </a:lnSpc>
              <a:defRPr/>
            </a:pPr>
            <a:r>
              <a:rPr lang="pt-BR" sz="2400" b="1" dirty="0">
                <a:solidFill>
                  <a:srgbClr val="2A4F1D"/>
                </a:solidFill>
                <a:latin typeface="Arial" pitchFamily="34" charset="0"/>
                <a:cs typeface="DejaVu Sans" pitchFamily="34" charset="0"/>
              </a:rPr>
              <a:t>Coordenação de Educação a Distância</a:t>
            </a:r>
          </a:p>
          <a:p>
            <a:pPr marL="6350" algn="ctr" eaLnBrk="1" hangingPunct="1">
              <a:lnSpc>
                <a:spcPts val="2775"/>
              </a:lnSpc>
              <a:defRPr/>
            </a:pPr>
            <a:r>
              <a:rPr lang="pt-BR" sz="2400" b="1" dirty="0">
                <a:solidFill>
                  <a:srgbClr val="2A4F1D"/>
                </a:solidFill>
                <a:latin typeface="Arial" pitchFamily="34" charset="0"/>
                <a:cs typeface="DejaVu Sans" pitchFamily="34" charset="0"/>
                <a:hlinkClick r:id="rId5"/>
              </a:rPr>
              <a:t>gpes.escoladesaude@goias.gov.br</a:t>
            </a:r>
            <a:endParaRPr lang="pt-BR" sz="2400" b="1" dirty="0">
              <a:solidFill>
                <a:srgbClr val="2A4F1D"/>
              </a:solidFill>
              <a:latin typeface="Arial" pitchFamily="34" charset="0"/>
              <a:cs typeface="DejaVu Sans" pitchFamily="34" charset="0"/>
            </a:endParaRPr>
          </a:p>
          <a:p>
            <a:pPr marL="6350" algn="ctr" eaLnBrk="1" hangingPunct="1">
              <a:lnSpc>
                <a:spcPts val="2775"/>
              </a:lnSpc>
              <a:defRPr/>
            </a:pPr>
            <a:r>
              <a:rPr lang="pt-BR" sz="2400" b="1" dirty="0">
                <a:solidFill>
                  <a:srgbClr val="2A4F1D"/>
                </a:solidFill>
                <a:latin typeface="Arial" pitchFamily="34" charset="0"/>
                <a:cs typeface="DejaVu Sans" pitchFamily="34" charset="0"/>
                <a:hlinkClick r:id="rId6"/>
              </a:rPr>
              <a:t>ead.escoladesaude@goias.gov.br</a:t>
            </a:r>
            <a:endParaRPr lang="pt-BR" sz="2400" b="1" dirty="0">
              <a:solidFill>
                <a:srgbClr val="2A4F1D"/>
              </a:solidFill>
              <a:latin typeface="Arial" pitchFamily="34" charset="0"/>
              <a:cs typeface="DejaVu Sans" pitchFamily="34" charset="0"/>
            </a:endParaRPr>
          </a:p>
          <a:p>
            <a:pPr marL="6350" algn="ctr" eaLnBrk="1" hangingPunct="1">
              <a:lnSpc>
                <a:spcPts val="2775"/>
              </a:lnSpc>
              <a:defRPr/>
            </a:pPr>
            <a:endParaRPr lang="pt-BR" sz="2400" b="1" dirty="0">
              <a:solidFill>
                <a:srgbClr val="2A4F1D"/>
              </a:solidFill>
              <a:latin typeface="Arial" pitchFamily="34" charset="0"/>
              <a:cs typeface="DejaVu Sans" pitchFamily="34" charset="0"/>
            </a:endParaRPr>
          </a:p>
          <a:p>
            <a:pPr marL="6350" algn="ctr" eaLnBrk="1" hangingPunct="1">
              <a:lnSpc>
                <a:spcPts val="2775"/>
              </a:lnSpc>
              <a:defRPr/>
            </a:pPr>
            <a:r>
              <a:rPr lang="pt-BR" sz="2400" b="1" dirty="0">
                <a:solidFill>
                  <a:srgbClr val="2A4F1D"/>
                </a:solidFill>
                <a:latin typeface="Arial" pitchFamily="34" charset="0"/>
                <a:cs typeface="DejaVu Sans" pitchFamily="34" charset="0"/>
              </a:rPr>
              <a:t>Fone: (62) 3201-3402</a:t>
            </a:r>
            <a:endParaRPr lang="en-US" sz="13211" dirty="0">
              <a:solidFill>
                <a:srgbClr val="05694E"/>
              </a:solidFill>
              <a:latin typeface="Lobster Tw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315</Words>
  <Application>Microsoft Office PowerPoint</Application>
  <PresentationFormat>Personalizar</PresentationFormat>
  <Paragraphs>73</Paragraphs>
  <Slides>8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8" baseType="lpstr">
      <vt:lpstr>Arial</vt:lpstr>
      <vt:lpstr>Lobster Two</vt:lpstr>
      <vt:lpstr>Lobster Two Bold</vt:lpstr>
      <vt:lpstr>Arimo Bold Italics</vt:lpstr>
      <vt:lpstr>Brush Script MT</vt:lpstr>
      <vt:lpstr>Montserrat Semi-Bold</vt:lpstr>
      <vt:lpstr>Montserrat Semi-Bold Bold Italics</vt:lpstr>
      <vt:lpstr>Calibri</vt:lpstr>
      <vt:lpstr>Montserrat Bold Italics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Instâncias</dc:title>
  <dc:creator>Rosana Mendes Reis Barbosa</dc:creator>
  <cp:lastModifiedBy>Rosana Mendes Reis Barbosa</cp:lastModifiedBy>
  <cp:revision>29</cp:revision>
  <dcterms:created xsi:type="dcterms:W3CDTF">2006-08-16T00:00:00Z</dcterms:created>
  <dcterms:modified xsi:type="dcterms:W3CDTF">2024-08-22T17:11:54Z</dcterms:modified>
  <dc:identifier>DAFmXL7zUkc</dc:identifier>
</cp:coreProperties>
</file>