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6" r:id="rId1"/>
  </p:sldMasterIdLst>
  <p:sldIdLst>
    <p:sldId id="257" r:id="rId2"/>
    <p:sldId id="266" r:id="rId3"/>
    <p:sldId id="258" r:id="rId4"/>
    <p:sldId id="260" r:id="rId5"/>
    <p:sldId id="261" r:id="rId6"/>
    <p:sldId id="262" r:id="rId7"/>
    <p:sldId id="263" r:id="rId8"/>
    <p:sldId id="265" r:id="rId9"/>
  </p:sldIdLst>
  <p:sldSz cx="18288000" cy="10287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Padrã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adrã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Padrã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pt-BR" sz="44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u="none" strike="noStrik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u="none" strike="noStrik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u="none" strike="noStrik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u="none" strike="noStrik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u="none" strike="noStrik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u="none" strike="noStrik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u="none" strike="noStrik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onsultafns.saude.gov.br/#/detalhada" TargetMode="Externa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visa.gabinete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Freeform 2"/>
          <p:cNvSpPr/>
          <p:nvPr/>
        </p:nvSpPr>
        <p:spPr>
          <a:xfrm>
            <a:off x="0" y="0"/>
            <a:ext cx="18285840" cy="10302840"/>
          </a:xfrm>
          <a:custGeom>
            <a:avLst/>
            <a:gdLst>
              <a:gd name="textAreaLeft" fmla="*/ 0 w 18285840"/>
              <a:gd name="textAreaRight" fmla="*/ 18287280 w 18285840"/>
              <a:gd name="textAreaTop" fmla="*/ 0 h 10302840"/>
              <a:gd name="textAreaBottom" fmla="*/ 10304280 h 10302840"/>
            </a:gdLst>
            <a:ahLst/>
            <a:cxnLst/>
            <a:rect l="textAreaLeft" t="textAreaTop" r="textAreaRight" b="textAreaBottom"/>
            <a:pathLst>
              <a:path w="18288000" h="10304901">
                <a:moveTo>
                  <a:pt x="0" y="0"/>
                </a:moveTo>
                <a:lnTo>
                  <a:pt x="18288000" y="0"/>
                </a:lnTo>
                <a:lnTo>
                  <a:pt x="18288000" y="10304901"/>
                </a:lnTo>
                <a:lnTo>
                  <a:pt x="0" y="10304901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4" name="Freeform 5"/>
          <p:cNvSpPr/>
          <p:nvPr/>
        </p:nvSpPr>
        <p:spPr>
          <a:xfrm>
            <a:off x="12524760" y="-4603320"/>
            <a:ext cx="11774160" cy="7662240"/>
          </a:xfrm>
          <a:custGeom>
            <a:avLst/>
            <a:gdLst>
              <a:gd name="textAreaLeft" fmla="*/ 0 w 11774160"/>
              <a:gd name="textAreaRight" fmla="*/ 11775600 w 11774160"/>
              <a:gd name="textAreaTop" fmla="*/ 0 h 7662240"/>
              <a:gd name="textAreaBottom" fmla="*/ 7663680 h 7662240"/>
            </a:gdLst>
            <a:ahLst/>
            <a:cxnLst/>
            <a:rect l="textAreaLeft" t="textAreaTop" r="textAreaRight" b="textAreaBottom"/>
            <a:pathLst>
              <a:path w="11596418" h="11596418">
                <a:moveTo>
                  <a:pt x="0" y="0"/>
                </a:moveTo>
                <a:lnTo>
                  <a:pt x="11596417" y="0"/>
                </a:lnTo>
                <a:lnTo>
                  <a:pt x="11596417" y="11596418"/>
                </a:lnTo>
                <a:lnTo>
                  <a:pt x="0" y="11596418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grpSp>
        <p:nvGrpSpPr>
          <p:cNvPr id="165" name="Group 6"/>
          <p:cNvGrpSpPr/>
          <p:nvPr/>
        </p:nvGrpSpPr>
        <p:grpSpPr>
          <a:xfrm>
            <a:off x="1800" y="7379640"/>
            <a:ext cx="1126440" cy="2248920"/>
            <a:chOff x="1800" y="7379640"/>
            <a:chExt cx="1126440" cy="2248920"/>
          </a:xfrm>
        </p:grpSpPr>
        <p:sp>
          <p:nvSpPr>
            <p:cNvPr id="166" name="Freeform 7"/>
            <p:cNvSpPr/>
            <p:nvPr/>
          </p:nvSpPr>
          <p:spPr>
            <a:xfrm rot="16200000">
              <a:off x="-559080" y="7940880"/>
              <a:ext cx="2248920" cy="1126440"/>
            </a:xfrm>
            <a:custGeom>
              <a:avLst/>
              <a:gdLst>
                <a:gd name="textAreaLeft" fmla="*/ 0 w 2248920"/>
                <a:gd name="textAreaRight" fmla="*/ 2250360 w 2248920"/>
                <a:gd name="textAreaTop" fmla="*/ 0 h 1126440"/>
                <a:gd name="textAreaBottom" fmla="*/ 1127880 h 1126440"/>
              </a:gdLst>
              <a:ahLst/>
              <a:cxnLst/>
              <a:rect l="textAreaLeft" t="textAreaTop" r="textAreaRight" b="textAreaBottom"/>
              <a:pathLst>
                <a:path w="3001518" h="1504950">
                  <a:moveTo>
                    <a:pt x="0" y="3302"/>
                  </a:moveTo>
                  <a:cubicBezTo>
                    <a:pt x="1494282" y="9906"/>
                    <a:pt x="1497457" y="13081"/>
                    <a:pt x="1500759" y="1504950"/>
                  </a:cubicBezTo>
                  <a:cubicBezTo>
                    <a:pt x="1504061" y="13081"/>
                    <a:pt x="1507363" y="9779"/>
                    <a:pt x="3001518" y="3302"/>
                  </a:cubicBezTo>
                  <a:cubicBezTo>
                    <a:pt x="1507363" y="0"/>
                    <a:pt x="1494282" y="0"/>
                    <a:pt x="0" y="330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pt-BR" sz="18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endParaRPr>
            </a:p>
          </p:txBody>
        </p:sp>
      </p:grpSp>
      <p:sp>
        <p:nvSpPr>
          <p:cNvPr id="9" name="CaixaDeTexto 8">
            <a:extLst>
              <a:ext uri="{FF2B5EF4-FFF2-40B4-BE49-F238E27FC236}">
                <a16:creationId xmlns:a16="http://schemas.microsoft.com/office/drawing/2014/main" id="{798AA46E-6E29-4F8F-B9B6-183D0149BE2F}"/>
              </a:ext>
            </a:extLst>
          </p:cNvPr>
          <p:cNvSpPr txBox="1"/>
          <p:nvPr/>
        </p:nvSpPr>
        <p:spPr>
          <a:xfrm>
            <a:off x="914400" y="2874254"/>
            <a:ext cx="1612099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400" b="1" dirty="0"/>
              <a:t>Reunião da Comissão </a:t>
            </a:r>
            <a:r>
              <a:rPr lang="pt-BR" sz="4400" b="1" dirty="0" err="1"/>
              <a:t>Intergestores</a:t>
            </a:r>
            <a:r>
              <a:rPr lang="pt-BR" sz="4400" b="1" dirty="0"/>
              <a:t> Bipartite – CIB Goiás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7E01D641-9CEC-4B25-A1B2-EF73D3A5F808}"/>
              </a:ext>
            </a:extLst>
          </p:cNvPr>
          <p:cNvSpPr txBox="1"/>
          <p:nvPr/>
        </p:nvSpPr>
        <p:spPr>
          <a:xfrm>
            <a:off x="1327758" y="5473918"/>
            <a:ext cx="152942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b="1" dirty="0"/>
              <a:t>Informes da Subsecretaria de Vigilância em Saúde (SUVISA)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628E2042-07A2-45A2-8D79-8CD641C44694}"/>
              </a:ext>
            </a:extLst>
          </p:cNvPr>
          <p:cNvSpPr txBox="1"/>
          <p:nvPr/>
        </p:nvSpPr>
        <p:spPr>
          <a:xfrm>
            <a:off x="14004099" y="9181578"/>
            <a:ext cx="3444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20/02/2025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Freeform 2"/>
          <p:cNvSpPr/>
          <p:nvPr/>
        </p:nvSpPr>
        <p:spPr>
          <a:xfrm>
            <a:off x="0" y="0"/>
            <a:ext cx="18285840" cy="10302840"/>
          </a:xfrm>
          <a:custGeom>
            <a:avLst/>
            <a:gdLst>
              <a:gd name="textAreaLeft" fmla="*/ 0 w 18285840"/>
              <a:gd name="textAreaRight" fmla="*/ 18287280 w 18285840"/>
              <a:gd name="textAreaTop" fmla="*/ 0 h 10302840"/>
              <a:gd name="textAreaBottom" fmla="*/ 10304280 h 10302840"/>
            </a:gdLst>
            <a:ahLst/>
            <a:cxnLst/>
            <a:rect l="textAreaLeft" t="textAreaTop" r="textAreaRight" b="textAreaBottom"/>
            <a:pathLst>
              <a:path w="18288000" h="10304901">
                <a:moveTo>
                  <a:pt x="0" y="0"/>
                </a:moveTo>
                <a:lnTo>
                  <a:pt x="18288000" y="0"/>
                </a:lnTo>
                <a:lnTo>
                  <a:pt x="18288000" y="10304901"/>
                </a:lnTo>
                <a:lnTo>
                  <a:pt x="0" y="10304901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3" name="TextBox 4"/>
          <p:cNvSpPr/>
          <p:nvPr/>
        </p:nvSpPr>
        <p:spPr>
          <a:xfrm>
            <a:off x="1080000" y="3196440"/>
            <a:ext cx="16198920" cy="3291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algn="ctr" defTabSz="449280">
              <a:lnSpc>
                <a:spcPct val="100000"/>
              </a:lnSpc>
            </a:pPr>
            <a:r>
              <a:rPr lang="pt-BR" sz="7200" b="1" u="none" strike="noStrike">
                <a:solidFill>
                  <a:srgbClr val="FFFFFF"/>
                </a:solidFill>
                <a:uFillTx/>
                <a:latin typeface="Arial"/>
                <a:ea typeface="Microsoft YaHei"/>
              </a:rPr>
              <a:t>Distribuição das pautas mensais dos testes rápidos para detecção do </a:t>
            </a:r>
            <a:endParaRPr lang="pt-BR" sz="72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algn="ctr" defTabSz="449280">
              <a:lnSpc>
                <a:spcPct val="100000"/>
              </a:lnSpc>
            </a:pPr>
            <a:r>
              <a:rPr lang="pt-BR" sz="7200" b="1" u="none" strike="noStrike">
                <a:solidFill>
                  <a:srgbClr val="FFFFFF"/>
                </a:solidFill>
                <a:uFillTx/>
                <a:latin typeface="Arial"/>
                <a:ea typeface="Microsoft YaHei"/>
              </a:rPr>
              <a:t>Sar-CoV-2</a:t>
            </a:r>
            <a:endParaRPr lang="pt-BR" sz="7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4" name="Freeform 5"/>
          <p:cNvSpPr/>
          <p:nvPr/>
        </p:nvSpPr>
        <p:spPr>
          <a:xfrm>
            <a:off x="12524760" y="-4603320"/>
            <a:ext cx="11774160" cy="7662240"/>
          </a:xfrm>
          <a:custGeom>
            <a:avLst/>
            <a:gdLst>
              <a:gd name="textAreaLeft" fmla="*/ 0 w 11774160"/>
              <a:gd name="textAreaRight" fmla="*/ 11775600 w 11774160"/>
              <a:gd name="textAreaTop" fmla="*/ 0 h 7662240"/>
              <a:gd name="textAreaBottom" fmla="*/ 7663680 h 7662240"/>
            </a:gdLst>
            <a:ahLst/>
            <a:cxnLst/>
            <a:rect l="textAreaLeft" t="textAreaTop" r="textAreaRight" b="textAreaBottom"/>
            <a:pathLst>
              <a:path w="11596418" h="11596418">
                <a:moveTo>
                  <a:pt x="0" y="0"/>
                </a:moveTo>
                <a:lnTo>
                  <a:pt x="11596417" y="0"/>
                </a:lnTo>
                <a:lnTo>
                  <a:pt x="11596417" y="11596418"/>
                </a:lnTo>
                <a:lnTo>
                  <a:pt x="0" y="11596418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grpSp>
        <p:nvGrpSpPr>
          <p:cNvPr id="165" name="Group 6"/>
          <p:cNvGrpSpPr/>
          <p:nvPr/>
        </p:nvGrpSpPr>
        <p:grpSpPr>
          <a:xfrm>
            <a:off x="1800" y="7379640"/>
            <a:ext cx="1126440" cy="2248920"/>
            <a:chOff x="1800" y="7379640"/>
            <a:chExt cx="1126440" cy="2248920"/>
          </a:xfrm>
        </p:grpSpPr>
        <p:sp>
          <p:nvSpPr>
            <p:cNvPr id="166" name="Freeform 7"/>
            <p:cNvSpPr/>
            <p:nvPr/>
          </p:nvSpPr>
          <p:spPr>
            <a:xfrm rot="16200000">
              <a:off x="-559080" y="7940880"/>
              <a:ext cx="2248920" cy="1126440"/>
            </a:xfrm>
            <a:custGeom>
              <a:avLst/>
              <a:gdLst>
                <a:gd name="textAreaLeft" fmla="*/ 0 w 2248920"/>
                <a:gd name="textAreaRight" fmla="*/ 2250360 w 2248920"/>
                <a:gd name="textAreaTop" fmla="*/ 0 h 1126440"/>
                <a:gd name="textAreaBottom" fmla="*/ 1127880 h 1126440"/>
              </a:gdLst>
              <a:ahLst/>
              <a:cxnLst/>
              <a:rect l="textAreaLeft" t="textAreaTop" r="textAreaRight" b="textAreaBottom"/>
              <a:pathLst>
                <a:path w="3001518" h="1504950">
                  <a:moveTo>
                    <a:pt x="0" y="3302"/>
                  </a:moveTo>
                  <a:cubicBezTo>
                    <a:pt x="1494282" y="9906"/>
                    <a:pt x="1497457" y="13081"/>
                    <a:pt x="1500759" y="1504950"/>
                  </a:cubicBezTo>
                  <a:cubicBezTo>
                    <a:pt x="1504061" y="13081"/>
                    <a:pt x="1507363" y="9779"/>
                    <a:pt x="3001518" y="3302"/>
                  </a:cubicBezTo>
                  <a:cubicBezTo>
                    <a:pt x="1507363" y="0"/>
                    <a:pt x="1494282" y="0"/>
                    <a:pt x="0" y="330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pt-BR" sz="18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endParaRPr>
            </a:p>
          </p:txBody>
        </p:sp>
      </p:grpSp>
      <p:sp>
        <p:nvSpPr>
          <p:cNvPr id="167" name="TextBox 8"/>
          <p:cNvSpPr/>
          <p:nvPr/>
        </p:nvSpPr>
        <p:spPr>
          <a:xfrm>
            <a:off x="11160000" y="8664480"/>
            <a:ext cx="6881760" cy="1234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US" sz="2700" b="0" u="none" strike="noStrike">
                <a:solidFill>
                  <a:srgbClr val="000000"/>
                </a:solidFill>
                <a:uFillTx/>
                <a:latin typeface="Gotham"/>
                <a:ea typeface="DejaVu Sans"/>
              </a:rPr>
              <a:t>FLUVIA PEREIRA AMORIM DA SILVA </a:t>
            </a:r>
            <a:endParaRPr lang="pt-BR" sz="27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en-US" sz="2700" b="0" u="none" strike="noStrike">
                <a:solidFill>
                  <a:srgbClr val="000000"/>
                </a:solidFill>
                <a:uFillTx/>
                <a:latin typeface="Gotham"/>
                <a:ea typeface="DejaVu Sans"/>
              </a:rPr>
              <a:t>Subsecretaria de Vigilância em Saúde</a:t>
            </a:r>
            <a:endParaRPr lang="pt-BR" sz="27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3240"/>
              </a:lnSpc>
            </a:pPr>
            <a:endParaRPr lang="pt-BR" sz="27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0173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Freeform 2"/>
          <p:cNvSpPr/>
          <p:nvPr/>
        </p:nvSpPr>
        <p:spPr>
          <a:xfrm>
            <a:off x="15906600" y="9398880"/>
            <a:ext cx="1978920" cy="621720"/>
          </a:xfrm>
          <a:custGeom>
            <a:avLst/>
            <a:gdLst>
              <a:gd name="textAreaLeft" fmla="*/ 0 w 1978920"/>
              <a:gd name="textAreaRight" fmla="*/ 1980360 w 1978920"/>
              <a:gd name="textAreaTop" fmla="*/ 0 h 621720"/>
              <a:gd name="textAreaBottom" fmla="*/ 623160 h 621720"/>
            </a:gdLst>
            <a:ahLst/>
            <a:cxnLst/>
            <a:rect l="textAreaLeft" t="textAreaTop" r="textAreaRight" b="textAreaBottom"/>
            <a:pathLst>
              <a:path w="1981201" h="623888">
                <a:moveTo>
                  <a:pt x="0" y="0"/>
                </a:moveTo>
                <a:lnTo>
                  <a:pt x="1981202" y="0"/>
                </a:lnTo>
                <a:lnTo>
                  <a:pt x="1981202" y="623888"/>
                </a:lnTo>
                <a:lnTo>
                  <a:pt x="0" y="623888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9" name="Freeform 10"/>
          <p:cNvSpPr/>
          <p:nvPr/>
        </p:nvSpPr>
        <p:spPr>
          <a:xfrm>
            <a:off x="-755640" y="-467280"/>
            <a:ext cx="21050640" cy="1224360"/>
          </a:xfrm>
          <a:custGeom>
            <a:avLst/>
            <a:gdLst>
              <a:gd name="textAreaLeft" fmla="*/ 0 w 21050640"/>
              <a:gd name="textAreaRight" fmla="*/ 21052080 w 21050640"/>
              <a:gd name="textAreaTop" fmla="*/ 0 h 1224360"/>
              <a:gd name="textAreaBottom" fmla="*/ 1225800 h 1224360"/>
            </a:gdLst>
            <a:ahLst/>
            <a:cxnLst/>
            <a:rect l="textAreaLeft" t="textAreaTop" r="textAreaRight" b="textAreaBottom"/>
            <a:pathLst>
              <a:path w="21052632" h="1226344">
                <a:moveTo>
                  <a:pt x="0" y="0"/>
                </a:moveTo>
                <a:lnTo>
                  <a:pt x="21052633" y="0"/>
                </a:lnTo>
                <a:lnTo>
                  <a:pt x="21052633" y="1226344"/>
                </a:lnTo>
                <a:lnTo>
                  <a:pt x="0" y="1226344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0" name="AutoShape 11"/>
          <p:cNvSpPr/>
          <p:nvPr/>
        </p:nvSpPr>
        <p:spPr>
          <a:xfrm>
            <a:off x="452160" y="9221760"/>
            <a:ext cx="17445240" cy="19080"/>
          </a:xfrm>
          <a:prstGeom prst="line">
            <a:avLst/>
          </a:prstGeom>
          <a:ln w="9525" cap="rnd">
            <a:solidFill>
              <a:srgbClr val="2DA54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25920" rIns="90000" bIns="-25920" anchor="t" anchorCtr="1">
            <a:noAutofit/>
          </a:bodyPr>
          <a:lstStyle/>
          <a:p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pic>
        <p:nvPicPr>
          <p:cNvPr id="171" name="Picture 2"/>
          <p:cNvPicPr/>
          <p:nvPr/>
        </p:nvPicPr>
        <p:blipFill>
          <a:blip r:embed="rId4"/>
          <a:stretch/>
        </p:blipFill>
        <p:spPr>
          <a:xfrm>
            <a:off x="967404" y="2181240"/>
            <a:ext cx="5977080" cy="62996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72" name="Retângulo: Cantos Arredondados 2"/>
          <p:cNvSpPr/>
          <p:nvPr/>
        </p:nvSpPr>
        <p:spPr>
          <a:xfrm>
            <a:off x="1080000" y="1080000"/>
            <a:ext cx="16020000" cy="7200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5560">
            <a:solidFill>
              <a:schemeClr val="accent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pt-BR" sz="3200" b="1" u="none" strike="noStrike">
                <a:solidFill>
                  <a:schemeClr val="dk1"/>
                </a:solidFill>
                <a:uFillTx/>
                <a:latin typeface="Arial"/>
                <a:ea typeface="Microsoft YaHei"/>
              </a:rPr>
              <a:t>Distribuição das pautas mensais dos testes rápidos para detecção do Sar-CoV-2</a:t>
            </a:r>
            <a:endParaRPr lang="pt-BR" sz="3200" b="0" u="none" strike="noStrike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  <p:sp>
        <p:nvSpPr>
          <p:cNvPr id="173" name="Retângulo: Cantos Arredondados 1"/>
          <p:cNvSpPr/>
          <p:nvPr/>
        </p:nvSpPr>
        <p:spPr>
          <a:xfrm>
            <a:off x="7380000" y="3240000"/>
            <a:ext cx="9360000" cy="450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>
            <a:solidFill>
              <a:schemeClr val="accent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449280">
              <a:lnSpc>
                <a:spcPct val="100000"/>
              </a:lnSpc>
            </a:pPr>
            <a:r>
              <a:rPr lang="pt-BR" sz="3600" b="1" u="none" strike="noStrike" dirty="0">
                <a:solidFill>
                  <a:srgbClr val="222222"/>
                </a:solidFill>
                <a:uFillTx/>
                <a:latin typeface="Arial"/>
                <a:ea typeface="Microsoft YaHei"/>
              </a:rPr>
              <a:t>Pauta mensal de Fevereiro 2025</a:t>
            </a:r>
            <a:endParaRPr lang="pt-BR" sz="3600" b="0" u="none" strike="noStrike" dirty="0">
              <a:solidFill>
                <a:srgbClr val="000000"/>
              </a:solidFill>
              <a:uFillTx/>
              <a:latin typeface="Arial"/>
              <a:ea typeface="Microsoft YaHei"/>
            </a:endParaRPr>
          </a:p>
          <a:p>
            <a:pPr defTabSz="449280">
              <a:lnSpc>
                <a:spcPct val="100000"/>
              </a:lnSpc>
            </a:pPr>
            <a:endParaRPr lang="pt-BR" sz="1800" b="0" u="none" strike="noStrike" dirty="0">
              <a:solidFill>
                <a:srgbClr val="000000"/>
              </a:solidFill>
              <a:uFillTx/>
              <a:latin typeface="Arial"/>
              <a:ea typeface="Microsoft YaHei"/>
            </a:endParaRPr>
          </a:p>
          <a:p>
            <a:pPr marL="216000" indent="-216000" defTabSz="44928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lang="pt-BR" sz="3600" b="0" u="none" strike="noStrike" dirty="0">
                <a:solidFill>
                  <a:srgbClr val="000000"/>
                </a:solidFill>
                <a:uFillTx/>
                <a:latin typeface="Arial"/>
                <a:ea typeface="Microsoft YaHei"/>
              </a:rPr>
              <a:t>70 municípios solicitaram testes </a:t>
            </a:r>
          </a:p>
          <a:p>
            <a:pPr marL="216000" indent="-216000" defTabSz="44928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lang="pt-BR" sz="3600" b="0" u="none" strike="noStrike" dirty="0">
                <a:solidFill>
                  <a:srgbClr val="000000"/>
                </a:solidFill>
                <a:uFillTx/>
                <a:latin typeface="Arial"/>
                <a:ea typeface="Microsoft YaHei"/>
              </a:rPr>
              <a:t>56 não desejam receber </a:t>
            </a:r>
          </a:p>
          <a:p>
            <a:pPr marL="216000" indent="-216000" defTabSz="44928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lang="pt-BR" sz="3600" b="0" u="none" strike="noStrike" dirty="0">
                <a:solidFill>
                  <a:srgbClr val="000000"/>
                </a:solidFill>
                <a:uFillTx/>
                <a:latin typeface="Arial"/>
                <a:ea typeface="Microsoft YaHei"/>
              </a:rPr>
              <a:t>120 não responderam ao formulário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E224459-576C-4741-86AA-7AC4ACD732B5}"/>
              </a:ext>
            </a:extLst>
          </p:cNvPr>
          <p:cNvSpPr txBox="1"/>
          <p:nvPr/>
        </p:nvSpPr>
        <p:spPr>
          <a:xfrm>
            <a:off x="676405" y="8660682"/>
            <a:ext cx="686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Formulário de levantamento de estoque e solicitação de testes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Freeform 9"/>
          <p:cNvSpPr/>
          <p:nvPr/>
        </p:nvSpPr>
        <p:spPr>
          <a:xfrm>
            <a:off x="15906600" y="9398880"/>
            <a:ext cx="1978920" cy="621720"/>
          </a:xfrm>
          <a:custGeom>
            <a:avLst/>
            <a:gdLst>
              <a:gd name="textAreaLeft" fmla="*/ 0 w 1978920"/>
              <a:gd name="textAreaRight" fmla="*/ 1980360 w 1978920"/>
              <a:gd name="textAreaTop" fmla="*/ 0 h 621720"/>
              <a:gd name="textAreaBottom" fmla="*/ 623160 h 621720"/>
            </a:gdLst>
            <a:ahLst/>
            <a:cxnLst/>
            <a:rect l="textAreaLeft" t="textAreaTop" r="textAreaRight" b="textAreaBottom"/>
            <a:pathLst>
              <a:path w="1981201" h="623888">
                <a:moveTo>
                  <a:pt x="0" y="0"/>
                </a:moveTo>
                <a:lnTo>
                  <a:pt x="1981202" y="0"/>
                </a:lnTo>
                <a:lnTo>
                  <a:pt x="1981202" y="623888"/>
                </a:lnTo>
                <a:lnTo>
                  <a:pt x="0" y="623888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80" name="Freeform 11"/>
          <p:cNvSpPr/>
          <p:nvPr/>
        </p:nvSpPr>
        <p:spPr>
          <a:xfrm>
            <a:off x="-755640" y="-467280"/>
            <a:ext cx="21050640" cy="1224360"/>
          </a:xfrm>
          <a:custGeom>
            <a:avLst/>
            <a:gdLst>
              <a:gd name="textAreaLeft" fmla="*/ 0 w 21050640"/>
              <a:gd name="textAreaRight" fmla="*/ 21052080 w 21050640"/>
              <a:gd name="textAreaTop" fmla="*/ 0 h 1224360"/>
              <a:gd name="textAreaBottom" fmla="*/ 1225800 h 1224360"/>
            </a:gdLst>
            <a:ahLst/>
            <a:cxnLst/>
            <a:rect l="textAreaLeft" t="textAreaTop" r="textAreaRight" b="textAreaBottom"/>
            <a:pathLst>
              <a:path w="21052632" h="1226344">
                <a:moveTo>
                  <a:pt x="0" y="0"/>
                </a:moveTo>
                <a:lnTo>
                  <a:pt x="21052633" y="0"/>
                </a:lnTo>
                <a:lnTo>
                  <a:pt x="21052633" y="1226344"/>
                </a:lnTo>
                <a:lnTo>
                  <a:pt x="0" y="1226344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81" name="AutoShape 2"/>
          <p:cNvSpPr/>
          <p:nvPr/>
        </p:nvSpPr>
        <p:spPr>
          <a:xfrm>
            <a:off x="452160" y="9221760"/>
            <a:ext cx="17445240" cy="19080"/>
          </a:xfrm>
          <a:prstGeom prst="line">
            <a:avLst/>
          </a:prstGeom>
          <a:ln w="9525" cap="rnd">
            <a:solidFill>
              <a:srgbClr val="2DA54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25920" rIns="90000" bIns="-25920" anchor="t" anchorCtr="1">
            <a:noAutofit/>
          </a:bodyPr>
          <a:lstStyle/>
          <a:p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pic>
        <p:nvPicPr>
          <p:cNvPr id="182" name="Imagem 4"/>
          <p:cNvPicPr/>
          <p:nvPr/>
        </p:nvPicPr>
        <p:blipFill>
          <a:blip r:embed="rId4"/>
          <a:stretch/>
        </p:blipFill>
        <p:spPr>
          <a:xfrm>
            <a:off x="3060360" y="1267560"/>
            <a:ext cx="12419640" cy="55224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83" name="Imagem 8"/>
          <p:cNvPicPr/>
          <p:nvPr/>
        </p:nvPicPr>
        <p:blipFill>
          <a:blip r:embed="rId5"/>
          <a:stretch/>
        </p:blipFill>
        <p:spPr>
          <a:xfrm>
            <a:off x="3240000" y="6789960"/>
            <a:ext cx="12251880" cy="32900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84" name="Retângulo: Cantos Arredondados 4"/>
          <p:cNvSpPr/>
          <p:nvPr/>
        </p:nvSpPr>
        <p:spPr>
          <a:xfrm>
            <a:off x="1080000" y="804600"/>
            <a:ext cx="16020000" cy="3600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5560">
            <a:solidFill>
              <a:schemeClr val="accent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pt-BR" sz="3200" b="1" u="none" strike="noStrike">
                <a:solidFill>
                  <a:schemeClr val="dk1"/>
                </a:solidFill>
                <a:uFillTx/>
                <a:latin typeface="Arial"/>
                <a:ea typeface="Microsoft YaHei"/>
              </a:rPr>
              <a:t>Distribuição das pautas mensais dos testes rápidos para detecção do Sar-CoV-2</a:t>
            </a:r>
            <a:endParaRPr lang="pt-BR" sz="3200" b="0" u="none" strike="noStrike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  <p:sp>
        <p:nvSpPr>
          <p:cNvPr id="3" name="Seta: para a Direita 2">
            <a:extLst>
              <a:ext uri="{FF2B5EF4-FFF2-40B4-BE49-F238E27FC236}">
                <a16:creationId xmlns:a16="http://schemas.microsoft.com/office/drawing/2014/main" id="{99DF4552-E064-48FF-BA69-80C2F634C2C9}"/>
              </a:ext>
            </a:extLst>
          </p:cNvPr>
          <p:cNvSpPr/>
          <p:nvPr/>
        </p:nvSpPr>
        <p:spPr>
          <a:xfrm>
            <a:off x="14034120" y="2991125"/>
            <a:ext cx="144588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EC95F70-04C9-4816-A153-AF26691CE7B9}"/>
              </a:ext>
            </a:extLst>
          </p:cNvPr>
          <p:cNvSpPr txBox="1"/>
          <p:nvPr/>
        </p:nvSpPr>
        <p:spPr>
          <a:xfrm>
            <a:off x="15491881" y="3027960"/>
            <a:ext cx="2282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i="0" dirty="0">
                <a:solidFill>
                  <a:srgbClr val="1F1F1F"/>
                </a:solidFill>
                <a:effectLst/>
                <a:latin typeface="Google Sans"/>
              </a:rPr>
              <a:t>SARS-CoV-2 </a:t>
            </a:r>
            <a:r>
              <a:rPr lang="pt-BR" b="1" dirty="0"/>
              <a:t>continua circulando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Freeform 12"/>
          <p:cNvSpPr/>
          <p:nvPr/>
        </p:nvSpPr>
        <p:spPr>
          <a:xfrm>
            <a:off x="0" y="0"/>
            <a:ext cx="18285840" cy="10302840"/>
          </a:xfrm>
          <a:custGeom>
            <a:avLst/>
            <a:gdLst>
              <a:gd name="textAreaLeft" fmla="*/ 0 w 18285840"/>
              <a:gd name="textAreaRight" fmla="*/ 18287280 w 18285840"/>
              <a:gd name="textAreaTop" fmla="*/ 0 h 10302840"/>
              <a:gd name="textAreaBottom" fmla="*/ 10304280 h 10302840"/>
            </a:gdLst>
            <a:ahLst/>
            <a:cxnLst/>
            <a:rect l="textAreaLeft" t="textAreaTop" r="textAreaRight" b="textAreaBottom"/>
            <a:pathLst>
              <a:path w="18288000" h="10304901">
                <a:moveTo>
                  <a:pt x="0" y="0"/>
                </a:moveTo>
                <a:lnTo>
                  <a:pt x="18288000" y="0"/>
                </a:lnTo>
                <a:lnTo>
                  <a:pt x="18288000" y="10304901"/>
                </a:lnTo>
                <a:lnTo>
                  <a:pt x="0" y="10304901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86" name="TextBox 3"/>
          <p:cNvSpPr/>
          <p:nvPr/>
        </p:nvSpPr>
        <p:spPr>
          <a:xfrm>
            <a:off x="1080000" y="3196440"/>
            <a:ext cx="16559640" cy="1481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algn="ctr" defTabSz="914400">
              <a:lnSpc>
                <a:spcPct val="90000"/>
              </a:lnSpc>
              <a:spcBef>
                <a:spcPts val="1026"/>
              </a:spcBef>
              <a:spcAft>
                <a:spcPts val="26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  <a:tab pos="11231640" algn="l"/>
              </a:tabLst>
            </a:pPr>
            <a:r>
              <a:rPr lang="pt-BR" sz="5400" b="1" u="none" strike="noStrike">
                <a:solidFill>
                  <a:srgbClr val="FFFFFF"/>
                </a:solidFill>
                <a:uFillTx/>
                <a:latin typeface="Calibri"/>
                <a:ea typeface="Microsoft YaHei"/>
              </a:rPr>
              <a:t>Política de Incentivo às Ações de Vigilância, Prevenção e Controle das IST, HIV/Aids, </a:t>
            </a:r>
            <a:r>
              <a:rPr lang="pt-BR" sz="5400" b="1" u="sng" strike="noStrike">
                <a:solidFill>
                  <a:srgbClr val="FFFFFF"/>
                </a:solidFill>
                <a:uFillTx/>
                <a:latin typeface="Calibri"/>
                <a:ea typeface="Microsoft YaHei"/>
              </a:rPr>
              <a:t>Tuberculose</a:t>
            </a:r>
            <a:r>
              <a:rPr lang="pt-BR" sz="5400" b="1" u="none" strike="noStrike">
                <a:solidFill>
                  <a:srgbClr val="FFFFFF"/>
                </a:solidFill>
                <a:uFillTx/>
                <a:latin typeface="Calibri"/>
                <a:ea typeface="Microsoft YaHei"/>
              </a:rPr>
              <a:t> e Hepatites Virais.</a:t>
            </a:r>
            <a:endParaRPr lang="pt-BR" sz="5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7" name="Freeform 13"/>
          <p:cNvSpPr/>
          <p:nvPr/>
        </p:nvSpPr>
        <p:spPr>
          <a:xfrm>
            <a:off x="12524760" y="-4603320"/>
            <a:ext cx="11774160" cy="7662240"/>
          </a:xfrm>
          <a:custGeom>
            <a:avLst/>
            <a:gdLst>
              <a:gd name="textAreaLeft" fmla="*/ 0 w 11774160"/>
              <a:gd name="textAreaRight" fmla="*/ 11775600 w 11774160"/>
              <a:gd name="textAreaTop" fmla="*/ 0 h 7662240"/>
              <a:gd name="textAreaBottom" fmla="*/ 7663680 h 7662240"/>
            </a:gdLst>
            <a:ahLst/>
            <a:cxnLst/>
            <a:rect l="textAreaLeft" t="textAreaTop" r="textAreaRight" b="textAreaBottom"/>
            <a:pathLst>
              <a:path w="11596418" h="11596418">
                <a:moveTo>
                  <a:pt x="0" y="0"/>
                </a:moveTo>
                <a:lnTo>
                  <a:pt x="11596417" y="0"/>
                </a:lnTo>
                <a:lnTo>
                  <a:pt x="11596417" y="11596418"/>
                </a:lnTo>
                <a:lnTo>
                  <a:pt x="0" y="11596418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grpSp>
        <p:nvGrpSpPr>
          <p:cNvPr id="188" name="Group 2"/>
          <p:cNvGrpSpPr/>
          <p:nvPr/>
        </p:nvGrpSpPr>
        <p:grpSpPr>
          <a:xfrm>
            <a:off x="1800" y="7379640"/>
            <a:ext cx="1126440" cy="2248920"/>
            <a:chOff x="1800" y="7379640"/>
            <a:chExt cx="1126440" cy="2248920"/>
          </a:xfrm>
        </p:grpSpPr>
        <p:sp>
          <p:nvSpPr>
            <p:cNvPr id="189" name="Freeform 14"/>
            <p:cNvSpPr/>
            <p:nvPr/>
          </p:nvSpPr>
          <p:spPr>
            <a:xfrm rot="16200000">
              <a:off x="-559080" y="7940880"/>
              <a:ext cx="2248920" cy="1126440"/>
            </a:xfrm>
            <a:custGeom>
              <a:avLst/>
              <a:gdLst>
                <a:gd name="textAreaLeft" fmla="*/ 0 w 2248920"/>
                <a:gd name="textAreaRight" fmla="*/ 2250360 w 2248920"/>
                <a:gd name="textAreaTop" fmla="*/ 0 h 1126440"/>
                <a:gd name="textAreaBottom" fmla="*/ 1127880 h 1126440"/>
              </a:gdLst>
              <a:ahLst/>
              <a:cxnLst/>
              <a:rect l="textAreaLeft" t="textAreaTop" r="textAreaRight" b="textAreaBottom"/>
              <a:pathLst>
                <a:path w="3001518" h="1504950">
                  <a:moveTo>
                    <a:pt x="0" y="3302"/>
                  </a:moveTo>
                  <a:cubicBezTo>
                    <a:pt x="1494282" y="9906"/>
                    <a:pt x="1497457" y="13081"/>
                    <a:pt x="1500759" y="1504950"/>
                  </a:cubicBezTo>
                  <a:cubicBezTo>
                    <a:pt x="1504061" y="13081"/>
                    <a:pt x="1507363" y="9779"/>
                    <a:pt x="3001518" y="3302"/>
                  </a:cubicBezTo>
                  <a:cubicBezTo>
                    <a:pt x="1507363" y="0"/>
                    <a:pt x="1494282" y="0"/>
                    <a:pt x="0" y="330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pt-BR" sz="18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endParaRPr>
            </a:p>
          </p:txBody>
        </p:sp>
      </p:grpSp>
      <p:sp>
        <p:nvSpPr>
          <p:cNvPr id="190" name="TextBox 5"/>
          <p:cNvSpPr/>
          <p:nvPr/>
        </p:nvSpPr>
        <p:spPr>
          <a:xfrm>
            <a:off x="11160000" y="8664480"/>
            <a:ext cx="6881760" cy="1234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US" sz="2700" b="0" u="none" strike="noStrike">
                <a:solidFill>
                  <a:srgbClr val="000000"/>
                </a:solidFill>
                <a:uFillTx/>
                <a:latin typeface="Gotham"/>
                <a:ea typeface="DejaVu Sans"/>
              </a:rPr>
              <a:t>FLUVIA PEREIRA AMORIM DA SILVA </a:t>
            </a:r>
            <a:endParaRPr lang="pt-BR" sz="27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en-US" sz="2700" b="0" u="none" strike="noStrike">
                <a:solidFill>
                  <a:srgbClr val="000000"/>
                </a:solidFill>
                <a:uFillTx/>
                <a:latin typeface="Gotham"/>
                <a:ea typeface="DejaVu Sans"/>
              </a:rPr>
              <a:t>Subsecretaria de Vigilância em Saúde</a:t>
            </a:r>
            <a:endParaRPr lang="pt-BR" sz="27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3240"/>
              </a:lnSpc>
            </a:pPr>
            <a:endParaRPr lang="pt-BR" sz="27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Freeform 15"/>
          <p:cNvSpPr/>
          <p:nvPr/>
        </p:nvSpPr>
        <p:spPr>
          <a:xfrm>
            <a:off x="15906600" y="9398880"/>
            <a:ext cx="1978920" cy="621720"/>
          </a:xfrm>
          <a:custGeom>
            <a:avLst/>
            <a:gdLst>
              <a:gd name="textAreaLeft" fmla="*/ 0 w 1978920"/>
              <a:gd name="textAreaRight" fmla="*/ 1980360 w 1978920"/>
              <a:gd name="textAreaTop" fmla="*/ 0 h 621720"/>
              <a:gd name="textAreaBottom" fmla="*/ 623160 h 621720"/>
            </a:gdLst>
            <a:ahLst/>
            <a:cxnLst/>
            <a:rect l="textAreaLeft" t="textAreaTop" r="textAreaRight" b="textAreaBottom"/>
            <a:pathLst>
              <a:path w="1981201" h="623888">
                <a:moveTo>
                  <a:pt x="0" y="0"/>
                </a:moveTo>
                <a:lnTo>
                  <a:pt x="1981202" y="0"/>
                </a:lnTo>
                <a:lnTo>
                  <a:pt x="1981202" y="623888"/>
                </a:lnTo>
                <a:lnTo>
                  <a:pt x="0" y="623888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92" name="Freeform 16"/>
          <p:cNvSpPr/>
          <p:nvPr/>
        </p:nvSpPr>
        <p:spPr>
          <a:xfrm>
            <a:off x="-755640" y="-467280"/>
            <a:ext cx="21050640" cy="1224360"/>
          </a:xfrm>
          <a:custGeom>
            <a:avLst/>
            <a:gdLst>
              <a:gd name="textAreaLeft" fmla="*/ 0 w 21050640"/>
              <a:gd name="textAreaRight" fmla="*/ 21052080 w 21050640"/>
              <a:gd name="textAreaTop" fmla="*/ 0 h 1224360"/>
              <a:gd name="textAreaBottom" fmla="*/ 1225800 h 1224360"/>
            </a:gdLst>
            <a:ahLst/>
            <a:cxnLst/>
            <a:rect l="textAreaLeft" t="textAreaTop" r="textAreaRight" b="textAreaBottom"/>
            <a:pathLst>
              <a:path w="21052632" h="1226344">
                <a:moveTo>
                  <a:pt x="0" y="0"/>
                </a:moveTo>
                <a:lnTo>
                  <a:pt x="21052633" y="0"/>
                </a:lnTo>
                <a:lnTo>
                  <a:pt x="21052633" y="1226344"/>
                </a:lnTo>
                <a:lnTo>
                  <a:pt x="0" y="1226344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93" name="AutoShape 3"/>
          <p:cNvSpPr/>
          <p:nvPr/>
        </p:nvSpPr>
        <p:spPr>
          <a:xfrm>
            <a:off x="452160" y="9221760"/>
            <a:ext cx="17445240" cy="19080"/>
          </a:xfrm>
          <a:prstGeom prst="line">
            <a:avLst/>
          </a:prstGeom>
          <a:ln w="9525" cap="rnd">
            <a:solidFill>
              <a:srgbClr val="2DA54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25920" rIns="90000" bIns="-25920" anchor="t" anchorCtr="1">
            <a:noAutofit/>
          </a:bodyPr>
          <a:lstStyle/>
          <a:p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94" name="Retângulo 193"/>
          <p:cNvSpPr/>
          <p:nvPr/>
        </p:nvSpPr>
        <p:spPr>
          <a:xfrm>
            <a:off x="1080000" y="2138040"/>
            <a:ext cx="16342422" cy="7203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16000" indent="-216000" algn="just" defTabSz="9144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pt-BR" sz="2800" b="0" u="none" strike="noStrike" dirty="0">
                <a:solidFill>
                  <a:schemeClr val="dk1"/>
                </a:solidFill>
                <a:uFillTx/>
                <a:latin typeface="Arial"/>
              </a:rPr>
              <a:t>A distribuição dos valores relacionados à tuberculose entre os municípios, foi pactuada em reunião ordinária da CIB no dia 22 de agosto de 2024 por meio da resolução 224/2024.</a:t>
            </a:r>
          </a:p>
          <a:p>
            <a:pPr marL="216000" indent="-216000" algn="just" defTabSz="9144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pt-BR" sz="2800" b="0" u="none" strike="noStrike" dirty="0">
                <a:solidFill>
                  <a:schemeClr val="dk1"/>
                </a:solidFill>
                <a:uFillTx/>
                <a:latin typeface="Arial"/>
              </a:rPr>
              <a:t>Os repasses são mensais (janeiro e fevereiro de 2025 já foram creditados).</a:t>
            </a:r>
          </a:p>
          <a:p>
            <a:pPr marL="216000" indent="-216000" algn="just" defTabSz="9144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pt-BR" sz="2800" b="0" u="none" strike="noStrike" dirty="0">
                <a:solidFill>
                  <a:schemeClr val="dk1"/>
                </a:solidFill>
                <a:uFillTx/>
                <a:latin typeface="Arial"/>
              </a:rPr>
              <a:t>Para a aplicação dos recursos deve observar o que está estabelecido nos Planos de Saúde e na Programação Anual de Saúde (PAS).</a:t>
            </a:r>
            <a:endParaRPr lang="pt-BR" sz="28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pPr marL="216000" indent="-216000" algn="just" defTabSz="9144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pt-BR" sz="2800" b="0" u="none" strike="noStrike" dirty="0">
                <a:solidFill>
                  <a:schemeClr val="dk1"/>
                </a:solidFill>
                <a:uFillTx/>
                <a:latin typeface="Arial"/>
              </a:rPr>
              <a:t>O valor de 2024 deverá ser reprogramado para constar na Lei Orçamentária (LOA) e na PAS de 2025, com detalhamento da sua aplicação.</a:t>
            </a:r>
            <a:endParaRPr lang="pt-BR" sz="28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pPr marL="216000" indent="-216000" algn="just" defTabSz="9144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pt-BR" sz="2800" b="0" u="none" strike="noStrike" dirty="0">
                <a:solidFill>
                  <a:schemeClr val="dk1"/>
                </a:solidFill>
                <a:uFillTx/>
                <a:latin typeface="Arial"/>
              </a:rPr>
              <a:t>A comprovação da execução dos recursos é feita por meio do Relatório de Gestão (RAG).</a:t>
            </a:r>
            <a:endParaRPr lang="pt-BR" sz="28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pPr marL="216000" indent="-216000" algn="just" defTabSz="9144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pt-BR" sz="2800" b="0" u="none" strike="noStrike" dirty="0">
                <a:solidFill>
                  <a:schemeClr val="dk1"/>
                </a:solidFill>
                <a:uFillTx/>
                <a:latin typeface="Arial"/>
              </a:rPr>
              <a:t>Verificar a legislação local.</a:t>
            </a:r>
            <a:endParaRPr lang="pt-BR" sz="28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pPr marL="216000" indent="-216000" algn="just" defTabSz="9144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pt-BR" sz="2800" b="0" u="none" strike="noStrike" dirty="0">
                <a:solidFill>
                  <a:schemeClr val="dk1"/>
                </a:solidFill>
                <a:uFillTx/>
                <a:latin typeface="Arial"/>
              </a:rPr>
              <a:t>Foi enviado e-mail para todas as secretarias municipais quanto ao repasse do incentivo, e a importância do envio dos planos operacionais para planejamento da utilização do recurso.</a:t>
            </a:r>
            <a:endParaRPr lang="pt-BR" sz="28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pPr marL="216000" indent="-216000" algn="just" defTabSz="9144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"/>
            </a:pPr>
            <a:endParaRPr lang="pt-BR" sz="2800" b="0" u="none" strike="noStrike" dirty="0">
              <a:solidFill>
                <a:schemeClr val="dk1"/>
              </a:solidFill>
              <a:uFillTx/>
              <a:latin typeface="Arial"/>
            </a:endParaRPr>
          </a:p>
          <a:p>
            <a:pPr marL="216000" indent="-216000" algn="just" defTabSz="9144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"/>
            </a:pPr>
            <a:endParaRPr lang="pt-BR" sz="2800" dirty="0">
              <a:solidFill>
                <a:schemeClr val="dk1"/>
              </a:solidFill>
              <a:latin typeface="Arial"/>
            </a:endParaRPr>
          </a:p>
          <a:p>
            <a:pPr marL="216000" indent="-216000" algn="just" defTabSz="9144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"/>
            </a:pPr>
            <a:endParaRPr lang="pt-BR" sz="28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5" name="Retângulo: Cantos Arredondados 5"/>
          <p:cNvSpPr/>
          <p:nvPr/>
        </p:nvSpPr>
        <p:spPr>
          <a:xfrm>
            <a:off x="563671" y="964440"/>
            <a:ext cx="16950329" cy="80172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5560">
            <a:solidFill>
              <a:schemeClr val="accent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90000"/>
              </a:lnSpc>
              <a:spcBef>
                <a:spcPts val="1026"/>
              </a:spcBef>
              <a:spcAft>
                <a:spcPts val="26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  <a:tab pos="11231640" algn="l"/>
              </a:tabLst>
            </a:pPr>
            <a:r>
              <a:rPr lang="pt-BR" sz="2800" b="1" u="none" strike="noStrike" dirty="0">
                <a:solidFill>
                  <a:srgbClr val="000000"/>
                </a:solidFill>
                <a:uFillTx/>
                <a:latin typeface="Arial"/>
                <a:ea typeface="Microsoft YaHei"/>
              </a:rPr>
              <a:t>Política de Incentivo às Ações de Vigilância, Prevenção e Controle das IST, HIV/Aids, </a:t>
            </a:r>
            <a:r>
              <a:rPr lang="pt-BR" sz="2800" b="1" u="sng" strike="noStrike" dirty="0">
                <a:solidFill>
                  <a:srgbClr val="000000"/>
                </a:solidFill>
                <a:uFillTx/>
                <a:latin typeface="Arial"/>
                <a:ea typeface="Microsoft YaHei"/>
              </a:rPr>
              <a:t>Tuberculose</a:t>
            </a:r>
            <a:r>
              <a:rPr lang="pt-BR" sz="2800" b="1" u="none" strike="noStrike" dirty="0">
                <a:solidFill>
                  <a:srgbClr val="000000"/>
                </a:solidFill>
                <a:uFillTx/>
                <a:latin typeface="Arial"/>
                <a:ea typeface="Microsoft YaHei"/>
              </a:rPr>
              <a:t> e Hepatites Virais.</a:t>
            </a:r>
            <a:endParaRPr lang="pt-BR" sz="2800" b="0" u="none" strike="noStrike" dirty="0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Freeform 19"/>
          <p:cNvSpPr/>
          <p:nvPr/>
        </p:nvSpPr>
        <p:spPr>
          <a:xfrm>
            <a:off x="15906600" y="9398880"/>
            <a:ext cx="1978920" cy="621720"/>
          </a:xfrm>
          <a:custGeom>
            <a:avLst/>
            <a:gdLst>
              <a:gd name="textAreaLeft" fmla="*/ 0 w 1978920"/>
              <a:gd name="textAreaRight" fmla="*/ 1980360 w 1978920"/>
              <a:gd name="textAreaTop" fmla="*/ 0 h 621720"/>
              <a:gd name="textAreaBottom" fmla="*/ 623160 h 621720"/>
            </a:gdLst>
            <a:ahLst/>
            <a:cxnLst/>
            <a:rect l="textAreaLeft" t="textAreaTop" r="textAreaRight" b="textAreaBottom"/>
            <a:pathLst>
              <a:path w="1981201" h="623888">
                <a:moveTo>
                  <a:pt x="0" y="0"/>
                </a:moveTo>
                <a:lnTo>
                  <a:pt x="1981202" y="0"/>
                </a:lnTo>
                <a:lnTo>
                  <a:pt x="1981202" y="623888"/>
                </a:lnTo>
                <a:lnTo>
                  <a:pt x="0" y="623888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97" name="Freeform 20"/>
          <p:cNvSpPr/>
          <p:nvPr/>
        </p:nvSpPr>
        <p:spPr>
          <a:xfrm>
            <a:off x="-755640" y="-467280"/>
            <a:ext cx="21050640" cy="1224360"/>
          </a:xfrm>
          <a:custGeom>
            <a:avLst/>
            <a:gdLst>
              <a:gd name="textAreaLeft" fmla="*/ 0 w 21050640"/>
              <a:gd name="textAreaRight" fmla="*/ 21052080 w 21050640"/>
              <a:gd name="textAreaTop" fmla="*/ 0 h 1224360"/>
              <a:gd name="textAreaBottom" fmla="*/ 1225800 h 1224360"/>
            </a:gdLst>
            <a:ahLst/>
            <a:cxnLst/>
            <a:rect l="textAreaLeft" t="textAreaTop" r="textAreaRight" b="textAreaBottom"/>
            <a:pathLst>
              <a:path w="21052632" h="1226344">
                <a:moveTo>
                  <a:pt x="0" y="0"/>
                </a:moveTo>
                <a:lnTo>
                  <a:pt x="21052633" y="0"/>
                </a:lnTo>
                <a:lnTo>
                  <a:pt x="21052633" y="1226344"/>
                </a:lnTo>
                <a:lnTo>
                  <a:pt x="0" y="1226344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98" name="AutoShape 5"/>
          <p:cNvSpPr/>
          <p:nvPr/>
        </p:nvSpPr>
        <p:spPr>
          <a:xfrm>
            <a:off x="452160" y="9221760"/>
            <a:ext cx="17445240" cy="19080"/>
          </a:xfrm>
          <a:prstGeom prst="line">
            <a:avLst/>
          </a:prstGeom>
          <a:ln w="9525" cap="rnd">
            <a:solidFill>
              <a:srgbClr val="2DA54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25920" rIns="90000" bIns="-25920" anchor="t" anchorCtr="1">
            <a:noAutofit/>
          </a:bodyPr>
          <a:lstStyle/>
          <a:p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pic>
        <p:nvPicPr>
          <p:cNvPr id="199" name="Imagem 3"/>
          <p:cNvPicPr/>
          <p:nvPr/>
        </p:nvPicPr>
        <p:blipFill>
          <a:blip r:embed="rId4"/>
          <a:stretch/>
        </p:blipFill>
        <p:spPr>
          <a:xfrm>
            <a:off x="2582521" y="2317668"/>
            <a:ext cx="7085880" cy="60343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00" name="Retângulo 199"/>
          <p:cNvSpPr/>
          <p:nvPr/>
        </p:nvSpPr>
        <p:spPr>
          <a:xfrm rot="7200">
            <a:off x="2526539" y="4097543"/>
            <a:ext cx="7197840" cy="452880"/>
          </a:xfrm>
          <a:prstGeom prst="rect">
            <a:avLst/>
          </a:prstGeom>
          <a:noFill/>
          <a:ln w="144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62000" tIns="117000" rIns="162000" bIns="117000" anchor="b">
            <a:noAutofit/>
          </a:bodyPr>
          <a:lstStyle/>
          <a:p>
            <a:pPr>
              <a:lnSpc>
                <a:spcPts val="1417"/>
              </a:lnSpc>
              <a:spcBef>
                <a:spcPts val="283"/>
              </a:spcBef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  <p:graphicFrame>
        <p:nvGraphicFramePr>
          <p:cNvPr id="201" name="Tabela 2"/>
          <p:cNvGraphicFramePr/>
          <p:nvPr>
            <p:extLst>
              <p:ext uri="{D42A27DB-BD31-4B8C-83A1-F6EECF244321}">
                <p14:modId xmlns:p14="http://schemas.microsoft.com/office/powerpoint/2010/main" val="3120645684"/>
              </p:ext>
            </p:extLst>
          </p:nvPr>
        </p:nvGraphicFramePr>
        <p:xfrm>
          <a:off x="11549110" y="2178419"/>
          <a:ext cx="4505040" cy="7315200"/>
        </p:xfrm>
        <a:graphic>
          <a:graphicData uri="http://schemas.openxmlformats.org/drawingml/2006/table">
            <a:tbl>
              <a:tblPr/>
              <a:tblGrid>
                <a:gridCol w="2252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2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108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pt-BR" sz="2800" b="1" u="none" strike="noStrike" dirty="0">
                          <a:solidFill>
                            <a:schemeClr val="lt1"/>
                          </a:solidFill>
                          <a:uFillTx/>
                          <a:latin typeface="Calibri"/>
                        </a:rPr>
                        <a:t>Municípios selecionados de acordo com o MS</a:t>
                      </a:r>
                      <a:endParaRPr lang="pt-BR" sz="2800" b="0" u="none" strike="noStrike" dirty="0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pt-BR" sz="2800" b="1" u="none" strike="noStrike" dirty="0">
                          <a:solidFill>
                            <a:schemeClr val="lt1"/>
                          </a:solidFill>
                          <a:uFillTx/>
                          <a:latin typeface="Calibri"/>
                        </a:rPr>
                        <a:t>Repasse mensal Tuberculose</a:t>
                      </a:r>
                      <a:endParaRPr lang="pt-BR" sz="2800" b="0" u="none" strike="noStrike" dirty="0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108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pt-BR" sz="2800" b="0" u="none" strike="noStrike">
                          <a:solidFill>
                            <a:schemeClr val="dk1"/>
                          </a:solidFill>
                          <a:uFillTx/>
                          <a:latin typeface="Calibri"/>
                        </a:rPr>
                        <a:t>Aparecida de Goiânia</a:t>
                      </a:r>
                      <a:endParaRPr lang="pt-BR" sz="28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pt-BR" sz="2800" b="0" u="none" strike="noStrike">
                          <a:solidFill>
                            <a:schemeClr val="dk1"/>
                          </a:solidFill>
                          <a:uFillTx/>
                          <a:latin typeface="Calibri"/>
                        </a:rPr>
                        <a:t>15.786,25</a:t>
                      </a:r>
                      <a:endParaRPr lang="pt-BR" sz="2800" b="0" u="none" strike="noStrik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60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pt-BR" sz="2800" b="0" u="none" strike="noStrike">
                          <a:solidFill>
                            <a:schemeClr val="dk1"/>
                          </a:solidFill>
                          <a:uFillTx/>
                          <a:latin typeface="Calibri"/>
                        </a:rPr>
                        <a:t>Anápolis</a:t>
                      </a:r>
                      <a:endParaRPr lang="pt-BR" sz="28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pt-BR" sz="2800" b="0" u="none" strike="noStrike">
                          <a:solidFill>
                            <a:schemeClr val="dk1"/>
                          </a:solidFill>
                          <a:uFillTx/>
                          <a:latin typeface="Calibri"/>
                        </a:rPr>
                        <a:t>11.480,90</a:t>
                      </a:r>
                      <a:endParaRPr lang="pt-BR" sz="2800" b="0" u="none" strike="noStrik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60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pt-BR" sz="2800" b="0" u="none" strike="noStrike">
                          <a:solidFill>
                            <a:schemeClr val="dk1"/>
                          </a:solidFill>
                          <a:uFillTx/>
                          <a:latin typeface="Calibri"/>
                        </a:rPr>
                        <a:t>Águas Lindas</a:t>
                      </a:r>
                      <a:endParaRPr lang="pt-BR" sz="28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pt-BR" sz="2800" b="0" u="none" strike="noStrike">
                          <a:solidFill>
                            <a:schemeClr val="dk1"/>
                          </a:solidFill>
                          <a:uFillTx/>
                          <a:latin typeface="Calibri"/>
                        </a:rPr>
                        <a:t>11.480,90</a:t>
                      </a:r>
                      <a:endParaRPr lang="pt-BR" sz="2800" b="0" u="none" strike="noStrik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60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pt-BR" sz="2800" b="0" u="none" strike="noStrike">
                          <a:solidFill>
                            <a:schemeClr val="dk1"/>
                          </a:solidFill>
                          <a:uFillTx/>
                          <a:latin typeface="Calibri"/>
                        </a:rPr>
                        <a:t>Goiânia</a:t>
                      </a:r>
                      <a:endParaRPr lang="pt-BR" sz="28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800" b="0" u="none" strike="noStrike">
                          <a:solidFill>
                            <a:schemeClr val="dk1"/>
                          </a:solidFill>
                          <a:uFillTx/>
                          <a:latin typeface="Calibri"/>
                        </a:rPr>
                        <a:t>15.786,25</a:t>
                      </a:r>
                      <a:endParaRPr lang="pt-BR" sz="2800" b="0" u="none" strike="noStrik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60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pt-BR" sz="2800" b="0" u="none" strike="noStrike">
                          <a:solidFill>
                            <a:schemeClr val="dk1"/>
                          </a:solidFill>
                          <a:uFillTx/>
                          <a:latin typeface="Calibri"/>
                        </a:rPr>
                        <a:t>Itumbiara</a:t>
                      </a:r>
                      <a:endParaRPr lang="pt-BR" sz="28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800" b="0" u="none" strike="noStrik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11.480,90</a:t>
                      </a:r>
                      <a:endParaRPr lang="pt-BR" sz="2800" b="0" u="none" strike="noStrik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60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pt-BR" sz="2800" b="0" u="none" strike="noStrike">
                          <a:solidFill>
                            <a:schemeClr val="dk1"/>
                          </a:solidFill>
                          <a:uFillTx/>
                          <a:latin typeface="Calibri"/>
                        </a:rPr>
                        <a:t>Luziânia</a:t>
                      </a:r>
                      <a:endParaRPr lang="pt-BR" sz="28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800" b="0" u="none" strike="noStrik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11.480,90</a:t>
                      </a:r>
                      <a:endParaRPr lang="pt-BR" sz="2800" b="0" u="none" strike="noStrik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60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pt-BR" sz="2800" b="0" u="none" strike="noStrike">
                          <a:solidFill>
                            <a:schemeClr val="dk1"/>
                          </a:solidFill>
                          <a:uFillTx/>
                          <a:latin typeface="Calibri"/>
                        </a:rPr>
                        <a:t>Rio Verde</a:t>
                      </a:r>
                      <a:endParaRPr lang="pt-BR" sz="28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800" b="0" u="none" strike="noStrik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11.480,90</a:t>
                      </a:r>
                      <a:endParaRPr lang="pt-BR" sz="2800" b="0" u="none" strike="noStrik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460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pt-BR" sz="2800" b="0" u="none" strike="noStrike">
                          <a:solidFill>
                            <a:schemeClr val="dk1"/>
                          </a:solidFill>
                          <a:uFillTx/>
                          <a:latin typeface="Calibri"/>
                        </a:rPr>
                        <a:t>Senador Canedo</a:t>
                      </a:r>
                      <a:endParaRPr lang="pt-BR" sz="28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800" b="0" u="none" strike="noStrik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11.480,90</a:t>
                      </a:r>
                      <a:endParaRPr lang="pt-BR" sz="2800" b="0" u="none" strike="noStrik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460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pt-BR" sz="2800" b="0" u="none" strike="noStrike">
                          <a:solidFill>
                            <a:schemeClr val="dk1"/>
                          </a:solidFill>
                          <a:uFillTx/>
                          <a:latin typeface="Calibri"/>
                        </a:rPr>
                        <a:t>Trindade</a:t>
                      </a:r>
                      <a:endParaRPr lang="pt-BR" sz="28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2800" b="0" u="none" strike="noStrike" dirty="0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11.480,90</a:t>
                      </a:r>
                      <a:endParaRPr lang="pt-BR" sz="2800" b="0" u="none" strike="noStrike" dirty="0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03" name="CaixaDeTexto 8"/>
          <p:cNvSpPr/>
          <p:nvPr/>
        </p:nvSpPr>
        <p:spPr>
          <a:xfrm>
            <a:off x="720000" y="8721720"/>
            <a:ext cx="800028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Calibri"/>
                <a:ea typeface="DejaVu Sans"/>
              </a:rPr>
              <a:t>Fonte: </a:t>
            </a:r>
            <a:r>
              <a:rPr lang="pt-BR" sz="1800" b="0" u="sng" strike="noStrike">
                <a:solidFill>
                  <a:schemeClr val="dk1"/>
                </a:solidFill>
                <a:uFillTx/>
                <a:latin typeface="Calibri"/>
                <a:ea typeface="DejaVu Sans"/>
                <a:hlinkClick r:id="rId5"/>
              </a:rPr>
              <a:t>https://consultafns.saude.gov.br/#/detalhada</a:t>
            </a:r>
            <a:r>
              <a:rPr lang="pt-BR" sz="1800" b="0" u="sng" strike="noStrike">
                <a:solidFill>
                  <a:schemeClr val="dk1"/>
                </a:solidFill>
                <a:uFillTx/>
                <a:latin typeface="Calibri"/>
                <a:ea typeface="DejaVu Sans"/>
              </a:rPr>
              <a:t> </a:t>
            </a:r>
            <a:r>
              <a:rPr lang="pt-BR" sz="1800" b="0" u="none" strike="noStrike">
                <a:solidFill>
                  <a:schemeClr val="dk1"/>
                </a:solidFill>
                <a:uFillTx/>
                <a:latin typeface="Calibri"/>
                <a:ea typeface="DejaVu Sans"/>
              </a:rPr>
              <a:t>Acesso em 18/02/2025</a:t>
            </a:r>
            <a:endParaRPr lang="pt-B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4" name="Retângulo: Cantos Arredondados 6"/>
          <p:cNvSpPr/>
          <p:nvPr/>
        </p:nvSpPr>
        <p:spPr>
          <a:xfrm>
            <a:off x="1080000" y="900000"/>
            <a:ext cx="16740000" cy="7200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5560">
            <a:solidFill>
              <a:schemeClr val="accent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90000"/>
              </a:lnSpc>
              <a:spcBef>
                <a:spcPts val="1026"/>
              </a:spcBef>
              <a:spcAft>
                <a:spcPts val="26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  <a:tab pos="11231640" algn="l"/>
              </a:tabLst>
            </a:pPr>
            <a:r>
              <a:rPr lang="pt-BR" sz="2800" b="1" u="none" strike="noStrike">
                <a:solidFill>
                  <a:srgbClr val="000000"/>
                </a:solidFill>
                <a:uFillTx/>
                <a:latin typeface="Arial"/>
                <a:ea typeface="Microsoft YaHei"/>
              </a:rPr>
              <a:t>Política de Incentivo às Ações de Vigilância, Prevenção e Controle das IST, HIV/Aids, </a:t>
            </a:r>
            <a:r>
              <a:rPr lang="pt-BR" sz="2800" b="1" u="sng" strike="noStrike">
                <a:solidFill>
                  <a:srgbClr val="000000"/>
                </a:solidFill>
                <a:uFillTx/>
                <a:latin typeface="Arial"/>
                <a:ea typeface="Microsoft YaHei"/>
              </a:rPr>
              <a:t>Tuberculose</a:t>
            </a:r>
            <a:r>
              <a:rPr lang="pt-BR" sz="2800" b="1" u="none" strike="noStrike">
                <a:solidFill>
                  <a:srgbClr val="000000"/>
                </a:solidFill>
                <a:uFillTx/>
                <a:latin typeface="Arial"/>
                <a:ea typeface="Microsoft YaHei"/>
              </a:rPr>
              <a:t> e Hepatites Virais.</a:t>
            </a:r>
            <a:endParaRPr lang="pt-BR" sz="2800" b="0" u="none" strike="noStrike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Freeform 2"/>
          <p:cNvSpPr/>
          <p:nvPr/>
        </p:nvSpPr>
        <p:spPr>
          <a:xfrm>
            <a:off x="0" y="0"/>
            <a:ext cx="18285840" cy="10302840"/>
          </a:xfrm>
          <a:custGeom>
            <a:avLst/>
            <a:gdLst>
              <a:gd name="textAreaLeft" fmla="*/ 0 w 18285840"/>
              <a:gd name="textAreaRight" fmla="*/ 18287280 w 18285840"/>
              <a:gd name="textAreaTop" fmla="*/ 0 h 10302840"/>
              <a:gd name="textAreaBottom" fmla="*/ 10304280 h 10302840"/>
            </a:gdLst>
            <a:ahLst/>
            <a:cxnLst/>
            <a:rect l="textAreaLeft" t="textAreaTop" r="textAreaRight" b="textAreaBottom"/>
            <a:pathLst>
              <a:path w="18288000" h="10304901">
                <a:moveTo>
                  <a:pt x="0" y="0"/>
                </a:moveTo>
                <a:lnTo>
                  <a:pt x="18288000" y="0"/>
                </a:lnTo>
                <a:lnTo>
                  <a:pt x="18288000" y="10304901"/>
                </a:lnTo>
                <a:lnTo>
                  <a:pt x="0" y="10304901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grpSp>
        <p:nvGrpSpPr>
          <p:cNvPr id="211" name="Group 3"/>
          <p:cNvGrpSpPr/>
          <p:nvPr/>
        </p:nvGrpSpPr>
        <p:grpSpPr>
          <a:xfrm>
            <a:off x="1800" y="4755240"/>
            <a:ext cx="2565000" cy="5117760"/>
            <a:chOff x="1800" y="4755240"/>
            <a:chExt cx="2565000" cy="5117760"/>
          </a:xfrm>
        </p:grpSpPr>
        <p:sp>
          <p:nvSpPr>
            <p:cNvPr id="212" name="Freeform 4"/>
            <p:cNvSpPr/>
            <p:nvPr/>
          </p:nvSpPr>
          <p:spPr>
            <a:xfrm rot="16200000">
              <a:off x="-1274400" y="6031440"/>
              <a:ext cx="5117760" cy="2565000"/>
            </a:xfrm>
            <a:custGeom>
              <a:avLst/>
              <a:gdLst>
                <a:gd name="textAreaLeft" fmla="*/ 0 w 5117760"/>
                <a:gd name="textAreaRight" fmla="*/ 5119200 w 5117760"/>
                <a:gd name="textAreaTop" fmla="*/ 0 h 2565000"/>
                <a:gd name="textAreaBottom" fmla="*/ 2566440 h 2565000"/>
              </a:gdLst>
              <a:ahLst/>
              <a:cxnLst/>
              <a:rect l="textAreaLeft" t="textAreaTop" r="textAreaRight" b="textAreaBottom"/>
              <a:pathLst>
                <a:path w="6826631" h="3422777">
                  <a:moveTo>
                    <a:pt x="0" y="7493"/>
                  </a:moveTo>
                  <a:cubicBezTo>
                    <a:pt x="3398393" y="22352"/>
                    <a:pt x="3405886" y="29718"/>
                    <a:pt x="3413252" y="3422777"/>
                  </a:cubicBezTo>
                  <a:cubicBezTo>
                    <a:pt x="3420745" y="29718"/>
                    <a:pt x="3428238" y="22352"/>
                    <a:pt x="6826631" y="7493"/>
                  </a:cubicBezTo>
                  <a:cubicBezTo>
                    <a:pt x="3428238" y="0"/>
                    <a:pt x="3398393" y="0"/>
                    <a:pt x="0" y="749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pt-BR" sz="18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endParaRPr>
            </a:p>
          </p:txBody>
        </p:sp>
      </p:grpSp>
      <p:grpSp>
        <p:nvGrpSpPr>
          <p:cNvPr id="213" name="Group 5"/>
          <p:cNvGrpSpPr/>
          <p:nvPr/>
        </p:nvGrpSpPr>
        <p:grpSpPr>
          <a:xfrm>
            <a:off x="15723000" y="4753080"/>
            <a:ext cx="2565000" cy="5117760"/>
            <a:chOff x="15723000" y="4753080"/>
            <a:chExt cx="2565000" cy="5117760"/>
          </a:xfrm>
        </p:grpSpPr>
        <p:sp>
          <p:nvSpPr>
            <p:cNvPr id="214" name="Freeform 6"/>
            <p:cNvSpPr/>
            <p:nvPr/>
          </p:nvSpPr>
          <p:spPr>
            <a:xfrm rot="5400000">
              <a:off x="14446440" y="6029280"/>
              <a:ext cx="5117760" cy="2565000"/>
            </a:xfrm>
            <a:custGeom>
              <a:avLst/>
              <a:gdLst>
                <a:gd name="textAreaLeft" fmla="*/ 0 w 5117760"/>
                <a:gd name="textAreaRight" fmla="*/ 5119200 w 5117760"/>
                <a:gd name="textAreaTop" fmla="*/ 0 h 2565000"/>
                <a:gd name="textAreaBottom" fmla="*/ 2566440 h 2565000"/>
              </a:gdLst>
              <a:ahLst/>
              <a:cxnLst/>
              <a:rect l="textAreaLeft" t="textAreaTop" r="textAreaRight" b="textAreaBottom"/>
              <a:pathLst>
                <a:path w="6826631" h="3422777">
                  <a:moveTo>
                    <a:pt x="0" y="7493"/>
                  </a:moveTo>
                  <a:cubicBezTo>
                    <a:pt x="3398393" y="22352"/>
                    <a:pt x="3405886" y="29718"/>
                    <a:pt x="3413252" y="3422777"/>
                  </a:cubicBezTo>
                  <a:cubicBezTo>
                    <a:pt x="3420745" y="29718"/>
                    <a:pt x="3428238" y="22352"/>
                    <a:pt x="6826631" y="7493"/>
                  </a:cubicBezTo>
                  <a:cubicBezTo>
                    <a:pt x="3428238" y="0"/>
                    <a:pt x="3398393" y="0"/>
                    <a:pt x="0" y="749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pt-BR" sz="18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endParaRPr>
            </a:p>
          </p:txBody>
        </p:sp>
      </p:grpSp>
      <p:sp>
        <p:nvSpPr>
          <p:cNvPr id="215" name="Freeform 7"/>
          <p:cNvSpPr/>
          <p:nvPr/>
        </p:nvSpPr>
        <p:spPr>
          <a:xfrm>
            <a:off x="6519960" y="4388040"/>
            <a:ext cx="5245920" cy="1649880"/>
          </a:xfrm>
          <a:custGeom>
            <a:avLst/>
            <a:gdLst>
              <a:gd name="textAreaLeft" fmla="*/ 0 w 5245920"/>
              <a:gd name="textAreaRight" fmla="*/ 5247360 w 5245920"/>
              <a:gd name="textAreaTop" fmla="*/ 0 h 1649880"/>
              <a:gd name="textAreaBottom" fmla="*/ 1651320 h 1649880"/>
            </a:gdLst>
            <a:ahLst/>
            <a:cxnLst/>
            <a:rect l="textAreaLeft" t="textAreaTop" r="textAreaRight" b="textAreaBottom"/>
            <a:pathLst>
              <a:path w="5248233" h="1651975">
                <a:moveTo>
                  <a:pt x="0" y="0"/>
                </a:moveTo>
                <a:lnTo>
                  <a:pt x="5248232" y="0"/>
                </a:lnTo>
                <a:lnTo>
                  <a:pt x="5248232" y="1651975"/>
                </a:lnTo>
                <a:lnTo>
                  <a:pt x="0" y="1651975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6" name="CaixaDeTexto 215"/>
          <p:cNvSpPr txBox="1"/>
          <p:nvPr/>
        </p:nvSpPr>
        <p:spPr>
          <a:xfrm>
            <a:off x="4140000" y="2222280"/>
            <a:ext cx="11936520" cy="11977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/>
            <a:r>
              <a:rPr lang="pt-BR" sz="2600" b="0" u="none" strike="noStrike">
                <a:solidFill>
                  <a:srgbClr val="000000"/>
                </a:solidFill>
                <a:uFillTx/>
                <a:latin typeface="Arial"/>
              </a:rPr>
              <a:t>Flúvia Pereira Amorim da Silva</a:t>
            </a:r>
          </a:p>
          <a:p>
            <a:pPr algn="ctr"/>
            <a:r>
              <a:rPr lang="pt-BR" sz="2600" b="0" u="none" strike="noStrike">
                <a:solidFill>
                  <a:srgbClr val="000000"/>
                </a:solidFill>
                <a:uFillTx/>
                <a:latin typeface="Arial"/>
              </a:rPr>
              <a:t>Subsecretaria de Vigilância em Saúde  </a:t>
            </a:r>
          </a:p>
          <a:p>
            <a:pPr algn="ctr">
              <a:lnSpc>
                <a:spcPct val="100000"/>
              </a:lnSpc>
            </a:pPr>
            <a:r>
              <a:rPr lang="pt-BR" sz="2600" b="0" u="none" strike="noStrike">
                <a:solidFill>
                  <a:srgbClr val="000000"/>
                </a:solidFill>
                <a:uFillTx/>
                <a:latin typeface="Arial"/>
                <a:ea typeface="Microsoft YaHei"/>
              </a:rPr>
              <a:t>(62) 3201-3933 E-mail: </a:t>
            </a:r>
            <a:r>
              <a:rPr lang="pt-BR" sz="2600" b="0" u="none" strike="noStrike">
                <a:solidFill>
                  <a:srgbClr val="0000FF"/>
                </a:solidFill>
                <a:uFillTx/>
                <a:latin typeface="Arial"/>
                <a:ea typeface="Microsoft YaHei"/>
                <a:hlinkClick r:id="rId4"/>
              </a:rPr>
              <a:t>suvisa.gabinete@gmail.com</a:t>
            </a:r>
            <a:endParaRPr lang="pt-BR" sz="2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390</Words>
  <Application>Microsoft Office PowerPoint</Application>
  <PresentationFormat>Personalizar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5" baseType="lpstr">
      <vt:lpstr>Arial</vt:lpstr>
      <vt:lpstr>Calibri</vt:lpstr>
      <vt:lpstr>Google Sans</vt:lpstr>
      <vt:lpstr>Gotham</vt:lpstr>
      <vt:lpstr>Symbol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Cópia de Apresentação - Modelo de Canva</dc:title>
  <dc:subject/>
  <dc:creator/>
  <dc:description/>
  <cp:lastModifiedBy>Cristina Aparecida Borges P. Laval</cp:lastModifiedBy>
  <cp:revision>456</cp:revision>
  <dcterms:created xsi:type="dcterms:W3CDTF">2006-08-16T00:00:00Z</dcterms:created>
  <dcterms:modified xsi:type="dcterms:W3CDTF">2025-02-19T19:38:58Z</dcterms:modified>
  <dc:identifier>DAGcSnn_BMk</dc:identifier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Personalizar</vt:lpwstr>
  </property>
  <property fmtid="{D5CDD505-2E9C-101B-9397-08002B2CF9AE}" pid="3" name="Slides">
    <vt:i4>17</vt:i4>
  </property>
</Properties>
</file>