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Gotham" panose="020B0604020202020204" charset="0"/>
      <p:regular r:id="rId12"/>
    </p:embeddedFont>
    <p:embeddedFont>
      <p:font typeface="Gotham Bold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22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sv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sv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6.svg"/><Relationship Id="rId7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6787917" y="-1213083"/>
            <a:ext cx="4712166" cy="18288000"/>
            <a:chOff x="0" y="0"/>
            <a:chExt cx="1241064" cy="48165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41064" cy="4816592"/>
            </a:xfrm>
            <a:custGeom>
              <a:avLst/>
              <a:gdLst/>
              <a:ahLst/>
              <a:cxnLst/>
              <a:rect l="l" t="t" r="r" b="b"/>
              <a:pathLst>
                <a:path w="1241064" h="4816592">
                  <a:moveTo>
                    <a:pt x="0" y="0"/>
                  </a:moveTo>
                  <a:lnTo>
                    <a:pt x="1241064" y="0"/>
                  </a:lnTo>
                  <a:lnTo>
                    <a:pt x="1241064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004F4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241064" cy="4854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14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812228" y="622583"/>
            <a:ext cx="4663544" cy="812234"/>
          </a:xfrm>
          <a:custGeom>
            <a:avLst/>
            <a:gdLst/>
            <a:ahLst/>
            <a:cxnLst/>
            <a:rect l="l" t="t" r="r" b="b"/>
            <a:pathLst>
              <a:path w="4663544" h="812234">
                <a:moveTo>
                  <a:pt x="0" y="0"/>
                </a:moveTo>
                <a:lnTo>
                  <a:pt x="4663544" y="0"/>
                </a:lnTo>
                <a:lnTo>
                  <a:pt x="4663544" y="812234"/>
                </a:lnTo>
                <a:lnTo>
                  <a:pt x="0" y="8122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56854" y="2258194"/>
            <a:ext cx="17440625" cy="2340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38"/>
              </a:lnSpc>
            </a:pPr>
            <a:r>
              <a:rPr lang="en-US" sz="6600" b="1">
                <a:solidFill>
                  <a:srgbClr val="004F4B"/>
                </a:solidFill>
                <a:latin typeface="Gotham Bold"/>
                <a:ea typeface="Gotham Bold"/>
                <a:cs typeface="Gotham Bold"/>
                <a:sym typeface="Gotham Bold"/>
              </a:rPr>
              <a:t>AÇÕES DE PLANEJAMENTO REGIONAL SPLAN - SES/GO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89762" y="6588844"/>
            <a:ext cx="15774809" cy="2598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799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SUBSECRETARIA DE INOVAÇÃO, PLANEJAMENTO, EDUCAÇÃO E INFRAESTRUTURA</a:t>
            </a:r>
          </a:p>
          <a:p>
            <a:pPr algn="ctr">
              <a:lnSpc>
                <a:spcPts val="4199"/>
              </a:lnSpc>
            </a:pPr>
            <a:r>
              <a:rPr lang="en-US" sz="2799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SUPERINTENDÊNCIA DE PLANEJAMENTO</a:t>
            </a:r>
          </a:p>
          <a:p>
            <a:pPr algn="ctr">
              <a:lnSpc>
                <a:spcPts val="4199"/>
              </a:lnSpc>
            </a:pPr>
            <a:r>
              <a:rPr lang="en-US" sz="2799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GERÊNCIA DE PROGRAMAÇÃO DAS AÇÕES EM SAÚDE</a:t>
            </a:r>
          </a:p>
          <a:p>
            <a:pPr algn="ctr">
              <a:lnSpc>
                <a:spcPts val="4199"/>
              </a:lnSpc>
            </a:pPr>
            <a:r>
              <a:rPr lang="en-US" sz="2799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GERÊNCIA DE PLANEJAMENTO REGIONAL</a:t>
            </a:r>
          </a:p>
          <a:p>
            <a:pPr algn="ctr">
              <a:lnSpc>
                <a:spcPts val="4199"/>
              </a:lnSpc>
            </a:pPr>
            <a:r>
              <a:rPr lang="en-US" sz="2799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GERÊNCIA DE PLANEJAMENTO INSTITUCIONAL</a:t>
            </a:r>
          </a:p>
        </p:txBody>
      </p:sp>
      <p:grpSp>
        <p:nvGrpSpPr>
          <p:cNvPr id="8" name="Group 8"/>
          <p:cNvGrpSpPr/>
          <p:nvPr/>
        </p:nvGrpSpPr>
        <p:grpSpPr>
          <a:xfrm rot="-5400000">
            <a:off x="8948877" y="-3814227"/>
            <a:ext cx="307018" cy="18570978"/>
            <a:chOff x="0" y="0"/>
            <a:chExt cx="80861" cy="489112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0861" cy="4891122"/>
            </a:xfrm>
            <a:custGeom>
              <a:avLst/>
              <a:gdLst/>
              <a:ahLst/>
              <a:cxnLst/>
              <a:rect l="l" t="t" r="r" b="b"/>
              <a:pathLst>
                <a:path w="80861" h="4891122">
                  <a:moveTo>
                    <a:pt x="0" y="0"/>
                  </a:moveTo>
                  <a:lnTo>
                    <a:pt x="80861" y="0"/>
                  </a:lnTo>
                  <a:lnTo>
                    <a:pt x="80861" y="4891122"/>
                  </a:lnTo>
                  <a:lnTo>
                    <a:pt x="0" y="4891122"/>
                  </a:lnTo>
                  <a:close/>
                </a:path>
              </a:pathLst>
            </a:custGeom>
            <a:solidFill>
              <a:srgbClr val="E4B628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0861" cy="49292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14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54835" y="679713"/>
            <a:ext cx="15610880" cy="1455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b="1">
                <a:solidFill>
                  <a:srgbClr val="004F4B"/>
                </a:solidFill>
                <a:latin typeface="Gotham Bold"/>
                <a:ea typeface="Gotham Bold"/>
                <a:cs typeface="Gotham Bold"/>
                <a:sym typeface="Gotham Bold"/>
              </a:rPr>
              <a:t>Conceito e Situação do Planejamento na Região de Saúde</a:t>
            </a:r>
          </a:p>
        </p:txBody>
      </p:sp>
      <p:sp>
        <p:nvSpPr>
          <p:cNvPr id="3" name="Freeform 3"/>
          <p:cNvSpPr/>
          <p:nvPr/>
        </p:nvSpPr>
        <p:spPr>
          <a:xfrm>
            <a:off x="6812228" y="9210585"/>
            <a:ext cx="4663544" cy="812234"/>
          </a:xfrm>
          <a:custGeom>
            <a:avLst/>
            <a:gdLst/>
            <a:ahLst/>
            <a:cxnLst/>
            <a:rect l="l" t="t" r="r" b="b"/>
            <a:pathLst>
              <a:path w="4663544" h="812234">
                <a:moveTo>
                  <a:pt x="0" y="0"/>
                </a:moveTo>
                <a:lnTo>
                  <a:pt x="4663544" y="0"/>
                </a:lnTo>
                <a:lnTo>
                  <a:pt x="4663544" y="812234"/>
                </a:lnTo>
                <a:lnTo>
                  <a:pt x="0" y="8122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941906" y="6938519"/>
            <a:ext cx="2269762" cy="3348481"/>
          </a:xfrm>
          <a:custGeom>
            <a:avLst/>
            <a:gdLst/>
            <a:ahLst/>
            <a:cxnLst/>
            <a:rect l="l" t="t" r="r" b="b"/>
            <a:pathLst>
              <a:path w="2269762" h="3348481">
                <a:moveTo>
                  <a:pt x="0" y="0"/>
                </a:moveTo>
                <a:lnTo>
                  <a:pt x="2269762" y="0"/>
                </a:lnTo>
                <a:lnTo>
                  <a:pt x="2269762" y="3348481"/>
                </a:lnTo>
                <a:lnTo>
                  <a:pt x="0" y="33484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356833" y="7469415"/>
            <a:ext cx="1854835" cy="2738755"/>
          </a:xfrm>
          <a:custGeom>
            <a:avLst/>
            <a:gdLst/>
            <a:ahLst/>
            <a:cxnLst/>
            <a:rect l="l" t="t" r="r" b="b"/>
            <a:pathLst>
              <a:path w="1854835" h="2738755">
                <a:moveTo>
                  <a:pt x="0" y="0"/>
                </a:moveTo>
                <a:lnTo>
                  <a:pt x="1854835" y="0"/>
                </a:lnTo>
                <a:lnTo>
                  <a:pt x="1854835" y="2738755"/>
                </a:lnTo>
                <a:lnTo>
                  <a:pt x="0" y="27387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800000">
            <a:off x="0" y="27765"/>
            <a:ext cx="2269762" cy="3348481"/>
          </a:xfrm>
          <a:custGeom>
            <a:avLst/>
            <a:gdLst/>
            <a:ahLst/>
            <a:cxnLst/>
            <a:rect l="l" t="t" r="r" b="b"/>
            <a:pathLst>
              <a:path w="2269762" h="3348481">
                <a:moveTo>
                  <a:pt x="0" y="0"/>
                </a:moveTo>
                <a:lnTo>
                  <a:pt x="2269762" y="0"/>
                </a:lnTo>
                <a:lnTo>
                  <a:pt x="2269762" y="3348481"/>
                </a:lnTo>
                <a:lnTo>
                  <a:pt x="0" y="33484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0" y="0"/>
            <a:ext cx="1854835" cy="2738755"/>
          </a:xfrm>
          <a:custGeom>
            <a:avLst/>
            <a:gdLst/>
            <a:ahLst/>
            <a:cxnLst/>
            <a:rect l="l" t="t" r="r" b="b"/>
            <a:pathLst>
              <a:path w="1854835" h="2738755">
                <a:moveTo>
                  <a:pt x="0" y="0"/>
                </a:moveTo>
                <a:lnTo>
                  <a:pt x="1854835" y="0"/>
                </a:lnTo>
                <a:lnTo>
                  <a:pt x="1854835" y="2738755"/>
                </a:lnTo>
                <a:lnTo>
                  <a:pt x="0" y="27387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29133" y="3211458"/>
            <a:ext cx="3936316" cy="3550192"/>
          </a:xfrm>
          <a:custGeom>
            <a:avLst/>
            <a:gdLst/>
            <a:ahLst/>
            <a:cxnLst/>
            <a:rect l="l" t="t" r="r" b="b"/>
            <a:pathLst>
              <a:path w="3936316" h="3550192">
                <a:moveTo>
                  <a:pt x="0" y="0"/>
                </a:moveTo>
                <a:lnTo>
                  <a:pt x="3936316" y="0"/>
                </a:lnTo>
                <a:lnTo>
                  <a:pt x="3936316" y="3550192"/>
                </a:lnTo>
                <a:lnTo>
                  <a:pt x="0" y="355019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738014" y="3629598"/>
            <a:ext cx="2940755" cy="3027804"/>
          </a:xfrm>
          <a:custGeom>
            <a:avLst/>
            <a:gdLst/>
            <a:ahLst/>
            <a:cxnLst/>
            <a:rect l="l" t="t" r="r" b="b"/>
            <a:pathLst>
              <a:path w="2940755" h="3027804">
                <a:moveTo>
                  <a:pt x="0" y="0"/>
                </a:moveTo>
                <a:lnTo>
                  <a:pt x="2940755" y="0"/>
                </a:lnTo>
                <a:lnTo>
                  <a:pt x="2940755" y="3027804"/>
                </a:lnTo>
                <a:lnTo>
                  <a:pt x="0" y="30278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218820" y="3889778"/>
            <a:ext cx="3614333" cy="2507444"/>
          </a:xfrm>
          <a:custGeom>
            <a:avLst/>
            <a:gdLst/>
            <a:ahLst/>
            <a:cxnLst/>
            <a:rect l="l" t="t" r="r" b="b"/>
            <a:pathLst>
              <a:path w="3614333" h="2507444">
                <a:moveTo>
                  <a:pt x="0" y="0"/>
                </a:moveTo>
                <a:lnTo>
                  <a:pt x="3614333" y="0"/>
                </a:lnTo>
                <a:lnTo>
                  <a:pt x="3614333" y="2507444"/>
                </a:lnTo>
                <a:lnTo>
                  <a:pt x="0" y="25074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505151" y="7033170"/>
            <a:ext cx="4071230" cy="82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004F4B"/>
                </a:solidFill>
                <a:latin typeface="Gotham Bold"/>
                <a:ea typeface="Gotham Bold"/>
                <a:cs typeface="Gotham Bold"/>
                <a:sym typeface="Gotham Bold"/>
              </a:rPr>
              <a:t>18 Comissões Intergestor Regional (100%)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213851" y="7033170"/>
            <a:ext cx="4261921" cy="82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004F4B"/>
                </a:solidFill>
                <a:latin typeface="Gotham Bold"/>
                <a:ea typeface="Gotham Bold"/>
                <a:cs typeface="Gotham Bold"/>
                <a:sym typeface="Gotham Bold"/>
              </a:rPr>
              <a:t>182 secretários municipais de saúde (74%)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218820" y="7242720"/>
            <a:ext cx="3860298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 dirty="0">
                <a:solidFill>
                  <a:srgbClr val="004F4B"/>
                </a:solidFill>
                <a:latin typeface="Gotham Bold"/>
                <a:ea typeface="Gotham Bold"/>
                <a:cs typeface="Gotham Bold"/>
                <a:sym typeface="Gotham Bold"/>
              </a:rPr>
              <a:t>828 </a:t>
            </a:r>
            <a:r>
              <a:rPr lang="en-US" sz="2400" b="1" dirty="0" err="1">
                <a:solidFill>
                  <a:srgbClr val="004F4B"/>
                </a:solidFill>
                <a:latin typeface="Gotham Bold"/>
                <a:ea typeface="Gotham Bold"/>
                <a:cs typeface="Gotham Bold"/>
                <a:sym typeface="Gotham Bold"/>
              </a:rPr>
              <a:t>participantes</a:t>
            </a:r>
            <a:endParaRPr lang="en-US" sz="2400" b="1" dirty="0">
              <a:solidFill>
                <a:srgbClr val="004F4B"/>
              </a:solidFill>
              <a:latin typeface="Gotham Bold"/>
              <a:ea typeface="Gotham Bold"/>
              <a:cs typeface="Gotham Bold"/>
              <a:sym typeface="Gotham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14695" y="952500"/>
            <a:ext cx="15610880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b="1">
                <a:solidFill>
                  <a:srgbClr val="004F4B"/>
                </a:solidFill>
                <a:latin typeface="Gotham Bold"/>
                <a:ea typeface="Gotham Bold"/>
                <a:cs typeface="Gotham Bold"/>
                <a:sym typeface="Gotham Bold"/>
              </a:rPr>
              <a:t>Capacitação Programação Pactuada Integrada</a:t>
            </a:r>
          </a:p>
        </p:txBody>
      </p:sp>
      <p:sp>
        <p:nvSpPr>
          <p:cNvPr id="3" name="Freeform 3"/>
          <p:cNvSpPr/>
          <p:nvPr/>
        </p:nvSpPr>
        <p:spPr>
          <a:xfrm>
            <a:off x="6876619" y="9097006"/>
            <a:ext cx="4663544" cy="812234"/>
          </a:xfrm>
          <a:custGeom>
            <a:avLst/>
            <a:gdLst/>
            <a:ahLst/>
            <a:cxnLst/>
            <a:rect l="l" t="t" r="r" b="b"/>
            <a:pathLst>
              <a:path w="4663544" h="812234">
                <a:moveTo>
                  <a:pt x="0" y="0"/>
                </a:moveTo>
                <a:lnTo>
                  <a:pt x="4663544" y="0"/>
                </a:lnTo>
                <a:lnTo>
                  <a:pt x="4663544" y="812234"/>
                </a:lnTo>
                <a:lnTo>
                  <a:pt x="0" y="8122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941906" y="6938519"/>
            <a:ext cx="2269762" cy="3348481"/>
          </a:xfrm>
          <a:custGeom>
            <a:avLst/>
            <a:gdLst/>
            <a:ahLst/>
            <a:cxnLst/>
            <a:rect l="l" t="t" r="r" b="b"/>
            <a:pathLst>
              <a:path w="2269762" h="3348481">
                <a:moveTo>
                  <a:pt x="0" y="0"/>
                </a:moveTo>
                <a:lnTo>
                  <a:pt x="2269762" y="0"/>
                </a:lnTo>
                <a:lnTo>
                  <a:pt x="2269762" y="3348481"/>
                </a:lnTo>
                <a:lnTo>
                  <a:pt x="0" y="33484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356833" y="7469415"/>
            <a:ext cx="1854835" cy="2738755"/>
          </a:xfrm>
          <a:custGeom>
            <a:avLst/>
            <a:gdLst/>
            <a:ahLst/>
            <a:cxnLst/>
            <a:rect l="l" t="t" r="r" b="b"/>
            <a:pathLst>
              <a:path w="1854835" h="2738755">
                <a:moveTo>
                  <a:pt x="0" y="0"/>
                </a:moveTo>
                <a:lnTo>
                  <a:pt x="1854835" y="0"/>
                </a:lnTo>
                <a:lnTo>
                  <a:pt x="1854835" y="2738755"/>
                </a:lnTo>
                <a:lnTo>
                  <a:pt x="0" y="27387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800000">
            <a:off x="0" y="27765"/>
            <a:ext cx="2269762" cy="3348481"/>
          </a:xfrm>
          <a:custGeom>
            <a:avLst/>
            <a:gdLst/>
            <a:ahLst/>
            <a:cxnLst/>
            <a:rect l="l" t="t" r="r" b="b"/>
            <a:pathLst>
              <a:path w="2269762" h="3348481">
                <a:moveTo>
                  <a:pt x="0" y="0"/>
                </a:moveTo>
                <a:lnTo>
                  <a:pt x="2269762" y="0"/>
                </a:lnTo>
                <a:lnTo>
                  <a:pt x="2269762" y="3348481"/>
                </a:lnTo>
                <a:lnTo>
                  <a:pt x="0" y="33484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0" y="0"/>
            <a:ext cx="1854835" cy="2738755"/>
          </a:xfrm>
          <a:custGeom>
            <a:avLst/>
            <a:gdLst/>
            <a:ahLst/>
            <a:cxnLst/>
            <a:rect l="l" t="t" r="r" b="b"/>
            <a:pathLst>
              <a:path w="1854835" h="2738755">
                <a:moveTo>
                  <a:pt x="0" y="0"/>
                </a:moveTo>
                <a:lnTo>
                  <a:pt x="1854835" y="0"/>
                </a:lnTo>
                <a:lnTo>
                  <a:pt x="1854835" y="2738755"/>
                </a:lnTo>
                <a:lnTo>
                  <a:pt x="0" y="27387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738014" y="3629598"/>
            <a:ext cx="2940755" cy="3027804"/>
          </a:xfrm>
          <a:custGeom>
            <a:avLst/>
            <a:gdLst/>
            <a:ahLst/>
            <a:cxnLst/>
            <a:rect l="l" t="t" r="r" b="b"/>
            <a:pathLst>
              <a:path w="2940755" h="3027804">
                <a:moveTo>
                  <a:pt x="0" y="0"/>
                </a:moveTo>
                <a:lnTo>
                  <a:pt x="2940755" y="0"/>
                </a:lnTo>
                <a:lnTo>
                  <a:pt x="2940755" y="3027804"/>
                </a:lnTo>
                <a:lnTo>
                  <a:pt x="0" y="30278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20060" y="4500009"/>
            <a:ext cx="2731601" cy="1916743"/>
          </a:xfrm>
          <a:custGeom>
            <a:avLst/>
            <a:gdLst/>
            <a:ahLst/>
            <a:cxnLst/>
            <a:rect l="l" t="t" r="r" b="b"/>
            <a:pathLst>
              <a:path w="2731601" h="1916743">
                <a:moveTo>
                  <a:pt x="0" y="0"/>
                </a:moveTo>
                <a:lnTo>
                  <a:pt x="2731602" y="0"/>
                </a:lnTo>
                <a:lnTo>
                  <a:pt x="2731602" y="1916743"/>
                </a:lnTo>
                <a:lnTo>
                  <a:pt x="0" y="191674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700773" y="4363507"/>
            <a:ext cx="2348796" cy="2189748"/>
          </a:xfrm>
          <a:custGeom>
            <a:avLst/>
            <a:gdLst/>
            <a:ahLst/>
            <a:cxnLst/>
            <a:rect l="l" t="t" r="r" b="b"/>
            <a:pathLst>
              <a:path w="2348796" h="2189748">
                <a:moveTo>
                  <a:pt x="0" y="0"/>
                </a:moveTo>
                <a:lnTo>
                  <a:pt x="2348796" y="0"/>
                </a:lnTo>
                <a:lnTo>
                  <a:pt x="2348796" y="2189748"/>
                </a:lnTo>
                <a:lnTo>
                  <a:pt x="0" y="218974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441130" y="6921374"/>
            <a:ext cx="3860298" cy="1243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004F4B"/>
                </a:solidFill>
                <a:latin typeface="Gotham Bold"/>
                <a:ea typeface="Gotham Bold"/>
                <a:cs typeface="Gotham Bold"/>
                <a:sym typeface="Gotham Bold"/>
              </a:rPr>
              <a:t>02 macrorregiões</a:t>
            </a:r>
          </a:p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004F4B"/>
                </a:solidFill>
                <a:latin typeface="Gotham Bold"/>
                <a:ea typeface="Gotham Bold"/>
                <a:cs typeface="Gotham Bold"/>
                <a:sym typeface="Gotham Bold"/>
              </a:rPr>
              <a:t>Centro Norte</a:t>
            </a:r>
          </a:p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004F4B"/>
                </a:solidFill>
                <a:latin typeface="Gotham Bold"/>
                <a:ea typeface="Gotham Bold"/>
                <a:cs typeface="Gotham Bold"/>
                <a:sym typeface="Gotham Bold"/>
              </a:rPr>
              <a:t>Centro Sudeste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221450" y="6890894"/>
            <a:ext cx="6997370" cy="82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004F4B"/>
                </a:solidFill>
                <a:latin typeface="Gotham Bold"/>
                <a:ea typeface="Gotham Bold"/>
                <a:cs typeface="Gotham Bold"/>
                <a:sym typeface="Gotham Bold"/>
              </a:rPr>
              <a:t>58 secretários municipais (50,4%)</a:t>
            </a:r>
          </a:p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004F4B"/>
                </a:solidFill>
                <a:latin typeface="Gotham Bold"/>
                <a:ea typeface="Gotham Bold"/>
                <a:cs typeface="Gotham Bold"/>
                <a:sym typeface="Gotham Bold"/>
              </a:rPr>
              <a:t>74 representações municipais (64,3%)</a:t>
            </a:r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6977A6DA-A95D-4152-A7DC-58ED4642BF2B}"/>
              </a:ext>
            </a:extLst>
          </p:cNvPr>
          <p:cNvSpPr/>
          <p:nvPr/>
        </p:nvSpPr>
        <p:spPr>
          <a:xfrm>
            <a:off x="13218820" y="3889778"/>
            <a:ext cx="3614333" cy="2507444"/>
          </a:xfrm>
          <a:custGeom>
            <a:avLst/>
            <a:gdLst/>
            <a:ahLst/>
            <a:cxnLst/>
            <a:rect l="l" t="t" r="r" b="b"/>
            <a:pathLst>
              <a:path w="3614333" h="2507444">
                <a:moveTo>
                  <a:pt x="0" y="0"/>
                </a:moveTo>
                <a:lnTo>
                  <a:pt x="3614333" y="0"/>
                </a:lnTo>
                <a:lnTo>
                  <a:pt x="3614333" y="2507444"/>
                </a:lnTo>
                <a:lnTo>
                  <a:pt x="0" y="250744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BB62715A-1D3D-4BB0-BC9B-8C8B59F1D110}"/>
              </a:ext>
            </a:extLst>
          </p:cNvPr>
          <p:cNvSpPr txBox="1"/>
          <p:nvPr/>
        </p:nvSpPr>
        <p:spPr>
          <a:xfrm>
            <a:off x="13218820" y="7242720"/>
            <a:ext cx="3860298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 dirty="0">
                <a:solidFill>
                  <a:srgbClr val="004F4B"/>
                </a:solidFill>
                <a:latin typeface="Gotham Bold"/>
                <a:ea typeface="Gotham Bold"/>
                <a:cs typeface="Gotham Bold"/>
                <a:sym typeface="Gotham Bold"/>
              </a:rPr>
              <a:t>234 </a:t>
            </a:r>
            <a:r>
              <a:rPr lang="en-US" sz="2400" b="1" dirty="0" err="1">
                <a:solidFill>
                  <a:srgbClr val="004F4B"/>
                </a:solidFill>
                <a:latin typeface="Gotham Bold"/>
                <a:ea typeface="Gotham Bold"/>
                <a:cs typeface="Gotham Bold"/>
                <a:sym typeface="Gotham Bold"/>
              </a:rPr>
              <a:t>participantes</a:t>
            </a:r>
            <a:endParaRPr lang="en-US" sz="2400" b="1" dirty="0">
              <a:solidFill>
                <a:srgbClr val="004F4B"/>
              </a:solidFill>
              <a:latin typeface="Gotham Bold"/>
              <a:ea typeface="Gotham Bold"/>
              <a:cs typeface="Gotham Bold"/>
              <a:sym typeface="Gotham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584196" y="9129743"/>
            <a:ext cx="5119607" cy="891665"/>
          </a:xfrm>
          <a:custGeom>
            <a:avLst/>
            <a:gdLst/>
            <a:ahLst/>
            <a:cxnLst/>
            <a:rect l="l" t="t" r="r" b="b"/>
            <a:pathLst>
              <a:path w="5119607" h="891665">
                <a:moveTo>
                  <a:pt x="0" y="0"/>
                </a:moveTo>
                <a:lnTo>
                  <a:pt x="5119608" y="0"/>
                </a:lnTo>
                <a:lnTo>
                  <a:pt x="5119608" y="891665"/>
                </a:lnTo>
                <a:lnTo>
                  <a:pt x="0" y="8916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42261" y="2797756"/>
            <a:ext cx="15917039" cy="5053660"/>
          </a:xfrm>
          <a:custGeom>
            <a:avLst/>
            <a:gdLst/>
            <a:ahLst/>
            <a:cxnLst/>
            <a:rect l="l" t="t" r="r" b="b"/>
            <a:pathLst>
              <a:path w="15917039" h="5053660">
                <a:moveTo>
                  <a:pt x="0" y="0"/>
                </a:moveTo>
                <a:lnTo>
                  <a:pt x="15917039" y="0"/>
                </a:lnTo>
                <a:lnTo>
                  <a:pt x="15917039" y="5053660"/>
                </a:lnTo>
                <a:lnTo>
                  <a:pt x="0" y="50536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797454" y="545259"/>
            <a:ext cx="12693092" cy="1455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 b="1" u="sng">
                <a:solidFill>
                  <a:srgbClr val="004F4B"/>
                </a:solidFill>
                <a:latin typeface="Gotham Bold"/>
                <a:ea typeface="Gotham Bold"/>
                <a:cs typeface="Gotham Bold"/>
                <a:sym typeface="Gotham Bold"/>
              </a:rPr>
              <a:t>Cronograma de Capacitação com os municípios - PPI</a:t>
            </a:r>
          </a:p>
        </p:txBody>
      </p:sp>
      <p:sp>
        <p:nvSpPr>
          <p:cNvPr id="5" name="Freeform 5"/>
          <p:cNvSpPr/>
          <p:nvPr/>
        </p:nvSpPr>
        <p:spPr>
          <a:xfrm rot="-10800000">
            <a:off x="-106181" y="0"/>
            <a:ext cx="2269762" cy="3348481"/>
          </a:xfrm>
          <a:custGeom>
            <a:avLst/>
            <a:gdLst/>
            <a:ahLst/>
            <a:cxnLst/>
            <a:rect l="l" t="t" r="r" b="b"/>
            <a:pathLst>
              <a:path w="2269762" h="3348481">
                <a:moveTo>
                  <a:pt x="0" y="0"/>
                </a:moveTo>
                <a:lnTo>
                  <a:pt x="2269762" y="0"/>
                </a:lnTo>
                <a:lnTo>
                  <a:pt x="2269762" y="3348481"/>
                </a:lnTo>
                <a:lnTo>
                  <a:pt x="0" y="33484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800000">
            <a:off x="-343199" y="96977"/>
            <a:ext cx="1854835" cy="2738755"/>
          </a:xfrm>
          <a:custGeom>
            <a:avLst/>
            <a:gdLst/>
            <a:ahLst/>
            <a:cxnLst/>
            <a:rect l="l" t="t" r="r" b="b"/>
            <a:pathLst>
              <a:path w="1854835" h="2738755">
                <a:moveTo>
                  <a:pt x="0" y="0"/>
                </a:moveTo>
                <a:lnTo>
                  <a:pt x="1854835" y="0"/>
                </a:lnTo>
                <a:lnTo>
                  <a:pt x="1854835" y="2738755"/>
                </a:lnTo>
                <a:lnTo>
                  <a:pt x="0" y="27387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124419" y="6938519"/>
            <a:ext cx="2269762" cy="3348481"/>
          </a:xfrm>
          <a:custGeom>
            <a:avLst/>
            <a:gdLst/>
            <a:ahLst/>
            <a:cxnLst/>
            <a:rect l="l" t="t" r="r" b="b"/>
            <a:pathLst>
              <a:path w="2269762" h="3348481">
                <a:moveTo>
                  <a:pt x="0" y="0"/>
                </a:moveTo>
                <a:lnTo>
                  <a:pt x="2269762" y="0"/>
                </a:lnTo>
                <a:lnTo>
                  <a:pt x="2269762" y="3348481"/>
                </a:lnTo>
                <a:lnTo>
                  <a:pt x="0" y="33484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769377" y="7337166"/>
            <a:ext cx="1854835" cy="2738755"/>
          </a:xfrm>
          <a:custGeom>
            <a:avLst/>
            <a:gdLst/>
            <a:ahLst/>
            <a:cxnLst/>
            <a:rect l="l" t="t" r="r" b="b"/>
            <a:pathLst>
              <a:path w="1854835" h="2738755">
                <a:moveTo>
                  <a:pt x="0" y="0"/>
                </a:moveTo>
                <a:lnTo>
                  <a:pt x="1854835" y="0"/>
                </a:lnTo>
                <a:lnTo>
                  <a:pt x="1854835" y="2738755"/>
                </a:lnTo>
                <a:lnTo>
                  <a:pt x="0" y="27387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4635121" y="6334464"/>
            <a:ext cx="3952536" cy="3952536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-95377" y="-95377"/>
              <a:ext cx="6540754" cy="6540754"/>
            </a:xfrm>
            <a:custGeom>
              <a:avLst/>
              <a:gdLst/>
              <a:ahLst/>
              <a:cxnLst/>
              <a:rect l="l" t="t" r="r" b="b"/>
              <a:pathLst>
                <a:path w="6540754" h="6540754">
                  <a:moveTo>
                    <a:pt x="6540754" y="0"/>
                  </a:moveTo>
                  <a:lnTo>
                    <a:pt x="0" y="6540754"/>
                  </a:lnTo>
                  <a:lnTo>
                    <a:pt x="6540754" y="6540754"/>
                  </a:lnTo>
                  <a:close/>
                </a:path>
              </a:pathLst>
            </a:custGeom>
            <a:solidFill>
              <a:srgbClr val="004F4B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4" name="Freeform 4"/>
          <p:cNvSpPr/>
          <p:nvPr/>
        </p:nvSpPr>
        <p:spPr>
          <a:xfrm>
            <a:off x="16011882" y="6938519"/>
            <a:ext cx="2269762" cy="3348481"/>
          </a:xfrm>
          <a:custGeom>
            <a:avLst/>
            <a:gdLst/>
            <a:ahLst/>
            <a:cxnLst/>
            <a:rect l="l" t="t" r="r" b="b"/>
            <a:pathLst>
              <a:path w="2269762" h="3348481">
                <a:moveTo>
                  <a:pt x="0" y="0"/>
                </a:moveTo>
                <a:lnTo>
                  <a:pt x="2269763" y="0"/>
                </a:lnTo>
                <a:lnTo>
                  <a:pt x="2269763" y="3348481"/>
                </a:lnTo>
                <a:lnTo>
                  <a:pt x="0" y="33484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219346" y="7400351"/>
            <a:ext cx="1854835" cy="2738755"/>
          </a:xfrm>
          <a:custGeom>
            <a:avLst/>
            <a:gdLst/>
            <a:ahLst/>
            <a:cxnLst/>
            <a:rect l="l" t="t" r="r" b="b"/>
            <a:pathLst>
              <a:path w="1854835" h="2738755">
                <a:moveTo>
                  <a:pt x="0" y="0"/>
                </a:moveTo>
                <a:lnTo>
                  <a:pt x="1854835" y="0"/>
                </a:lnTo>
                <a:lnTo>
                  <a:pt x="1854835" y="2738755"/>
                </a:lnTo>
                <a:lnTo>
                  <a:pt x="0" y="27387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6" name="Picture 6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rcRect t="13362" b="19627"/>
          <a:stretch>
            <a:fillRect/>
          </a:stretch>
        </p:blipFill>
        <p:spPr>
          <a:xfrm>
            <a:off x="9592242" y="0"/>
            <a:ext cx="8689403" cy="102870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85784" y="2267267"/>
            <a:ext cx="8458216" cy="5628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959"/>
              </a:lnSpc>
              <a:spcBef>
                <a:spcPct val="0"/>
              </a:spcBef>
            </a:pPr>
            <a:r>
              <a:rPr lang="en-US" sz="6399" b="1">
                <a:solidFill>
                  <a:srgbClr val="004F4B"/>
                </a:solidFill>
                <a:latin typeface="Gotham Bold"/>
                <a:ea typeface="Gotham Bold"/>
                <a:cs typeface="Gotham Bold"/>
                <a:sym typeface="Gotham Bold"/>
              </a:rPr>
              <a:t>COAGEM - Centro Operacional de Apoio aos Gestores e Equipes Municipais</a:t>
            </a:r>
          </a:p>
        </p:txBody>
      </p:sp>
      <p:sp>
        <p:nvSpPr>
          <p:cNvPr id="8" name="Freeform 8"/>
          <p:cNvSpPr/>
          <p:nvPr/>
        </p:nvSpPr>
        <p:spPr>
          <a:xfrm rot="-10800000">
            <a:off x="0" y="0"/>
            <a:ext cx="2269762" cy="3348481"/>
          </a:xfrm>
          <a:custGeom>
            <a:avLst/>
            <a:gdLst/>
            <a:ahLst/>
            <a:cxnLst/>
            <a:rect l="l" t="t" r="r" b="b"/>
            <a:pathLst>
              <a:path w="2269762" h="3348481">
                <a:moveTo>
                  <a:pt x="0" y="0"/>
                </a:moveTo>
                <a:lnTo>
                  <a:pt x="2269762" y="0"/>
                </a:lnTo>
                <a:lnTo>
                  <a:pt x="2269762" y="3348481"/>
                </a:lnTo>
                <a:lnTo>
                  <a:pt x="0" y="33484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0" y="0"/>
            <a:ext cx="1854835" cy="2738755"/>
          </a:xfrm>
          <a:custGeom>
            <a:avLst/>
            <a:gdLst/>
            <a:ahLst/>
            <a:cxnLst/>
            <a:rect l="l" t="t" r="r" b="b"/>
            <a:pathLst>
              <a:path w="1854835" h="2738755">
                <a:moveTo>
                  <a:pt x="0" y="0"/>
                </a:moveTo>
                <a:lnTo>
                  <a:pt x="1854835" y="0"/>
                </a:lnTo>
                <a:lnTo>
                  <a:pt x="1854835" y="2738755"/>
                </a:lnTo>
                <a:lnTo>
                  <a:pt x="0" y="27387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0">
                <p:cTn id="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75039" y="735957"/>
            <a:ext cx="12931836" cy="1564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4200" b="1">
                <a:solidFill>
                  <a:srgbClr val="004F4B"/>
                </a:solidFill>
                <a:latin typeface="Gotham Bold"/>
                <a:ea typeface="Gotham Bold"/>
                <a:cs typeface="Gotham Bold"/>
                <a:sym typeface="Gotham Bold"/>
              </a:rPr>
              <a:t>COAGEM - CENTRO OPERACIONAL DE APOIO AO GESTOR E EQUIPE MUNICIPAL</a:t>
            </a:r>
          </a:p>
        </p:txBody>
      </p:sp>
      <p:sp>
        <p:nvSpPr>
          <p:cNvPr id="3" name="Freeform 3"/>
          <p:cNvSpPr/>
          <p:nvPr/>
        </p:nvSpPr>
        <p:spPr>
          <a:xfrm>
            <a:off x="3501249" y="3642446"/>
            <a:ext cx="1498421" cy="1511648"/>
          </a:xfrm>
          <a:custGeom>
            <a:avLst/>
            <a:gdLst/>
            <a:ahLst/>
            <a:cxnLst/>
            <a:rect l="l" t="t" r="r" b="b"/>
            <a:pathLst>
              <a:path w="1498421" h="1511648">
                <a:moveTo>
                  <a:pt x="0" y="0"/>
                </a:moveTo>
                <a:lnTo>
                  <a:pt x="1498421" y="0"/>
                </a:lnTo>
                <a:lnTo>
                  <a:pt x="1498421" y="1511648"/>
                </a:lnTo>
                <a:lnTo>
                  <a:pt x="0" y="15116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033631" y="3954405"/>
            <a:ext cx="4072250" cy="763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00"/>
              </a:lnSpc>
            </a:pPr>
            <a:r>
              <a:rPr lang="en-US" sz="4200" b="1">
                <a:solidFill>
                  <a:srgbClr val="004F4B"/>
                </a:solidFill>
                <a:latin typeface="Gotham Bold"/>
                <a:ea typeface="Gotham Bold"/>
                <a:cs typeface="Gotham Bold"/>
                <a:sym typeface="Gotham Bold"/>
              </a:rPr>
              <a:t>62 32012434</a:t>
            </a:r>
          </a:p>
        </p:txBody>
      </p:sp>
      <p:sp>
        <p:nvSpPr>
          <p:cNvPr id="5" name="Freeform 5"/>
          <p:cNvSpPr/>
          <p:nvPr/>
        </p:nvSpPr>
        <p:spPr>
          <a:xfrm>
            <a:off x="2979449" y="5844889"/>
            <a:ext cx="2239814" cy="1492276"/>
          </a:xfrm>
          <a:custGeom>
            <a:avLst/>
            <a:gdLst/>
            <a:ahLst/>
            <a:cxnLst/>
            <a:rect l="l" t="t" r="r" b="b"/>
            <a:pathLst>
              <a:path w="2239814" h="1492276">
                <a:moveTo>
                  <a:pt x="0" y="0"/>
                </a:moveTo>
                <a:lnTo>
                  <a:pt x="2239814" y="0"/>
                </a:lnTo>
                <a:lnTo>
                  <a:pt x="2239814" y="1492277"/>
                </a:lnTo>
                <a:lnTo>
                  <a:pt x="0" y="14922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746470" y="6147163"/>
            <a:ext cx="9562081" cy="763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00"/>
              </a:lnSpc>
            </a:pPr>
            <a:r>
              <a:rPr lang="en-US" sz="4200" b="1">
                <a:solidFill>
                  <a:srgbClr val="004F4B"/>
                </a:solidFill>
                <a:latin typeface="Gotham Bold"/>
                <a:ea typeface="Gotham Bold"/>
                <a:cs typeface="Gotham Bold"/>
                <a:sym typeface="Gotham Bold"/>
              </a:rPr>
              <a:t>COAGEM.SAUDE@GOIAS.GOV.BR</a:t>
            </a:r>
          </a:p>
        </p:txBody>
      </p:sp>
      <p:sp>
        <p:nvSpPr>
          <p:cNvPr id="7" name="Freeform 7"/>
          <p:cNvSpPr/>
          <p:nvPr/>
        </p:nvSpPr>
        <p:spPr>
          <a:xfrm rot="-10800000">
            <a:off x="0" y="27765"/>
            <a:ext cx="2269762" cy="3348481"/>
          </a:xfrm>
          <a:custGeom>
            <a:avLst/>
            <a:gdLst/>
            <a:ahLst/>
            <a:cxnLst/>
            <a:rect l="l" t="t" r="r" b="b"/>
            <a:pathLst>
              <a:path w="2269762" h="3348481">
                <a:moveTo>
                  <a:pt x="0" y="0"/>
                </a:moveTo>
                <a:lnTo>
                  <a:pt x="2269762" y="0"/>
                </a:lnTo>
                <a:lnTo>
                  <a:pt x="2269762" y="3348481"/>
                </a:lnTo>
                <a:lnTo>
                  <a:pt x="0" y="334848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0" y="0"/>
            <a:ext cx="1854835" cy="2738755"/>
          </a:xfrm>
          <a:custGeom>
            <a:avLst/>
            <a:gdLst/>
            <a:ahLst/>
            <a:cxnLst/>
            <a:rect l="l" t="t" r="r" b="b"/>
            <a:pathLst>
              <a:path w="1854835" h="2738755">
                <a:moveTo>
                  <a:pt x="0" y="0"/>
                </a:moveTo>
                <a:lnTo>
                  <a:pt x="1854835" y="0"/>
                </a:lnTo>
                <a:lnTo>
                  <a:pt x="1854835" y="2738755"/>
                </a:lnTo>
                <a:lnTo>
                  <a:pt x="0" y="273875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124419" y="6938519"/>
            <a:ext cx="2269762" cy="3348481"/>
          </a:xfrm>
          <a:custGeom>
            <a:avLst/>
            <a:gdLst/>
            <a:ahLst/>
            <a:cxnLst/>
            <a:rect l="l" t="t" r="r" b="b"/>
            <a:pathLst>
              <a:path w="2269762" h="3348481">
                <a:moveTo>
                  <a:pt x="0" y="0"/>
                </a:moveTo>
                <a:lnTo>
                  <a:pt x="2269762" y="0"/>
                </a:lnTo>
                <a:lnTo>
                  <a:pt x="2269762" y="3348481"/>
                </a:lnTo>
                <a:lnTo>
                  <a:pt x="0" y="334848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769377" y="7337166"/>
            <a:ext cx="1854835" cy="2738755"/>
          </a:xfrm>
          <a:custGeom>
            <a:avLst/>
            <a:gdLst/>
            <a:ahLst/>
            <a:cxnLst/>
            <a:rect l="l" t="t" r="r" b="b"/>
            <a:pathLst>
              <a:path w="1854835" h="2738755">
                <a:moveTo>
                  <a:pt x="0" y="0"/>
                </a:moveTo>
                <a:lnTo>
                  <a:pt x="1854835" y="0"/>
                </a:lnTo>
                <a:lnTo>
                  <a:pt x="1854835" y="2738755"/>
                </a:lnTo>
                <a:lnTo>
                  <a:pt x="0" y="273875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127</Words>
  <Application>Microsoft Office PowerPoint</Application>
  <PresentationFormat>Personalizar</PresentationFormat>
  <Paragraphs>22</Paragraphs>
  <Slides>6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1" baseType="lpstr">
      <vt:lpstr>Gotham Bold</vt:lpstr>
      <vt:lpstr>Gotham</vt:lpstr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Ações da SPLAN</dc:title>
  <cp:lastModifiedBy>Túlio Silva Oliveira</cp:lastModifiedBy>
  <cp:revision>2</cp:revision>
  <dcterms:created xsi:type="dcterms:W3CDTF">2006-08-16T00:00:00Z</dcterms:created>
  <dcterms:modified xsi:type="dcterms:W3CDTF">2025-02-20T12:27:23Z</dcterms:modified>
  <dc:identifier>DAGeUnW61WY</dc:identifier>
</cp:coreProperties>
</file>