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6" r:id="rId2"/>
    <p:sldMasterId id="2147483687" r:id="rId3"/>
    <p:sldMasterId id="2147483691" r:id="rId4"/>
    <p:sldMasterId id="2147483703" r:id="rId5"/>
    <p:sldMasterId id="2147483705" r:id="rId6"/>
    <p:sldMasterId id="2147483707" r:id="rId7"/>
    <p:sldMasterId id="2147483709" r:id="rId8"/>
  </p:sldMasterIdLst>
  <p:notesMasterIdLst>
    <p:notesMasterId r:id="rId37"/>
  </p:notesMasterIdLst>
  <p:sldIdLst>
    <p:sldId id="28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8288000" cy="10287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81337605126151E-2"/>
          <c:y val="4.7898748339277E-2"/>
          <c:w val="0.921826191429716"/>
          <c:h val="0.83245926858261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Febre Amarela</c:v>
                </c:pt>
              </c:strCache>
            </c:strRef>
          </c:tx>
          <c:spPr>
            <a:solidFill>
              <a:srgbClr val="FFD966"/>
            </a:solidFill>
            <a:ln w="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pt-BR" sz="1000" b="0" u="none" strike="noStrike">
                    <a:solidFill>
                      <a:srgbClr val="404040"/>
                    </a:solidFill>
                    <a:uFillTx/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73.433830692713897</c:v>
                </c:pt>
                <c:pt idx="1">
                  <c:v>66.385684253704596</c:v>
                </c:pt>
                <c:pt idx="2">
                  <c:v>65.998668164981098</c:v>
                </c:pt>
                <c:pt idx="3">
                  <c:v>63.678894434443301</c:v>
                </c:pt>
                <c:pt idx="4">
                  <c:v>67.599999999999994</c:v>
                </c:pt>
                <c:pt idx="5">
                  <c:v>71.84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3-4069-A72E-0E99F8FEB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3133"/>
        <c:axId val="18713032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 preconizada</c:v>
                </c:pt>
              </c:strCache>
            </c:strRef>
          </c:tx>
          <c:spPr>
            <a:ln w="38160" cap="rnd">
              <a:solidFill>
                <a:srgbClr val="70AD47"/>
              </a:solidFill>
              <a:round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E43-4069-A72E-0E99F8FEB26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E43-4069-A72E-0E99F8FEB26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4E43-4069-A72E-0E99F8FEB26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4E43-4069-A72E-0E99F8FEB26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4E43-4069-A72E-0E99F8FEB26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4E43-4069-A72E-0E99F8FEB26C}"/>
              </c:ext>
            </c:extLst>
          </c:dPt>
          <c:dLbls>
            <c:dLbl>
              <c:idx val="0"/>
              <c:layout>
                <c:manualLayout>
                  <c:x val="-1.40646976090014E-3"/>
                  <c:y val="-1.06837606837607E-2"/>
                </c:manualLayout>
              </c:layout>
              <c:numFmt formatCode="#,##0.00" sourceLinked="0"/>
              <c:spPr/>
              <c:txPr>
                <a:bodyPr wrap="square"/>
                <a:lstStyle/>
                <a:p>
                  <a:pPr>
                    <a:defRPr lang="pt-BR" sz="1000" b="0" u="none" strike="noStrike">
                      <a:solidFill>
                        <a:srgbClr val="404040"/>
                      </a:solidFill>
                      <a:uFillTx/>
                      <a:latin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43-4069-A72E-0E99F8FEB26C}"/>
                </c:ext>
              </c:extLst>
            </c:dLbl>
            <c:dLbl>
              <c:idx val="1"/>
              <c:layout>
                <c:manualLayout>
                  <c:x val="-5.15699621590683E-17"/>
                  <c:y val="-1.06837606837607E-2"/>
                </c:manualLayout>
              </c:layout>
              <c:numFmt formatCode="#,##0.00" sourceLinked="0"/>
              <c:spPr/>
              <c:txPr>
                <a:bodyPr wrap="square"/>
                <a:lstStyle/>
                <a:p>
                  <a:pPr>
                    <a:defRPr lang="pt-BR" sz="1000" b="0" u="none" strike="noStrike">
                      <a:solidFill>
                        <a:srgbClr val="404040"/>
                      </a:solidFill>
                      <a:uFillTx/>
                      <a:latin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43-4069-A72E-0E99F8FEB26C}"/>
                </c:ext>
              </c:extLst>
            </c:dLbl>
            <c:dLbl>
              <c:idx val="2"/>
              <c:layout>
                <c:manualLayout>
                  <c:x val="-5.15699621590683E-17"/>
                  <c:y val="-1.7094017094017099E-2"/>
                </c:manualLayout>
              </c:layout>
              <c:numFmt formatCode="#,##0.00" sourceLinked="0"/>
              <c:spPr/>
              <c:txPr>
                <a:bodyPr wrap="square"/>
                <a:lstStyle/>
                <a:p>
                  <a:pPr>
                    <a:defRPr lang="pt-BR" sz="1000" b="0" u="none" strike="noStrike">
                      <a:solidFill>
                        <a:srgbClr val="404040"/>
                      </a:solidFill>
                      <a:uFillTx/>
                      <a:latin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43-4069-A72E-0E99F8FEB26C}"/>
                </c:ext>
              </c:extLst>
            </c:dLbl>
            <c:dLbl>
              <c:idx val="3"/>
              <c:layout>
                <c:manualLayout>
                  <c:x val="0"/>
                  <c:y val="-1.4957264957265E-2"/>
                </c:manualLayout>
              </c:layout>
              <c:numFmt formatCode="#,##0.00" sourceLinked="0"/>
              <c:spPr/>
              <c:txPr>
                <a:bodyPr wrap="square"/>
                <a:lstStyle/>
                <a:p>
                  <a:pPr>
                    <a:defRPr lang="pt-BR" sz="1000" b="0" u="none" strike="noStrike">
                      <a:solidFill>
                        <a:srgbClr val="404040"/>
                      </a:solidFill>
                      <a:uFillTx/>
                      <a:latin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43-4069-A72E-0E99F8FEB26C}"/>
                </c:ext>
              </c:extLst>
            </c:dLbl>
            <c:dLbl>
              <c:idx val="4"/>
              <c:layout>
                <c:manualLayout>
                  <c:x val="1.4064697609000401E-3"/>
                  <c:y val="-1.7094017094017099E-2"/>
                </c:manualLayout>
              </c:layout>
              <c:numFmt formatCode="#,##0.00" sourceLinked="0"/>
              <c:spPr/>
              <c:txPr>
                <a:bodyPr wrap="square"/>
                <a:lstStyle/>
                <a:p>
                  <a:pPr>
                    <a:defRPr lang="pt-BR" sz="1000" b="0" u="none" strike="noStrike">
                      <a:solidFill>
                        <a:srgbClr val="404040"/>
                      </a:solidFill>
                      <a:uFillTx/>
                      <a:latin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43-4069-A72E-0E99F8FEB26C}"/>
                </c:ext>
              </c:extLst>
            </c:dLbl>
            <c:dLbl>
              <c:idx val="5"/>
              <c:layout>
                <c:manualLayout>
                  <c:x val="-2.9535864978903099E-2"/>
                  <c:y val="-2.1367521367521399E-2"/>
                </c:manualLayout>
              </c:layout>
              <c:numFmt formatCode="#,##0.00" sourceLinked="0"/>
              <c:spPr/>
              <c:txPr>
                <a:bodyPr wrap="square"/>
                <a:lstStyle/>
                <a:p>
                  <a:pPr>
                    <a:defRPr lang="pt-BR" sz="1000" b="0" u="none" strike="noStrike">
                      <a:solidFill>
                        <a:srgbClr val="404040"/>
                      </a:solidFill>
                      <a:uFillTx/>
                      <a:latin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43-4069-A72E-0E99F8FEB26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pt-BR" sz="1000" b="0" u="none" strike="noStrike">
                    <a:solidFill>
                      <a:srgbClr val="404040"/>
                    </a:solidFill>
                    <a:uFillTx/>
                    <a:latin typeface="Calibri"/>
                  </a:defRPr>
                </a:pPr>
                <a:endParaRPr lang="pt-B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38160">
                      <a:solidFill>
                        <a:srgbClr val="000000"/>
                      </a:solidFill>
                    </a:ln>
                  </c:spPr>
                </c15:leaderLines>
              </c:ext>
            </c:extLst>
          </c:dLbls>
          <c:cat>
            <c:strRef>
              <c:f>categories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E43-4069-A72E-0E99F8FEB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73994063"/>
        <c:axId val="85847548"/>
      </c:lineChart>
      <c:catAx>
        <c:axId val="683313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pt-BR" sz="1000" b="0" u="none" strike="noStrike">
                <a:solidFill>
                  <a:srgbClr val="595959"/>
                </a:solidFill>
                <a:uFillTx/>
                <a:latin typeface="Calibri"/>
              </a:defRPr>
            </a:pPr>
            <a:endParaRPr lang="pt-BR"/>
          </a:p>
        </c:txPr>
        <c:crossAx val="18713032"/>
        <c:crosses val="autoZero"/>
        <c:auto val="1"/>
        <c:lblAlgn val="ctr"/>
        <c:lblOffset val="100"/>
        <c:noMultiLvlLbl val="0"/>
      </c:catAx>
      <c:valAx>
        <c:axId val="18713032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pt-BR" sz="1000" b="0" u="none" strike="noStrike">
                <a:solidFill>
                  <a:srgbClr val="595959"/>
                </a:solidFill>
                <a:uFillTx/>
                <a:latin typeface="Calibri"/>
              </a:defRPr>
            </a:pPr>
            <a:endParaRPr lang="pt-BR"/>
          </a:p>
        </c:txPr>
        <c:crossAx val="6833133"/>
        <c:crosses val="autoZero"/>
        <c:crossBetween val="between"/>
        <c:majorUnit val="20"/>
      </c:valAx>
      <c:catAx>
        <c:axId val="739940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847548"/>
        <c:crosses val="autoZero"/>
        <c:auto val="1"/>
        <c:lblAlgn val="ctr"/>
        <c:lblOffset val="100"/>
        <c:noMultiLvlLbl val="0"/>
      </c:catAx>
      <c:valAx>
        <c:axId val="858475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3994063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164277132559071"/>
          <c:y val="0.93965456961051697"/>
          <c:w val="0.67964275701870303"/>
          <c:h val="5.0559440559440602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lang="pt-BR" sz="1000" b="0" u="none" strike="noStrike">
              <a:solidFill>
                <a:srgbClr val="595959"/>
              </a:solidFill>
              <a:uFillTx/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u="none" strike="noStrike">
                <a:solidFill>
                  <a:srgbClr val="000000"/>
                </a:solidFill>
                <a:uFillTx/>
                <a:latin typeface="Arial"/>
              </a:rPr>
              <a:t>Clique para mover o slide</a:t>
            </a: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pt-BR" sz="20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de notas</a:t>
            </a:r>
          </a:p>
        </p:txBody>
      </p:sp>
      <p:sp>
        <p:nvSpPr>
          <p:cNvPr id="1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&lt;cabeçalho&gt;</a:t>
            </a:r>
          </a:p>
        </p:txBody>
      </p:sp>
      <p:sp>
        <p:nvSpPr>
          <p:cNvPr id="18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</a:p>
        </p:txBody>
      </p:sp>
      <p:sp>
        <p:nvSpPr>
          <p:cNvPr id="18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</a:p>
        </p:txBody>
      </p:sp>
      <p:sp>
        <p:nvSpPr>
          <p:cNvPr id="18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E210CF0-93B4-4BB7-9F1F-A8A4C0E21290}" type="slidenum">
              <a:rPr lang="pt-BR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‹nº›</a:t>
            </a:fld>
            <a:endParaRPr lang="pt-BR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pPr indent="0" algn="r">
              <a:buNone/>
            </a:pPr>
            <a:fld id="{3E210CF0-93B4-4BB7-9F1F-A8A4C0E21290}" type="slidenum">
              <a:rPr lang="pt-BR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7</a:t>
            </a:fld>
            <a:endParaRPr lang="pt-BR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58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Num" idx="7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</a:pPr>
            <a:endParaRPr lang="pt-BR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1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pt-BR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Num" idx="8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</a:pPr>
            <a:endParaRPr lang="pt-BR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2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pt-BR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Num" idx="9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</a:pPr>
            <a:endParaRPr lang="pt-BR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2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pt-BR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Num" idx="10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</a:pPr>
            <a:endParaRPr lang="pt-BR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2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pt-BR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Num" idx="11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</a:pPr>
            <a:endParaRPr lang="pt-BR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2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pt-BR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76CC42-002A-4544-AD38-8E1CDC8DBB2C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drã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240" cy="284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u="none" strike="noStrik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u="none" strike="noStrik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2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t-BR" sz="6000" b="0" u="none" strike="noStrike">
                <a:solidFill>
                  <a:schemeClr val="dk1"/>
                </a:solidFill>
                <a:uFillTx/>
                <a:latin typeface="Calibri Light"/>
              </a:rPr>
              <a:t>Clique para editar o título Mestre</a:t>
            </a:r>
            <a:endParaRPr lang="pt-BR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&lt;data/hora&gt;</a:t>
            </a:r>
            <a:endParaRPr lang="pt-BR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&lt;rodapé&gt;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235A60-B269-4916-8925-590BAD5967A5}" type="slidenum">
              <a:rPr lang="pt-BR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‹nº›</a:t>
            </a:fld>
            <a:endParaRPr lang="pt-BR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0" u="none" strike="noStrike">
                <a:solidFill>
                  <a:schemeClr val="dk1"/>
                </a:solidFill>
                <a:uFillTx/>
                <a:latin typeface="Calibri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0" u="none" strike="noStrike">
                <a:solidFill>
                  <a:schemeClr val="dk1"/>
                </a:solidFill>
                <a:uFillTx/>
                <a:latin typeface="Calibri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chemeClr val="dk1"/>
                </a:solidFill>
                <a:uFillTx/>
                <a:latin typeface="Calibri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chemeClr val="dk1"/>
                </a:solidFill>
                <a:uFillTx/>
                <a:latin typeface="Calibri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uFillTx/>
                <a:latin typeface="Calibri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uFillTx/>
                <a:latin typeface="Calibri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chemeClr val="dk1"/>
                </a:solidFill>
                <a:uFillTx/>
                <a:latin typeface="Calibri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286000" y="1683720"/>
            <a:ext cx="13713120" cy="3576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674280">
              <a:lnSpc>
                <a:spcPct val="93000"/>
              </a:lnSpc>
              <a:spcBef>
                <a:spcPts val="329"/>
              </a:spcBef>
              <a:spcAft>
                <a:spcPts val="14"/>
              </a:spcAft>
              <a:buNone/>
            </a:pPr>
            <a:r>
              <a:rPr lang="pt-BR" sz="66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lang="pt-BR" sz="6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914400" y="2407320"/>
            <a:ext cx="8112600" cy="5962320"/>
          </a:xfrm>
          <a:prstGeom prst="rect">
            <a:avLst/>
          </a:prstGeom>
          <a:noFill/>
          <a:ln w="9360">
            <a:noFill/>
          </a:ln>
        </p:spPr>
        <p:txBody>
          <a:bodyPr lIns="0" tIns="28440" rIns="0" bIns="0" anchor="t">
            <a:noAutofit/>
          </a:bodyPr>
          <a:lstStyle/>
          <a:p>
            <a:pPr marL="514440" indent="-514440" defTabSz="674280">
              <a:lnSpc>
                <a:spcPct val="93000"/>
              </a:lnSpc>
              <a:spcBef>
                <a:spcPts val="20543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48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Clique para editar os estilos de texto Mestres</a:t>
            </a:r>
            <a:endParaRPr lang="pt-BR" sz="4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14560" indent="-428760" defTabSz="674280">
              <a:lnSpc>
                <a:spcPct val="93000"/>
              </a:lnSpc>
              <a:spcBef>
                <a:spcPts val="170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42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Segundo nível</a:t>
            </a:r>
            <a:endParaRPr lang="pt-BR" sz="4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14680" indent="-343080" defTabSz="674280">
              <a:lnSpc>
                <a:spcPct val="93000"/>
              </a:lnSpc>
              <a:spcBef>
                <a:spcPts val="9360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6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Terceiro nível</a:t>
            </a:r>
            <a:endParaRPr lang="pt-BR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400480" indent="-343080" defTabSz="674280">
              <a:lnSpc>
                <a:spcPct val="93000"/>
              </a:lnSpc>
              <a:spcBef>
                <a:spcPts val="5190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86280" indent="-343080" defTabSz="674280">
              <a:lnSpc>
                <a:spcPct val="93000"/>
              </a:lnSpc>
              <a:spcBef>
                <a:spcPts val="43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Quinto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9255960" y="2407320"/>
            <a:ext cx="8115120" cy="5962320"/>
          </a:xfrm>
          <a:prstGeom prst="rect">
            <a:avLst/>
          </a:prstGeom>
          <a:noFill/>
          <a:ln w="9360">
            <a:noFill/>
          </a:ln>
        </p:spPr>
        <p:txBody>
          <a:bodyPr lIns="0" tIns="28440" rIns="0" bIns="0" anchor="t">
            <a:noAutofit/>
          </a:bodyPr>
          <a:lstStyle/>
          <a:p>
            <a:pPr marL="514440" indent="-514440" defTabSz="674280">
              <a:lnSpc>
                <a:spcPct val="93000"/>
              </a:lnSpc>
              <a:spcBef>
                <a:spcPts val="20543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48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Clique para editar os estilos de texto Mestres</a:t>
            </a:r>
            <a:endParaRPr lang="pt-BR" sz="4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14560" indent="-428760" defTabSz="674280">
              <a:lnSpc>
                <a:spcPct val="93000"/>
              </a:lnSpc>
              <a:spcBef>
                <a:spcPts val="1709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42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Segundo nível</a:t>
            </a:r>
            <a:endParaRPr lang="pt-BR" sz="4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14680" indent="-343080" defTabSz="674280">
              <a:lnSpc>
                <a:spcPct val="93000"/>
              </a:lnSpc>
              <a:spcBef>
                <a:spcPts val="9360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6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Terceiro nível</a:t>
            </a:r>
            <a:endParaRPr lang="pt-BR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400480" indent="-343080" defTabSz="674280">
              <a:lnSpc>
                <a:spcPct val="93000"/>
              </a:lnSpc>
              <a:spcBef>
                <a:spcPts val="5190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86280" indent="-343080" defTabSz="674280">
              <a:lnSpc>
                <a:spcPct val="93000"/>
              </a:lnSpc>
              <a:spcBef>
                <a:spcPts val="43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Quinto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286000" y="1683720"/>
            <a:ext cx="13713120" cy="3576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674280">
              <a:lnSpc>
                <a:spcPct val="93000"/>
              </a:lnSpc>
              <a:spcBef>
                <a:spcPts val="20"/>
              </a:spcBef>
              <a:spcAft>
                <a:spcPts val="20"/>
              </a:spcAft>
              <a:buNone/>
            </a:pPr>
            <a:r>
              <a:rPr lang="pt-BR" sz="66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lang="pt-BR" sz="6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914400" y="2407320"/>
            <a:ext cx="8112600" cy="5962320"/>
          </a:xfrm>
          <a:prstGeom prst="rect">
            <a:avLst/>
          </a:prstGeom>
          <a:noFill/>
          <a:ln w="9360">
            <a:noFill/>
          </a:ln>
        </p:spPr>
        <p:txBody>
          <a:bodyPr lIns="0" tIns="28440" rIns="0" bIns="0" anchor="t">
            <a:noAutofit/>
          </a:bodyPr>
          <a:lstStyle/>
          <a:p>
            <a:pPr marL="514440" indent="-514440" defTabSz="674280">
              <a:lnSpc>
                <a:spcPct val="93000"/>
              </a:lnSpc>
              <a:spcBef>
                <a:spcPts val="2140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48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Clique para editar os estilos de texto Mestres</a:t>
            </a:r>
            <a:endParaRPr lang="pt-BR" sz="4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14920" indent="-429120" defTabSz="674280">
              <a:lnSpc>
                <a:spcPct val="93000"/>
              </a:lnSpc>
              <a:spcBef>
                <a:spcPts val="1709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42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Segundo nível</a:t>
            </a:r>
            <a:endParaRPr lang="pt-BR" sz="4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14680" indent="-343080" defTabSz="674280">
              <a:lnSpc>
                <a:spcPct val="93000"/>
              </a:lnSpc>
              <a:spcBef>
                <a:spcPts val="1301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6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Terceiro nível</a:t>
            </a:r>
            <a:endParaRPr lang="pt-BR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400480" indent="-343080" defTabSz="674280">
              <a:lnSpc>
                <a:spcPct val="93000"/>
              </a:lnSpc>
              <a:spcBef>
                <a:spcPts val="859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86280" indent="-343080" defTabSz="674280">
              <a:lnSpc>
                <a:spcPct val="93000"/>
              </a:lnSpc>
              <a:spcBef>
                <a:spcPts val="431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Quinto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9255960" y="2407320"/>
            <a:ext cx="8115120" cy="5962320"/>
          </a:xfrm>
          <a:prstGeom prst="rect">
            <a:avLst/>
          </a:prstGeom>
          <a:noFill/>
          <a:ln w="9360">
            <a:noFill/>
          </a:ln>
        </p:spPr>
        <p:txBody>
          <a:bodyPr lIns="0" tIns="28440" rIns="0" bIns="0" anchor="t">
            <a:noAutofit/>
          </a:bodyPr>
          <a:lstStyle/>
          <a:p>
            <a:pPr marL="514440" indent="-514440" defTabSz="674280">
              <a:lnSpc>
                <a:spcPct val="93000"/>
              </a:lnSpc>
              <a:spcBef>
                <a:spcPts val="2140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48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Clique para editar os estilos de texto Mestres</a:t>
            </a:r>
            <a:endParaRPr lang="pt-BR" sz="4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14920" indent="-429120" defTabSz="674280">
              <a:lnSpc>
                <a:spcPct val="93000"/>
              </a:lnSpc>
              <a:spcBef>
                <a:spcPts val="1709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42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Segundo nível</a:t>
            </a:r>
            <a:endParaRPr lang="pt-BR" sz="4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14680" indent="-343080" defTabSz="674280">
              <a:lnSpc>
                <a:spcPct val="93000"/>
              </a:lnSpc>
              <a:spcBef>
                <a:spcPts val="1301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6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Terceiro nível</a:t>
            </a:r>
            <a:endParaRPr lang="pt-BR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400480" indent="-343080" defTabSz="674280">
              <a:lnSpc>
                <a:spcPct val="93000"/>
              </a:lnSpc>
              <a:spcBef>
                <a:spcPts val="859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86280" indent="-343080" defTabSz="674280">
              <a:lnSpc>
                <a:spcPct val="93000"/>
              </a:lnSpc>
              <a:spcBef>
                <a:spcPts val="431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Quinto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286000" y="1683720"/>
            <a:ext cx="13713120" cy="3576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674280">
              <a:lnSpc>
                <a:spcPct val="93000"/>
              </a:lnSpc>
              <a:spcBef>
                <a:spcPts val="20"/>
              </a:spcBef>
              <a:spcAft>
                <a:spcPts val="20"/>
              </a:spcAft>
              <a:buNone/>
            </a:pPr>
            <a:r>
              <a:rPr lang="pt-BR" sz="66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lang="pt-BR" sz="6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914400" y="2407320"/>
            <a:ext cx="16456320" cy="5962320"/>
          </a:xfrm>
          <a:prstGeom prst="rect">
            <a:avLst/>
          </a:prstGeom>
          <a:noFill/>
          <a:ln w="9360">
            <a:noFill/>
          </a:ln>
        </p:spPr>
        <p:txBody>
          <a:bodyPr lIns="0" tIns="28440" rIns="0" bIns="0" anchor="t">
            <a:noAutofit/>
          </a:bodyPr>
          <a:lstStyle/>
          <a:p>
            <a:pPr marL="514440" indent="-514440" defTabSz="674280">
              <a:lnSpc>
                <a:spcPct val="93000"/>
              </a:lnSpc>
              <a:spcBef>
                <a:spcPts val="2140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48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Clique para editar os estilos de texto Mestres</a:t>
            </a:r>
            <a:endParaRPr lang="pt-BR" sz="4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14920" indent="-429120" defTabSz="674280">
              <a:lnSpc>
                <a:spcPct val="93000"/>
              </a:lnSpc>
              <a:spcBef>
                <a:spcPts val="1709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42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Segundo nível</a:t>
            </a:r>
            <a:endParaRPr lang="pt-BR" sz="4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14680" indent="-343080" defTabSz="674280">
              <a:lnSpc>
                <a:spcPct val="93000"/>
              </a:lnSpc>
              <a:spcBef>
                <a:spcPts val="1301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6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Terceiro nível</a:t>
            </a:r>
            <a:endParaRPr lang="pt-BR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400480" indent="-343080" defTabSz="674280">
              <a:lnSpc>
                <a:spcPct val="93000"/>
              </a:lnSpc>
              <a:spcBef>
                <a:spcPts val="859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Quarto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86280" indent="-343080" defTabSz="674280">
              <a:lnSpc>
                <a:spcPct val="93000"/>
              </a:lnSpc>
              <a:spcBef>
                <a:spcPts val="431"/>
              </a:spcBef>
              <a:spcAft>
                <a:spcPts val="20"/>
              </a:spcAft>
              <a:buNone/>
              <a:tabLst>
                <a:tab pos="0" algn="l"/>
              </a:tabLst>
            </a:pPr>
            <a:r>
              <a:rPr lang="pt-BR" sz="3000" b="0" u="none" strike="noStrike">
                <a:solidFill>
                  <a:srgbClr val="000000"/>
                </a:solidFill>
                <a:uFillTx/>
                <a:latin typeface="Arial"/>
                <a:ea typeface="Microsoft YaHei"/>
              </a:rPr>
              <a:t>Quinto nível</a:t>
            </a:r>
            <a:endParaRPr lang="pt-BR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uvisa.gabinete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 2"/>
          <p:cNvSpPr/>
          <p:nvPr/>
        </p:nvSpPr>
        <p:spPr>
          <a:xfrm>
            <a:off x="0" y="0"/>
            <a:ext cx="18285840" cy="10302840"/>
          </a:xfrm>
          <a:custGeom>
            <a:avLst/>
            <a:gdLst>
              <a:gd name="textAreaLeft" fmla="*/ 0 w 18285840"/>
              <a:gd name="textAreaRight" fmla="*/ 18287280 w 18285840"/>
              <a:gd name="textAreaTop" fmla="*/ 0 h 10302840"/>
              <a:gd name="textAreaBottom" fmla="*/ 10304280 h 10302840"/>
            </a:gdLst>
            <a:ahLst/>
            <a:cxnLst/>
            <a:rect l="textAreaLeft" t="textAreaTop" r="textAreaRight" b="textAreaBottom"/>
            <a:pathLst>
              <a:path w="18288000" h="10304901">
                <a:moveTo>
                  <a:pt x="0" y="0"/>
                </a:moveTo>
                <a:lnTo>
                  <a:pt x="18288000" y="0"/>
                </a:lnTo>
                <a:lnTo>
                  <a:pt x="18288000" y="10304901"/>
                </a:lnTo>
                <a:lnTo>
                  <a:pt x="0" y="103049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64" name="Freeform 5"/>
          <p:cNvSpPr/>
          <p:nvPr/>
        </p:nvSpPr>
        <p:spPr>
          <a:xfrm>
            <a:off x="12524760" y="-4603320"/>
            <a:ext cx="11774160" cy="7662240"/>
          </a:xfrm>
          <a:custGeom>
            <a:avLst/>
            <a:gdLst>
              <a:gd name="textAreaLeft" fmla="*/ 0 w 11774160"/>
              <a:gd name="textAreaRight" fmla="*/ 11775600 w 11774160"/>
              <a:gd name="textAreaTop" fmla="*/ 0 h 7662240"/>
              <a:gd name="textAreaBottom" fmla="*/ 7663680 h 7662240"/>
            </a:gdLst>
            <a:ahLst/>
            <a:cxnLst/>
            <a:rect l="textAreaLeft" t="textAreaTop" r="textAreaRight" b="textAreaBottom"/>
            <a:pathLst>
              <a:path w="11596418" h="11596418">
                <a:moveTo>
                  <a:pt x="0" y="0"/>
                </a:moveTo>
                <a:lnTo>
                  <a:pt x="11596417" y="0"/>
                </a:lnTo>
                <a:lnTo>
                  <a:pt x="11596417" y="11596418"/>
                </a:lnTo>
                <a:lnTo>
                  <a:pt x="0" y="115964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165" name="Group 6"/>
          <p:cNvGrpSpPr/>
          <p:nvPr/>
        </p:nvGrpSpPr>
        <p:grpSpPr>
          <a:xfrm>
            <a:off x="1800" y="7379640"/>
            <a:ext cx="1126440" cy="2248920"/>
            <a:chOff x="1800" y="7379640"/>
            <a:chExt cx="1126440" cy="2248920"/>
          </a:xfrm>
        </p:grpSpPr>
        <p:sp>
          <p:nvSpPr>
            <p:cNvPr id="166" name="Freeform 7"/>
            <p:cNvSpPr/>
            <p:nvPr/>
          </p:nvSpPr>
          <p:spPr>
            <a:xfrm rot="16200000">
              <a:off x="-559080" y="7940880"/>
              <a:ext cx="2248920" cy="1126440"/>
            </a:xfrm>
            <a:custGeom>
              <a:avLst/>
              <a:gdLst>
                <a:gd name="textAreaLeft" fmla="*/ 0 w 2248920"/>
                <a:gd name="textAreaRight" fmla="*/ 2250360 w 2248920"/>
                <a:gd name="textAreaTop" fmla="*/ 0 h 1126440"/>
                <a:gd name="textAreaBottom" fmla="*/ 1127880 h 1126440"/>
              </a:gdLst>
              <a:ahLst/>
              <a:cxnLst/>
              <a:rect l="textAreaLeft" t="textAreaTop" r="textAreaRight" b="textAreaBottom"/>
              <a:pathLst>
                <a:path w="3001518" h="1504950">
                  <a:moveTo>
                    <a:pt x="0" y="3302"/>
                  </a:moveTo>
                  <a:cubicBezTo>
                    <a:pt x="1494282" y="9906"/>
                    <a:pt x="1497457" y="13081"/>
                    <a:pt x="1500759" y="1504950"/>
                  </a:cubicBezTo>
                  <a:cubicBezTo>
                    <a:pt x="1504061" y="13081"/>
                    <a:pt x="1507363" y="9779"/>
                    <a:pt x="3001518" y="3302"/>
                  </a:cubicBezTo>
                  <a:cubicBezTo>
                    <a:pt x="1507363" y="0"/>
                    <a:pt x="1494282" y="0"/>
                    <a:pt x="0" y="330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8AA46E-6E29-4F8F-B9B6-183D0149BE2F}"/>
              </a:ext>
            </a:extLst>
          </p:cNvPr>
          <p:cNvSpPr txBox="1"/>
          <p:nvPr/>
        </p:nvSpPr>
        <p:spPr>
          <a:xfrm>
            <a:off x="914400" y="2874254"/>
            <a:ext cx="161209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/>
              <a:t>Reunião da Comissão </a:t>
            </a:r>
            <a:r>
              <a:rPr lang="pt-BR" sz="4400" b="1" dirty="0" err="1"/>
              <a:t>Intergestores</a:t>
            </a:r>
            <a:r>
              <a:rPr lang="pt-BR" sz="4400" b="1" dirty="0"/>
              <a:t> Bipartite – CIB Goiás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01D641-9CEC-4B25-A1B2-EF73D3A5F808}"/>
              </a:ext>
            </a:extLst>
          </p:cNvPr>
          <p:cNvSpPr txBox="1"/>
          <p:nvPr/>
        </p:nvSpPr>
        <p:spPr>
          <a:xfrm>
            <a:off x="624208" y="5396604"/>
            <a:ext cx="17037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Apresentação e Discussão da Subsecretaria de Vigilância em Saúde (SUVISA)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8E2042-07A2-45A2-8D79-8CD641C44694}"/>
              </a:ext>
            </a:extLst>
          </p:cNvPr>
          <p:cNvSpPr txBox="1"/>
          <p:nvPr/>
        </p:nvSpPr>
        <p:spPr>
          <a:xfrm>
            <a:off x="14004099" y="9181578"/>
            <a:ext cx="344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20/02/2025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7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8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9" name="CaixaDeTexto 1"/>
          <p:cNvSpPr/>
          <p:nvPr/>
        </p:nvSpPr>
        <p:spPr>
          <a:xfrm>
            <a:off x="2438280" y="1676520"/>
            <a:ext cx="128534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Óbitos confirmado por dengue – Goiás, 2025</a:t>
            </a:r>
            <a:endParaRPr lang="pt-BR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0" name="Imagem 3" descr="Tabela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684720" y="2467387"/>
            <a:ext cx="16360560" cy="579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CaixaDeTexto 4"/>
          <p:cNvSpPr/>
          <p:nvPr/>
        </p:nvSpPr>
        <p:spPr>
          <a:xfrm>
            <a:off x="911160" y="8769240"/>
            <a:ext cx="16572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Fonte: Sinan On-line (banco de dados atualizado em  17.02.25) e planilha de investigação.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2" name="Retângulo: Cantos Arredondados 9"/>
          <p:cNvSpPr/>
          <p:nvPr/>
        </p:nvSpPr>
        <p:spPr>
          <a:xfrm>
            <a:off x="1260360" y="900360"/>
            <a:ext cx="15839640" cy="5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Apresentação do cenário epidemiológico das arboviroses no Estado de Goiás.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15"/>
          <p:cNvSpPr/>
          <p:nvPr/>
        </p:nvSpPr>
        <p:spPr>
          <a:xfrm>
            <a:off x="0" y="0"/>
            <a:ext cx="18286200" cy="10303200"/>
          </a:xfrm>
          <a:custGeom>
            <a:avLst/>
            <a:gdLst>
              <a:gd name="textAreaLeft" fmla="*/ 0 w 18286200"/>
              <a:gd name="textAreaRight" fmla="*/ 18287280 w 18286200"/>
              <a:gd name="textAreaTop" fmla="*/ 0 h 10303200"/>
              <a:gd name="textAreaBottom" fmla="*/ 10304280 h 10303200"/>
            </a:gdLst>
            <a:ahLst/>
            <a:cxnLst/>
            <a:rect l="textAreaLeft" t="textAreaTop" r="textAreaRight" b="textAreaBottom"/>
            <a:pathLst>
              <a:path w="18288000" h="10304901">
                <a:moveTo>
                  <a:pt x="0" y="0"/>
                </a:moveTo>
                <a:lnTo>
                  <a:pt x="18288000" y="0"/>
                </a:lnTo>
                <a:lnTo>
                  <a:pt x="18288000" y="10304901"/>
                </a:lnTo>
                <a:lnTo>
                  <a:pt x="0" y="103049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pt-BR" sz="6000" b="1" u="none" strike="noStrike">
              <a:solidFill>
                <a:srgbClr val="FFFFFF"/>
              </a:solidFill>
              <a:uFillTx/>
              <a:latin typeface="Arial"/>
              <a:ea typeface="Arial"/>
            </a:endParaRPr>
          </a:p>
        </p:txBody>
      </p:sp>
      <p:sp>
        <p:nvSpPr>
          <p:cNvPr id="254" name="TextBox 9"/>
          <p:cNvSpPr/>
          <p:nvPr/>
        </p:nvSpPr>
        <p:spPr>
          <a:xfrm>
            <a:off x="1260000" y="3240000"/>
            <a:ext cx="16199280" cy="40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6600" b="1" u="none" strike="noStrike">
                <a:solidFill>
                  <a:srgbClr val="FFFFFF"/>
                </a:solidFill>
                <a:uFillTx/>
                <a:latin typeface="Arial"/>
                <a:ea typeface="Arial"/>
              </a:rPr>
              <a:t>Sistema de Vigilância de Fatores de Risco e Proteção para Doenças Crônicas por Inquérito Telefônico - Vigitel Goiás</a:t>
            </a:r>
            <a:endParaRPr lang="pt-BR" sz="6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Freeform 16"/>
          <p:cNvSpPr/>
          <p:nvPr/>
        </p:nvSpPr>
        <p:spPr>
          <a:xfrm>
            <a:off x="12524760" y="-4603320"/>
            <a:ext cx="11774520" cy="7662600"/>
          </a:xfrm>
          <a:custGeom>
            <a:avLst/>
            <a:gdLst>
              <a:gd name="textAreaLeft" fmla="*/ 0 w 11774520"/>
              <a:gd name="textAreaRight" fmla="*/ 11775600 w 11774520"/>
              <a:gd name="textAreaTop" fmla="*/ 0 h 7662600"/>
              <a:gd name="textAreaBottom" fmla="*/ 7663680 h 7662600"/>
            </a:gdLst>
            <a:ahLst/>
            <a:cxnLst/>
            <a:rect l="textAreaLeft" t="textAreaTop" r="textAreaRight" b="textAreaBottom"/>
            <a:pathLst>
              <a:path w="11596418" h="11596418">
                <a:moveTo>
                  <a:pt x="0" y="0"/>
                </a:moveTo>
                <a:lnTo>
                  <a:pt x="11596417" y="0"/>
                </a:lnTo>
                <a:lnTo>
                  <a:pt x="11596417" y="11596418"/>
                </a:lnTo>
                <a:lnTo>
                  <a:pt x="0" y="115964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256" name="Group 8"/>
          <p:cNvGrpSpPr/>
          <p:nvPr/>
        </p:nvGrpSpPr>
        <p:grpSpPr>
          <a:xfrm>
            <a:off x="1440" y="7379280"/>
            <a:ext cx="1126800" cy="2249280"/>
            <a:chOff x="1440" y="7379280"/>
            <a:chExt cx="1126800" cy="2249280"/>
          </a:xfrm>
        </p:grpSpPr>
        <p:sp>
          <p:nvSpPr>
            <p:cNvPr id="257" name="Freeform 17"/>
            <p:cNvSpPr/>
            <p:nvPr/>
          </p:nvSpPr>
          <p:spPr>
            <a:xfrm rot="16200000">
              <a:off x="-559440" y="7940520"/>
              <a:ext cx="2249280" cy="1126800"/>
            </a:xfrm>
            <a:custGeom>
              <a:avLst/>
              <a:gdLst>
                <a:gd name="textAreaLeft" fmla="*/ 0 w 2249280"/>
                <a:gd name="textAreaRight" fmla="*/ 2250360 w 2249280"/>
                <a:gd name="textAreaTop" fmla="*/ 0 h 1126800"/>
                <a:gd name="textAreaBottom" fmla="*/ 1127880 h 1126800"/>
              </a:gdLst>
              <a:ahLst/>
              <a:cxnLst/>
              <a:rect l="textAreaLeft" t="textAreaTop" r="textAreaRight" b="textAreaBottom"/>
              <a:pathLst>
                <a:path w="3001518" h="1504950">
                  <a:moveTo>
                    <a:pt x="0" y="3302"/>
                  </a:moveTo>
                  <a:cubicBezTo>
                    <a:pt x="1494282" y="9906"/>
                    <a:pt x="1497457" y="13081"/>
                    <a:pt x="1500759" y="1504950"/>
                  </a:cubicBezTo>
                  <a:cubicBezTo>
                    <a:pt x="1504061" y="13081"/>
                    <a:pt x="1507363" y="9779"/>
                    <a:pt x="3001518" y="3302"/>
                  </a:cubicBezTo>
                  <a:cubicBezTo>
                    <a:pt x="1507363" y="0"/>
                    <a:pt x="1494282" y="0"/>
                    <a:pt x="0" y="330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58" name="TextBox 10"/>
          <p:cNvSpPr/>
          <p:nvPr/>
        </p:nvSpPr>
        <p:spPr>
          <a:xfrm>
            <a:off x="11160000" y="9000000"/>
            <a:ext cx="6882120" cy="123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FLUVIA PEREIRA AMORIM DA SILVA 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Subsecretaria de Vigilância em Saúde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240"/>
              </a:lnSpc>
            </a:pP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0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1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7760" cy="59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Descrição: 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Inquérito telefônico de fatores de risco e proteção para doenças e agravos não transmissíveis no Estado de Goiás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Período das entrevistas: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27/01/2025 a maio/2025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Dias e horário: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Segunda à Sexta-feira (Das 9hs às 21hs) e Sábados, domingos e feriados (Das 10hs às 16hs)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População: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Indivíduos com 18 anos e mais residentes no Estado de Goiás 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Tamanho e distribuição da amostra: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18.000 pessoas. A amostra foi estratificada por 18 regiões de saúde (cerca de 1.000 indivíduos por região de saúde)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Retângulo: Cantos Arredondados 14"/>
          <p:cNvSpPr/>
          <p:nvPr/>
        </p:nvSpPr>
        <p:spPr>
          <a:xfrm>
            <a:off x="720000" y="900000"/>
            <a:ext cx="16739640" cy="89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Sistema de Vigilância de Fatores de Risco e Proteção para Doenças Crônicas por Inquérito Telefônico - Vigitel Goiás</a:t>
            </a:r>
            <a:endParaRPr lang="pt-BR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5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6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7" name="CaixaDeTexto 1"/>
          <p:cNvSpPr/>
          <p:nvPr/>
        </p:nvSpPr>
        <p:spPr>
          <a:xfrm>
            <a:off x="984240" y="2349360"/>
            <a:ext cx="16429680" cy="719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32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Tipo de entrevista: </a:t>
            </a:r>
            <a:r>
              <a:rPr lang="pt-BR" sz="32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Todas realizadas por telefone (fixo e celular), através de sorteio aleatório (RDD)</a:t>
            </a: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32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Entrevistadores: </a:t>
            </a:r>
            <a:r>
              <a:rPr lang="pt-BR" sz="32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Coletas realizadas pela equipe da Expertise (empresa contratada pela SES via processo licitatório.</a:t>
            </a: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32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Tipo de dados coletados: </a:t>
            </a:r>
            <a:r>
              <a:rPr lang="pt-BR" sz="32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Idade, sexo, raça, ocupação, peso, altura, Fatores de risco e proteção para DCNT (Tabagismo, uso de álcool, atividade física, hábitos alimentares, obesidade), morbidade referida (Hipertensão, Diabetes, Depressão) uso dos serviços de saúde.</a:t>
            </a: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32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Primeiro relatório:</a:t>
            </a:r>
            <a:r>
              <a:rPr lang="pt-BR" sz="32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 Dezembro 2025 </a:t>
            </a: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t-BR" sz="32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Continuidade: </a:t>
            </a:r>
            <a:r>
              <a:rPr lang="pt-BR" sz="32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A cada 02/03 anos</a:t>
            </a: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Retângulo: Cantos Arredondados 15"/>
          <p:cNvSpPr/>
          <p:nvPr/>
        </p:nvSpPr>
        <p:spPr>
          <a:xfrm>
            <a:off x="720000" y="900000"/>
            <a:ext cx="16739640" cy="89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Sistema de Vigilância de Fatores de Risco e Proteção para Doenças Crônicas por Inquérito Telefônico - Vigitel Goiás</a:t>
            </a:r>
            <a:endParaRPr lang="pt-BR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70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71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72" name="PlaceHolder 1"/>
          <p:cNvSpPr>
            <a:spLocks noGrp="1"/>
          </p:cNvSpPr>
          <p:nvPr>
            <p:ph/>
          </p:nvPr>
        </p:nvSpPr>
        <p:spPr>
          <a:xfrm>
            <a:off x="5439240" y="6967800"/>
            <a:ext cx="3391200" cy="1466280"/>
          </a:xfrm>
          <a:prstGeom prst="rect">
            <a:avLst/>
          </a:prstGeom>
          <a:solidFill>
            <a:srgbClr val="E6E617"/>
          </a:solidFill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Fixo: (62) 3201 7884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Móvel: (62) 993417852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73" name="Tabela 10"/>
          <p:cNvGraphicFramePr/>
          <p:nvPr/>
        </p:nvGraphicFramePr>
        <p:xfrm>
          <a:off x="921960" y="2572920"/>
          <a:ext cx="7668000" cy="3982920"/>
        </p:xfrm>
        <a:graphic>
          <a:graphicData uri="http://schemas.openxmlformats.org/drawingml/2006/table">
            <a:tbl>
              <a:tblPr/>
              <a:tblGrid>
                <a:gridCol w="382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8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Ano</a:t>
                      </a:r>
                      <a:endParaRPr lang="pt-BR" sz="28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8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2022</a:t>
                      </a:r>
                      <a:endParaRPr lang="pt-BR" sz="28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8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2025</a:t>
                      </a:r>
                      <a:endParaRPr lang="pt-BR" sz="28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Número de entrevistas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5.000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18.000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2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Número de entrevistas até o momento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         -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           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   5.900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Taxa de Recusa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7%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8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20%</a:t>
                      </a:r>
                      <a:endParaRPr lang="pt-BR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4" name="Imagem 14" descr="Uma imagem contendo Texto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11196720" y="1690560"/>
            <a:ext cx="5418720" cy="690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5" name="Imagem 15" descr="Interface gráfica do usuário, Texto&#10;&#10;O conteúdo gerado por IA pode estar incorreto."/>
          <p:cNvPicPr/>
          <p:nvPr/>
        </p:nvPicPr>
        <p:blipFill>
          <a:blip r:embed="rId5"/>
          <a:stretch/>
        </p:blipFill>
        <p:spPr>
          <a:xfrm>
            <a:off x="10632960" y="8427960"/>
            <a:ext cx="7275960" cy="73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6" name="Seta: para a Direita 16"/>
          <p:cNvSpPr/>
          <p:nvPr/>
        </p:nvSpPr>
        <p:spPr>
          <a:xfrm>
            <a:off x="920880" y="6556320"/>
            <a:ext cx="4523400" cy="223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BR" sz="1800" b="0" u="none" strike="noStrik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77" name="CaixaDeTexto 13"/>
          <p:cNvSpPr/>
          <p:nvPr/>
        </p:nvSpPr>
        <p:spPr>
          <a:xfrm>
            <a:off x="907200" y="7231680"/>
            <a:ext cx="479304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T</a:t>
            </a: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elefones disponíveis para dúvidas dos participantes</a:t>
            </a:r>
            <a:r>
              <a:rPr lang="pt-BR" sz="16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 </a:t>
            </a:r>
            <a:endParaRPr lang="pt-BR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Retângulo: Cantos Arredondados 16"/>
          <p:cNvSpPr/>
          <p:nvPr/>
        </p:nvSpPr>
        <p:spPr>
          <a:xfrm>
            <a:off x="720000" y="900000"/>
            <a:ext cx="16739640" cy="5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2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Sistema de Vigilância de Fatores de Risco e Proteção para Doenças Crônicas por Inquérito Telefônico - Vigitel Goiás</a:t>
            </a:r>
            <a:endParaRPr lang="pt-BR" sz="2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reeform 3"/>
          <p:cNvSpPr/>
          <p:nvPr/>
        </p:nvSpPr>
        <p:spPr>
          <a:xfrm>
            <a:off x="0" y="0"/>
            <a:ext cx="18286200" cy="10303200"/>
          </a:xfrm>
          <a:custGeom>
            <a:avLst/>
            <a:gdLst>
              <a:gd name="textAreaLeft" fmla="*/ 0 w 18286200"/>
              <a:gd name="textAreaRight" fmla="*/ 18287280 w 18286200"/>
              <a:gd name="textAreaTop" fmla="*/ 0 h 10303200"/>
              <a:gd name="textAreaBottom" fmla="*/ 10304280 h 10303200"/>
            </a:gdLst>
            <a:ahLst/>
            <a:cxnLst/>
            <a:rect l="textAreaLeft" t="textAreaTop" r="textAreaRight" b="textAreaBottom"/>
            <a:pathLst>
              <a:path w="18288000" h="10304901">
                <a:moveTo>
                  <a:pt x="0" y="0"/>
                </a:moveTo>
                <a:lnTo>
                  <a:pt x="18288000" y="0"/>
                </a:lnTo>
                <a:lnTo>
                  <a:pt x="18288000" y="10304901"/>
                </a:lnTo>
                <a:lnTo>
                  <a:pt x="0" y="103049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pt-BR" sz="6000" b="1" u="none" strike="noStrike">
              <a:solidFill>
                <a:srgbClr val="FFFFFF"/>
              </a:solidFill>
              <a:uFillTx/>
              <a:latin typeface="Arial"/>
              <a:ea typeface="Arial"/>
            </a:endParaRPr>
          </a:p>
        </p:txBody>
      </p:sp>
      <p:sp>
        <p:nvSpPr>
          <p:cNvPr id="280" name="TextBox 6"/>
          <p:cNvSpPr/>
          <p:nvPr/>
        </p:nvSpPr>
        <p:spPr>
          <a:xfrm>
            <a:off x="1440000" y="2277000"/>
            <a:ext cx="16199280" cy="48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8000" b="1" u="none" strike="noStrike">
                <a:solidFill>
                  <a:srgbClr val="FFFFFF"/>
                </a:solidFill>
                <a:uFillTx/>
                <a:latin typeface="Arial"/>
                <a:ea typeface="Arial"/>
              </a:rPr>
              <a:t>A ferramenta SISS-Geo na vigilância das epizootias, prevenção da Febre Amarela e alerta da vacinação</a:t>
            </a:r>
            <a:endParaRPr lang="pt-BR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Freeform 13"/>
          <p:cNvSpPr/>
          <p:nvPr/>
        </p:nvSpPr>
        <p:spPr>
          <a:xfrm>
            <a:off x="12524760" y="-4603320"/>
            <a:ext cx="11774520" cy="7662600"/>
          </a:xfrm>
          <a:custGeom>
            <a:avLst/>
            <a:gdLst>
              <a:gd name="textAreaLeft" fmla="*/ 0 w 11774520"/>
              <a:gd name="textAreaRight" fmla="*/ 11775600 w 11774520"/>
              <a:gd name="textAreaTop" fmla="*/ 0 h 7662600"/>
              <a:gd name="textAreaBottom" fmla="*/ 7663680 h 7662600"/>
            </a:gdLst>
            <a:ahLst/>
            <a:cxnLst/>
            <a:rect l="textAreaLeft" t="textAreaTop" r="textAreaRight" b="textAreaBottom"/>
            <a:pathLst>
              <a:path w="11596418" h="11596418">
                <a:moveTo>
                  <a:pt x="0" y="0"/>
                </a:moveTo>
                <a:lnTo>
                  <a:pt x="11596417" y="0"/>
                </a:lnTo>
                <a:lnTo>
                  <a:pt x="11596417" y="11596418"/>
                </a:lnTo>
                <a:lnTo>
                  <a:pt x="0" y="115964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282" name="Group 4"/>
          <p:cNvGrpSpPr/>
          <p:nvPr/>
        </p:nvGrpSpPr>
        <p:grpSpPr>
          <a:xfrm>
            <a:off x="1440" y="7379280"/>
            <a:ext cx="1126800" cy="2249280"/>
            <a:chOff x="1440" y="7379280"/>
            <a:chExt cx="1126800" cy="2249280"/>
          </a:xfrm>
        </p:grpSpPr>
        <p:sp>
          <p:nvSpPr>
            <p:cNvPr id="283" name="Freeform 14"/>
            <p:cNvSpPr/>
            <p:nvPr/>
          </p:nvSpPr>
          <p:spPr>
            <a:xfrm rot="16200000">
              <a:off x="-559440" y="7940520"/>
              <a:ext cx="2249280" cy="1126800"/>
            </a:xfrm>
            <a:custGeom>
              <a:avLst/>
              <a:gdLst>
                <a:gd name="textAreaLeft" fmla="*/ 0 w 2249280"/>
                <a:gd name="textAreaRight" fmla="*/ 2250360 w 2249280"/>
                <a:gd name="textAreaTop" fmla="*/ 0 h 1126800"/>
                <a:gd name="textAreaBottom" fmla="*/ 1127880 h 1126800"/>
              </a:gdLst>
              <a:ahLst/>
              <a:cxnLst/>
              <a:rect l="textAreaLeft" t="textAreaTop" r="textAreaRight" b="textAreaBottom"/>
              <a:pathLst>
                <a:path w="3001518" h="1504950">
                  <a:moveTo>
                    <a:pt x="0" y="3302"/>
                  </a:moveTo>
                  <a:cubicBezTo>
                    <a:pt x="1494282" y="9906"/>
                    <a:pt x="1497457" y="13081"/>
                    <a:pt x="1500759" y="1504950"/>
                  </a:cubicBezTo>
                  <a:cubicBezTo>
                    <a:pt x="1504061" y="13081"/>
                    <a:pt x="1507363" y="9779"/>
                    <a:pt x="3001518" y="3302"/>
                  </a:cubicBezTo>
                  <a:cubicBezTo>
                    <a:pt x="1507363" y="0"/>
                    <a:pt x="1494282" y="0"/>
                    <a:pt x="0" y="330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84" name="TextBox 7"/>
          <p:cNvSpPr/>
          <p:nvPr/>
        </p:nvSpPr>
        <p:spPr>
          <a:xfrm>
            <a:off x="11160000" y="9000000"/>
            <a:ext cx="6882120" cy="123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FLUVIA PEREIRA AMORIM DA SILVA 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Subsecretaria de Vigilância em Saúde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240"/>
              </a:lnSpc>
            </a:pP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86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87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aphicFrame>
        <p:nvGraphicFramePr>
          <p:cNvPr id="288" name="Tabela 3"/>
          <p:cNvGraphicFramePr/>
          <p:nvPr>
            <p:extLst>
              <p:ext uri="{D42A27DB-BD31-4B8C-83A1-F6EECF244321}">
                <p14:modId xmlns:p14="http://schemas.microsoft.com/office/powerpoint/2010/main" val="1467251591"/>
              </p:ext>
            </p:extLst>
          </p:nvPr>
        </p:nvGraphicFramePr>
        <p:xfrm>
          <a:off x="619200" y="2444760"/>
          <a:ext cx="8224200" cy="3087000"/>
        </p:xfrm>
        <a:graphic>
          <a:graphicData uri="http://schemas.openxmlformats.org/drawingml/2006/table">
            <a:tbl>
              <a:tblPr/>
              <a:tblGrid>
                <a:gridCol w="395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Estado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PNH´s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Humanos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SP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27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pt-BR" sz="24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13</a:t>
                      </a:r>
                      <a:endParaRPr lang="pt-BR" sz="24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MG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3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1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RO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1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0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0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TO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2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1</a:t>
                      </a:r>
                      <a:endParaRPr lang="pt-BR" sz="24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9" name="CaixaDeTexto 5"/>
          <p:cNvSpPr/>
          <p:nvPr/>
        </p:nvSpPr>
        <p:spPr>
          <a:xfrm>
            <a:off x="619200" y="5667480"/>
            <a:ext cx="79207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4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Fonte: NOTA TÉCNICA CONJUNTA Nº 27/2025 - DEDT/DPNI/SVSA, 2025.</a:t>
            </a:r>
            <a:endParaRPr lang="pt-BR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0" name="CaixaDeTexto 7"/>
          <p:cNvSpPr/>
          <p:nvPr/>
        </p:nvSpPr>
        <p:spPr>
          <a:xfrm>
            <a:off x="396720" y="1841400"/>
            <a:ext cx="83491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0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Situação epidemiológica da FA no Brasil, 2024/2025</a:t>
            </a:r>
            <a:endParaRPr lang="pt-BR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" name="CaixaDeTexto 8"/>
          <p:cNvSpPr/>
          <p:nvPr/>
        </p:nvSpPr>
        <p:spPr>
          <a:xfrm>
            <a:off x="9144000" y="1841400"/>
            <a:ext cx="102700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0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Situação epidemiológica da FA em Goiás, 2015 a 2025*</a:t>
            </a:r>
            <a:endParaRPr lang="pt-BR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92" name="Tabela 9"/>
          <p:cNvGraphicFramePr/>
          <p:nvPr/>
        </p:nvGraphicFramePr>
        <p:xfrm>
          <a:off x="619200" y="6730920"/>
          <a:ext cx="11034000" cy="2124360"/>
        </p:xfrm>
        <a:graphic>
          <a:graphicData uri="http://schemas.openxmlformats.org/drawingml/2006/table">
            <a:tbl>
              <a:tblPr/>
              <a:tblGrid>
                <a:gridCol w="212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9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59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Ano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2020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2021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2022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2023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2024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1" u="none" strike="noStrike">
                          <a:solidFill>
                            <a:schemeClr val="lt1"/>
                          </a:solidFill>
                          <a:uFillTx/>
                          <a:latin typeface="Arial"/>
                          <a:ea typeface="DejaVu Sans"/>
                        </a:rPr>
                        <a:t>2025</a:t>
                      </a:r>
                      <a:endParaRPr lang="pt-BR" sz="24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4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Notificados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86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122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98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92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46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2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</a:rPr>
                        <a:t>Confirmados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17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4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0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0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0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pt-BR" sz="2400" b="0" u="none" strike="noStrike">
                          <a:solidFill>
                            <a:schemeClr val="dk1"/>
                          </a:solidFill>
                          <a:uFillTx/>
                          <a:latin typeface="Arial"/>
                          <a:ea typeface="DejaVu Sans"/>
                        </a:rPr>
                        <a:t>0</a:t>
                      </a:r>
                      <a:endParaRPr lang="pt-BR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3" name="Imagem 10" descr="Gráfico, Gráfico de barras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9772560" y="2413080"/>
            <a:ext cx="7933320" cy="3824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4" name="CaixaDeTexto 11"/>
          <p:cNvSpPr/>
          <p:nvPr/>
        </p:nvSpPr>
        <p:spPr>
          <a:xfrm>
            <a:off x="968400" y="6381720"/>
            <a:ext cx="10270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Epizootias de PNH’s notificadas e confirmadas para FA em Goiás, 2015 a 2025*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Retângulo: Cantos Arredondados 18"/>
          <p:cNvSpPr/>
          <p:nvPr/>
        </p:nvSpPr>
        <p:spPr>
          <a:xfrm>
            <a:off x="900360" y="900000"/>
            <a:ext cx="16739640" cy="681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A ferramenta SISS-Geo na vigilância das epizootias e prevenção da Febre Amarela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6" name="Retângulo 295"/>
          <p:cNvSpPr/>
          <p:nvPr/>
        </p:nvSpPr>
        <p:spPr>
          <a:xfrm>
            <a:off x="619200" y="8854920"/>
            <a:ext cx="4240440" cy="50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ts val="1440"/>
              </a:lnSpc>
            </a:pPr>
            <a:r>
              <a:rPr lang="en-US" sz="120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Fonte: Sinan/GAL, 2025.</a:t>
            </a:r>
            <a:endParaRPr lang="pt-BR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8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9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00" name="Imagem 4" descr="Diagrama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942840" y="4532400"/>
            <a:ext cx="5621760" cy="426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1" name="Retângulo: Cantos Arredondados 5"/>
          <p:cNvSpPr/>
          <p:nvPr/>
        </p:nvSpPr>
        <p:spPr>
          <a:xfrm>
            <a:off x="1349280" y="2714760"/>
            <a:ext cx="5841000" cy="887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>
                <a:solidFill>
                  <a:schemeClr val="lt1"/>
                </a:solidFill>
                <a:uFillTx/>
                <a:latin typeface="Arial"/>
                <a:ea typeface="DejaVu Sans"/>
              </a:rPr>
              <a:t>Fluxo de informações</a:t>
            </a:r>
            <a:endParaRPr lang="pt-BR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02" name="Imagem 7" descr="Interface gráfica do usuário, Aplicativo&#10;&#10;O conteúdo gerado por IA pode estar incorreto."/>
          <p:cNvPicPr/>
          <p:nvPr/>
        </p:nvPicPr>
        <p:blipFill>
          <a:blip r:embed="rId5"/>
          <a:stretch/>
        </p:blipFill>
        <p:spPr>
          <a:xfrm>
            <a:off x="6848640" y="4211640"/>
            <a:ext cx="6606000" cy="505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3" name="Imagem 8" descr="Uma imagem contendo fungo, ao ar livre, grama, pedaço&#10;&#10;O conteúdo gerado por IA pode estar incorreto."/>
          <p:cNvPicPr/>
          <p:nvPr/>
        </p:nvPicPr>
        <p:blipFill>
          <a:blip r:embed="rId6"/>
          <a:stretch/>
        </p:blipFill>
        <p:spPr>
          <a:xfrm>
            <a:off x="9779040" y="3370320"/>
            <a:ext cx="1269000" cy="98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4" name="Imagem 9" descr="Esquilo no chão&#10;&#10;O conteúdo gerado por IA pode estar incorreto."/>
          <p:cNvPicPr/>
          <p:nvPr/>
        </p:nvPicPr>
        <p:blipFill>
          <a:blip r:embed="rId7"/>
          <a:stretch/>
        </p:blipFill>
        <p:spPr>
          <a:xfrm>
            <a:off x="11192040" y="2719440"/>
            <a:ext cx="1269000" cy="98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Imagem 10" descr="Mapa&#10;&#10;O conteúdo gerado por IA pode estar incorreto."/>
          <p:cNvPicPr/>
          <p:nvPr/>
        </p:nvPicPr>
        <p:blipFill>
          <a:blip r:embed="rId8"/>
          <a:stretch/>
        </p:blipFill>
        <p:spPr>
          <a:xfrm>
            <a:off x="14154120" y="4540320"/>
            <a:ext cx="3520080" cy="3142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Retângulo: Cantos Arredondados 11"/>
          <p:cNvSpPr/>
          <p:nvPr/>
        </p:nvSpPr>
        <p:spPr>
          <a:xfrm>
            <a:off x="7350120" y="9271080"/>
            <a:ext cx="5841000" cy="887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>
                <a:solidFill>
                  <a:schemeClr val="lt1"/>
                </a:solidFill>
                <a:uFillTx/>
                <a:latin typeface="Arial"/>
                <a:ea typeface="DejaVu Sans"/>
              </a:rPr>
              <a:t>Versão APP</a:t>
            </a:r>
            <a:endParaRPr lang="pt-BR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7" name="Retângulo: Cantos Arredondados 12"/>
          <p:cNvSpPr/>
          <p:nvPr/>
        </p:nvSpPr>
        <p:spPr>
          <a:xfrm>
            <a:off x="13350960" y="2714760"/>
            <a:ext cx="4698000" cy="887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>
                <a:solidFill>
                  <a:schemeClr val="lt1"/>
                </a:solidFill>
                <a:uFillTx/>
                <a:latin typeface="Arial"/>
                <a:ea typeface="Arial"/>
              </a:rPr>
              <a:t>Georreferenciamento em tempo real</a:t>
            </a:r>
            <a:endParaRPr lang="pt-BR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8" name="Retângulo: Cantos Arredondados 13"/>
          <p:cNvSpPr/>
          <p:nvPr/>
        </p:nvSpPr>
        <p:spPr>
          <a:xfrm>
            <a:off x="1952640" y="1555920"/>
            <a:ext cx="14222880" cy="887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O Sistema de Informação em Saúde Silvestre (Siss-geo)</a:t>
            </a:r>
            <a:endParaRPr lang="pt-B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Retângulo: Cantos Arredondados 19"/>
          <p:cNvSpPr/>
          <p:nvPr/>
        </p:nvSpPr>
        <p:spPr>
          <a:xfrm>
            <a:off x="1260000" y="937800"/>
            <a:ext cx="16739640" cy="321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A ferramenta SISS-Geo na vigilância das epizootias e prevenção da Febre Amarela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1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2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3" name="CaixaDeTexto 1"/>
          <p:cNvSpPr/>
          <p:nvPr/>
        </p:nvSpPr>
        <p:spPr>
          <a:xfrm>
            <a:off x="714240" y="2841480"/>
            <a:ext cx="17175600" cy="585360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A vigilância de PNH’s é a </a:t>
            </a: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principal estratégia para a detecção precoce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da presença do vírus da Febre Amarela (FA). Portanto, a partir das detecções, recomenda-se que as equipes de vigilância e de imunização </a:t>
            </a: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intensifiquem as ações nas áreas afetadas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(municípios do LPI) </a:t>
            </a: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e ampliadas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(municípios limítrofes). A detecção da epizootia pode significar a circulação do vírus, o que impõe a necessidade de adoção de medidas de controle em tempo oportuno;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A </a:t>
            </a:r>
            <a:r>
              <a:rPr lang="pt-BR" sz="2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vacinação contra a Febre Amarela é a medida mais eficaz para prevenir a doença</a:t>
            </a:r>
            <a:r>
              <a:rPr lang="pt-BR" sz="2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. Portanto, faz se necessário, permanentemente, a busca ativa e vacinação de indivíduos não vacinados, melhorando a cobertura vacinal do território. Lembrando que o estado de Goiás é endêmico para FA.</a:t>
            </a:r>
            <a:endParaRPr lang="pt-BR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Retângulo: Cantos Arredondados 4"/>
          <p:cNvSpPr/>
          <p:nvPr/>
        </p:nvSpPr>
        <p:spPr>
          <a:xfrm>
            <a:off x="5921280" y="1682640"/>
            <a:ext cx="5841000" cy="887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u="none" strike="noStrike">
                <a:solidFill>
                  <a:schemeClr val="lt1"/>
                </a:solidFill>
                <a:uFillTx/>
                <a:latin typeface="Arial"/>
                <a:ea typeface="DejaVu Sans"/>
              </a:rPr>
              <a:t>Recomendações</a:t>
            </a:r>
            <a:endParaRPr lang="pt-BR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5" name="CaixaDeTexto 6"/>
          <p:cNvSpPr/>
          <p:nvPr/>
        </p:nvSpPr>
        <p:spPr>
          <a:xfrm>
            <a:off x="819000" y="977760"/>
            <a:ext cx="166518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A ferramenta SISS-Geo na vigilância das epizootias e prevenção da Febre Amarela</a:t>
            </a:r>
            <a:endParaRPr lang="pt-BR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m 2"/>
          <p:cNvPicPr/>
          <p:nvPr/>
        </p:nvPicPr>
        <p:blipFill>
          <a:blip r:embed="rId3"/>
          <a:stretch/>
        </p:blipFill>
        <p:spPr>
          <a:xfrm>
            <a:off x="7079760" y="9508320"/>
            <a:ext cx="4552560" cy="75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7" name="CaixaDeTexto 9"/>
          <p:cNvSpPr/>
          <p:nvPr/>
        </p:nvSpPr>
        <p:spPr>
          <a:xfrm>
            <a:off x="-741600" y="9620640"/>
            <a:ext cx="8292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u="none" strike="noStrike">
                <a:solidFill>
                  <a:schemeClr val="dk1"/>
                </a:solidFill>
                <a:uFillTx/>
                <a:latin typeface="Arial"/>
              </a:rPr>
              <a:t>Gerência de Imunização /SUVEPI/SES</a:t>
            </a:r>
            <a:endParaRPr lang="pt-BR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18" name="Imagem 11"/>
          <p:cNvPicPr/>
          <p:nvPr/>
        </p:nvPicPr>
        <p:blipFill>
          <a:blip r:embed="rId4"/>
          <a:stretch/>
        </p:blipFill>
        <p:spPr>
          <a:xfrm>
            <a:off x="273960" y="1062360"/>
            <a:ext cx="4241880" cy="5905800"/>
          </a:xfrm>
          <a:prstGeom prst="rect">
            <a:avLst/>
          </a:prstGeom>
          <a:noFill/>
          <a:ln w="3175">
            <a:solidFill>
              <a:srgbClr val="000000"/>
            </a:solidFill>
            <a:round/>
          </a:ln>
        </p:spPr>
      </p:pic>
      <p:pic>
        <p:nvPicPr>
          <p:cNvPr id="319" name="Imagem 12"/>
          <p:cNvPicPr/>
          <p:nvPr/>
        </p:nvPicPr>
        <p:blipFill>
          <a:blip r:embed="rId5"/>
          <a:stretch/>
        </p:blipFill>
        <p:spPr>
          <a:xfrm>
            <a:off x="7560000" y="3052440"/>
            <a:ext cx="4097160" cy="5767560"/>
          </a:xfrm>
          <a:prstGeom prst="rect">
            <a:avLst/>
          </a:prstGeom>
          <a:noFill/>
          <a:ln w="3175">
            <a:solidFill>
              <a:srgbClr val="000000"/>
            </a:solidFill>
            <a:round/>
          </a:ln>
        </p:spPr>
      </p:pic>
      <p:pic>
        <p:nvPicPr>
          <p:cNvPr id="320" name="Imagem 13"/>
          <p:cNvPicPr/>
          <p:nvPr/>
        </p:nvPicPr>
        <p:blipFill>
          <a:blip r:embed="rId6"/>
          <a:stretch/>
        </p:blipFill>
        <p:spPr>
          <a:xfrm>
            <a:off x="12898440" y="3060000"/>
            <a:ext cx="4381560" cy="5733000"/>
          </a:xfrm>
          <a:prstGeom prst="rect">
            <a:avLst/>
          </a:prstGeom>
          <a:noFill/>
          <a:ln w="3175">
            <a:solidFill>
              <a:srgbClr val="000000"/>
            </a:solidFill>
            <a:round/>
          </a:ln>
        </p:spPr>
      </p:pic>
      <p:sp>
        <p:nvSpPr>
          <p:cNvPr id="321" name="CaixaDeTexto 10"/>
          <p:cNvSpPr/>
          <p:nvPr/>
        </p:nvSpPr>
        <p:spPr>
          <a:xfrm>
            <a:off x="7079400" y="1324080"/>
            <a:ext cx="1024128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pt-BR" sz="2400" b="0" u="none" strike="noStrike">
                <a:solidFill>
                  <a:schemeClr val="dk1"/>
                </a:solidFill>
                <a:uFillTx/>
                <a:latin typeface="Arial"/>
              </a:rPr>
              <a:t>Alerta – OPAS;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pt-BR" sz="2400" b="0" u="none" strike="noStrike">
                <a:solidFill>
                  <a:schemeClr val="dk1"/>
                </a:solidFill>
                <a:uFillTx/>
                <a:latin typeface="Arial"/>
              </a:rPr>
              <a:t>Nota Informativa nº 35/2024 –MS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pt-BR" sz="2400" b="0" u="none" strike="noStrike">
                <a:solidFill>
                  <a:schemeClr val="dk1"/>
                </a:solidFill>
                <a:uFillTx/>
                <a:latin typeface="Arial"/>
              </a:rPr>
              <a:t>Nota Informativa nº 01/2025 – SES/GI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2" name="Retângulo: Cantos Arredondados 17"/>
          <p:cNvSpPr/>
          <p:nvPr/>
        </p:nvSpPr>
        <p:spPr>
          <a:xfrm>
            <a:off x="6120000" y="360000"/>
            <a:ext cx="6120000" cy="5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Alertas Epidemiológicos Febre Amarela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reeform 2"/>
          <p:cNvSpPr/>
          <p:nvPr/>
        </p:nvSpPr>
        <p:spPr>
          <a:xfrm>
            <a:off x="0" y="0"/>
            <a:ext cx="18286200" cy="10303200"/>
          </a:xfrm>
          <a:custGeom>
            <a:avLst/>
            <a:gdLst>
              <a:gd name="textAreaLeft" fmla="*/ 0 w 18286200"/>
              <a:gd name="textAreaRight" fmla="*/ 18287280 w 18286200"/>
              <a:gd name="textAreaTop" fmla="*/ 0 h 10303200"/>
              <a:gd name="textAreaBottom" fmla="*/ 10304280 h 10303200"/>
            </a:gdLst>
            <a:ahLst/>
            <a:cxnLst/>
            <a:rect l="textAreaLeft" t="textAreaTop" r="textAreaRight" b="textAreaBottom"/>
            <a:pathLst>
              <a:path w="18288000" h="10304901">
                <a:moveTo>
                  <a:pt x="0" y="0"/>
                </a:moveTo>
                <a:lnTo>
                  <a:pt x="18288000" y="0"/>
                </a:lnTo>
                <a:lnTo>
                  <a:pt x="18288000" y="10304901"/>
                </a:lnTo>
                <a:lnTo>
                  <a:pt x="0" y="103049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94" name="TextBox 4"/>
          <p:cNvSpPr/>
          <p:nvPr/>
        </p:nvSpPr>
        <p:spPr>
          <a:xfrm>
            <a:off x="1080000" y="3196440"/>
            <a:ext cx="16199280" cy="2769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6000" b="1" u="none" strike="noStrike" dirty="0">
                <a:solidFill>
                  <a:srgbClr val="FFFFFF"/>
                </a:solidFill>
                <a:uFillTx/>
                <a:latin typeface="Arial"/>
                <a:ea typeface="Arial"/>
              </a:rPr>
              <a:t>Perfil Epidemiológico da Transmissão Vertical do HIV em Goiás  </a:t>
            </a:r>
            <a:endParaRPr lang="pt-BR" sz="6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6000" b="1" u="none" strike="noStrike" dirty="0">
                <a:solidFill>
                  <a:srgbClr val="FFFFFF"/>
                </a:solidFill>
                <a:uFillTx/>
                <a:latin typeface="Arial"/>
                <a:ea typeface="Arial"/>
              </a:rPr>
              <a:t>Período 2020 a 2024</a:t>
            </a:r>
            <a:endParaRPr lang="pt-BR" sz="6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Freeform 5"/>
          <p:cNvSpPr/>
          <p:nvPr/>
        </p:nvSpPr>
        <p:spPr>
          <a:xfrm>
            <a:off x="12524760" y="-4603320"/>
            <a:ext cx="11774520" cy="7662600"/>
          </a:xfrm>
          <a:custGeom>
            <a:avLst/>
            <a:gdLst>
              <a:gd name="textAreaLeft" fmla="*/ 0 w 11774520"/>
              <a:gd name="textAreaRight" fmla="*/ 11775600 w 11774520"/>
              <a:gd name="textAreaTop" fmla="*/ 0 h 7662600"/>
              <a:gd name="textAreaBottom" fmla="*/ 7663680 h 7662600"/>
            </a:gdLst>
            <a:ahLst/>
            <a:cxnLst/>
            <a:rect l="textAreaLeft" t="textAreaTop" r="textAreaRight" b="textAreaBottom"/>
            <a:pathLst>
              <a:path w="11596418" h="11596418">
                <a:moveTo>
                  <a:pt x="0" y="0"/>
                </a:moveTo>
                <a:lnTo>
                  <a:pt x="11596417" y="0"/>
                </a:lnTo>
                <a:lnTo>
                  <a:pt x="11596417" y="11596418"/>
                </a:lnTo>
                <a:lnTo>
                  <a:pt x="0" y="115964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196" name="Group 6"/>
          <p:cNvGrpSpPr/>
          <p:nvPr/>
        </p:nvGrpSpPr>
        <p:grpSpPr>
          <a:xfrm>
            <a:off x="1440" y="7379280"/>
            <a:ext cx="1126800" cy="2249280"/>
            <a:chOff x="1440" y="7379280"/>
            <a:chExt cx="1126800" cy="2249280"/>
          </a:xfrm>
        </p:grpSpPr>
        <p:sp>
          <p:nvSpPr>
            <p:cNvPr id="197" name="Freeform 7"/>
            <p:cNvSpPr/>
            <p:nvPr/>
          </p:nvSpPr>
          <p:spPr>
            <a:xfrm rot="16200000">
              <a:off x="-559440" y="7940520"/>
              <a:ext cx="2249280" cy="1126800"/>
            </a:xfrm>
            <a:custGeom>
              <a:avLst/>
              <a:gdLst>
                <a:gd name="textAreaLeft" fmla="*/ 0 w 2249280"/>
                <a:gd name="textAreaRight" fmla="*/ 2250360 w 2249280"/>
                <a:gd name="textAreaTop" fmla="*/ 0 h 1126800"/>
                <a:gd name="textAreaBottom" fmla="*/ 1127880 h 1126800"/>
              </a:gdLst>
              <a:ahLst/>
              <a:cxnLst/>
              <a:rect l="textAreaLeft" t="textAreaTop" r="textAreaRight" b="textAreaBottom"/>
              <a:pathLst>
                <a:path w="3001518" h="1504950">
                  <a:moveTo>
                    <a:pt x="0" y="3302"/>
                  </a:moveTo>
                  <a:cubicBezTo>
                    <a:pt x="1494282" y="9906"/>
                    <a:pt x="1497457" y="13081"/>
                    <a:pt x="1500759" y="1504950"/>
                  </a:cubicBezTo>
                  <a:cubicBezTo>
                    <a:pt x="1504061" y="13081"/>
                    <a:pt x="1507363" y="9779"/>
                    <a:pt x="3001518" y="3302"/>
                  </a:cubicBezTo>
                  <a:cubicBezTo>
                    <a:pt x="1507363" y="0"/>
                    <a:pt x="1494282" y="0"/>
                    <a:pt x="0" y="330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198" name="TextBox 8"/>
          <p:cNvSpPr/>
          <p:nvPr/>
        </p:nvSpPr>
        <p:spPr>
          <a:xfrm>
            <a:off x="11160000" y="8664480"/>
            <a:ext cx="6882120" cy="123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FLUVIA PEREIRA AMORIM DA SILVA 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Subsecretaria de Vigilância em Saúde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240"/>
              </a:lnSpc>
            </a:pP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m 16"/>
          <p:cNvPicPr/>
          <p:nvPr/>
        </p:nvPicPr>
        <p:blipFill>
          <a:blip r:embed="rId3"/>
          <a:stretch/>
        </p:blipFill>
        <p:spPr>
          <a:xfrm>
            <a:off x="7025760" y="9373680"/>
            <a:ext cx="4552560" cy="75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4" name="CaixaDeTexto 12"/>
          <p:cNvSpPr/>
          <p:nvPr/>
        </p:nvSpPr>
        <p:spPr>
          <a:xfrm>
            <a:off x="-741600" y="9620640"/>
            <a:ext cx="8292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u="none" strike="noStrike">
                <a:solidFill>
                  <a:schemeClr val="dk1"/>
                </a:solidFill>
                <a:uFillTx/>
                <a:latin typeface="Arial"/>
              </a:rPr>
              <a:t>Gerência de Imunização /SUVEPI/SES</a:t>
            </a:r>
            <a:endParaRPr lang="pt-BR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5" name="CaixaDeTexto 14"/>
          <p:cNvSpPr/>
          <p:nvPr/>
        </p:nvSpPr>
        <p:spPr>
          <a:xfrm>
            <a:off x="764280" y="440640"/>
            <a:ext cx="8038440" cy="913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u="none" strike="noStrike" dirty="0">
                <a:solidFill>
                  <a:schemeClr val="dk1"/>
                </a:solidFill>
                <a:uFillTx/>
                <a:latin typeface="Arial"/>
              </a:rPr>
              <a:t>Série histórica de coberturas vacinais de Febre Amarela em crianças menores de 1 ano de idade.</a:t>
            </a:r>
            <a:endParaRPr lang="pt-BR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1800" b="1" u="none" strike="noStrike" dirty="0">
                <a:solidFill>
                  <a:schemeClr val="dk1"/>
                </a:solidFill>
                <a:uFillTx/>
                <a:latin typeface="Arial"/>
              </a:rPr>
              <a:t> Goiás, 2019 a 2024*.</a:t>
            </a:r>
            <a:endParaRPr lang="pt-BR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26" name="Gráfico 2"/>
          <p:cNvGraphicFramePr/>
          <p:nvPr/>
        </p:nvGraphicFramePr>
        <p:xfrm>
          <a:off x="396000" y="2283480"/>
          <a:ext cx="898884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7" name="CaixaDeTexto 15"/>
          <p:cNvSpPr/>
          <p:nvPr/>
        </p:nvSpPr>
        <p:spPr>
          <a:xfrm>
            <a:off x="10033920" y="440640"/>
            <a:ext cx="7136640" cy="821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</a:rPr>
              <a:t>RECOMENDAÇÃO DA VACINA FEBRE AMARELA</a:t>
            </a:r>
            <a:endParaRPr lang="pt-BR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8" name="CaixaDeTexto 16"/>
          <p:cNvSpPr/>
          <p:nvPr/>
        </p:nvSpPr>
        <p:spPr>
          <a:xfrm>
            <a:off x="10267200" y="2283840"/>
            <a:ext cx="6903360" cy="252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400" b="0" u="none" strike="noStrike">
                <a:solidFill>
                  <a:srgbClr val="000000"/>
                </a:solidFill>
                <a:uFillTx/>
                <a:latin typeface="Arial"/>
                <a:ea typeface="Calibri"/>
              </a:rPr>
              <a:t>1 dose - crianças de 9 meses a menores de 5 anos;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400" b="0" u="none" strike="noStrike">
                <a:solidFill>
                  <a:srgbClr val="000000"/>
                </a:solidFill>
                <a:uFillTx/>
                <a:latin typeface="Arial"/>
                <a:ea typeface="Calibri"/>
              </a:rPr>
              <a:t>1 dose de reforço aos 4 (quatro) anos de idade;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400" b="0" u="none" strike="noStrike">
                <a:solidFill>
                  <a:srgbClr val="000000"/>
                </a:solidFill>
                <a:uFillTx/>
                <a:latin typeface="Arial"/>
                <a:ea typeface="Calibri"/>
              </a:rPr>
              <a:t>dose única na população de 5 a 59 anos de idade não vacinada.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29" name="Imagem 17"/>
          <p:cNvPicPr/>
          <p:nvPr/>
        </p:nvPicPr>
        <p:blipFill>
          <a:blip r:embed="rId5"/>
          <a:srcRect t="7881"/>
          <a:stretch/>
        </p:blipFill>
        <p:spPr>
          <a:xfrm>
            <a:off x="9810360" y="7719840"/>
            <a:ext cx="2035800" cy="136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0" name="CaixaDeTexto 17"/>
          <p:cNvSpPr/>
          <p:nvPr/>
        </p:nvSpPr>
        <p:spPr>
          <a:xfrm>
            <a:off x="522000" y="7648560"/>
            <a:ext cx="951156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Fonte: 2019 a 2022 - TABNET</a:t>
            </a:r>
            <a:endParaRPr lang="pt-BR" sz="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t-BR" sz="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2023 e 2024 - Rede Nacional de Dados em Saúde (RNDS)</a:t>
            </a:r>
            <a:endParaRPr lang="pt-BR" sz="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2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m 18"/>
          <p:cNvPicPr/>
          <p:nvPr/>
        </p:nvPicPr>
        <p:blipFill>
          <a:blip r:embed="rId3"/>
          <a:stretch/>
        </p:blipFill>
        <p:spPr>
          <a:xfrm>
            <a:off x="7025760" y="9373680"/>
            <a:ext cx="4552560" cy="75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2" name="CaixaDeTexto 18"/>
          <p:cNvSpPr/>
          <p:nvPr/>
        </p:nvSpPr>
        <p:spPr>
          <a:xfrm>
            <a:off x="-741600" y="9620640"/>
            <a:ext cx="8292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u="none" strike="noStrike">
                <a:solidFill>
                  <a:schemeClr val="dk1"/>
                </a:solidFill>
                <a:uFillTx/>
                <a:latin typeface="Arial"/>
              </a:rPr>
              <a:t>Gerência de Imunização /SUVEPI/SES</a:t>
            </a:r>
            <a:endParaRPr lang="pt-BR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3" name="Caixa de Texto 2"/>
          <p:cNvSpPr/>
          <p:nvPr/>
        </p:nvSpPr>
        <p:spPr>
          <a:xfrm>
            <a:off x="3960000" y="2402640"/>
            <a:ext cx="9143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800" b="0" u="none" strike="noStrike">
                <a:solidFill>
                  <a:srgbClr val="00B0F0"/>
                </a:solidFill>
                <a:uFillTx/>
                <a:latin typeface="Calibri"/>
              </a:rPr>
              <a:t>https://imuniza-goias.saude.go.gov.br/login/</a:t>
            </a:r>
            <a:endParaRPr lang="pt-BR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4" name="CaixaDeTexto 19"/>
          <p:cNvSpPr/>
          <p:nvPr/>
        </p:nvSpPr>
        <p:spPr>
          <a:xfrm>
            <a:off x="2692080" y="220680"/>
            <a:ext cx="12607920" cy="456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</a:rPr>
              <a:t>ESTRATÉGIAS RECOMENDADAS</a:t>
            </a:r>
            <a:endParaRPr lang="pt-BR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5" name="CaixaDeTexto 20"/>
          <p:cNvSpPr/>
          <p:nvPr/>
        </p:nvSpPr>
        <p:spPr>
          <a:xfrm>
            <a:off x="731880" y="913680"/>
            <a:ext cx="15413760" cy="69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pt-BR" sz="2400" b="0" u="none" strike="noStrike">
                <a:solidFill>
                  <a:schemeClr val="dk1"/>
                </a:solidFill>
                <a:uFillTx/>
                <a:latin typeface="Calibri"/>
              </a:rPr>
              <a:t>Intensificação da vacinação – Busca ativa da população elegível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pt-BR" sz="2400" b="0" u="none" strike="noStrike">
                <a:solidFill>
                  <a:schemeClr val="dk1"/>
                </a:solidFill>
                <a:uFillTx/>
                <a:latin typeface="Calibri"/>
              </a:rPr>
              <a:t>Utilização da Ferramenta Imuniza Goiás – Busca ativa dos faltosos 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36" name="Imagem 19"/>
          <p:cNvPicPr/>
          <p:nvPr/>
        </p:nvPicPr>
        <p:blipFill>
          <a:blip r:embed="rId4"/>
          <a:stretch/>
        </p:blipFill>
        <p:spPr>
          <a:xfrm>
            <a:off x="731880" y="2926080"/>
            <a:ext cx="12996000" cy="6447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Freeform 18"/>
          <p:cNvSpPr/>
          <p:nvPr/>
        </p:nvSpPr>
        <p:spPr>
          <a:xfrm>
            <a:off x="0" y="0"/>
            <a:ext cx="18286200" cy="10303200"/>
          </a:xfrm>
          <a:custGeom>
            <a:avLst/>
            <a:gdLst>
              <a:gd name="textAreaLeft" fmla="*/ 0 w 18286200"/>
              <a:gd name="textAreaRight" fmla="*/ 18287280 w 18286200"/>
              <a:gd name="textAreaTop" fmla="*/ 0 h 10303200"/>
              <a:gd name="textAreaBottom" fmla="*/ 10304280 h 10303200"/>
            </a:gdLst>
            <a:ahLst/>
            <a:cxnLst/>
            <a:rect l="textAreaLeft" t="textAreaTop" r="textAreaRight" b="textAreaBottom"/>
            <a:pathLst>
              <a:path w="18288000" h="10304901">
                <a:moveTo>
                  <a:pt x="0" y="0"/>
                </a:moveTo>
                <a:lnTo>
                  <a:pt x="18288000" y="0"/>
                </a:lnTo>
                <a:lnTo>
                  <a:pt x="18288000" y="10304901"/>
                </a:lnTo>
                <a:lnTo>
                  <a:pt x="0" y="103049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endParaRPr lang="pt-BR" sz="6000" b="1" u="none" strike="noStrike">
              <a:solidFill>
                <a:srgbClr val="FFFFFF"/>
              </a:solidFill>
              <a:uFillTx/>
              <a:latin typeface="Arial"/>
              <a:ea typeface="Arial"/>
            </a:endParaRPr>
          </a:p>
        </p:txBody>
      </p:sp>
      <p:sp>
        <p:nvSpPr>
          <p:cNvPr id="338" name="TextBox 11"/>
          <p:cNvSpPr/>
          <p:nvPr/>
        </p:nvSpPr>
        <p:spPr>
          <a:xfrm>
            <a:off x="816247" y="2104612"/>
            <a:ext cx="16199280" cy="6093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pt-BR" sz="6600" b="1" u="none" strike="noStrike" dirty="0">
                <a:solidFill>
                  <a:srgbClr val="FFFFFF"/>
                </a:solidFill>
                <a:uFillTx/>
                <a:latin typeface="Arial"/>
                <a:ea typeface="Arial"/>
              </a:rPr>
              <a:t>Fluxo entre as SMS e SES para comunicação de decretação de Situação de Emergência (SE) e Estado de Calamidade Pública (ECP) em situações epidemiológicas, desastres, crises climáticas e desassistência </a:t>
            </a:r>
            <a:endParaRPr lang="pt-BR" sz="66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Freeform 19"/>
          <p:cNvSpPr/>
          <p:nvPr/>
        </p:nvSpPr>
        <p:spPr>
          <a:xfrm>
            <a:off x="12524760" y="-4603320"/>
            <a:ext cx="11774520" cy="7662600"/>
          </a:xfrm>
          <a:custGeom>
            <a:avLst/>
            <a:gdLst>
              <a:gd name="textAreaLeft" fmla="*/ 0 w 11774520"/>
              <a:gd name="textAreaRight" fmla="*/ 11775600 w 11774520"/>
              <a:gd name="textAreaTop" fmla="*/ 0 h 7662600"/>
              <a:gd name="textAreaBottom" fmla="*/ 7663680 h 7662600"/>
            </a:gdLst>
            <a:ahLst/>
            <a:cxnLst/>
            <a:rect l="textAreaLeft" t="textAreaTop" r="textAreaRight" b="textAreaBottom"/>
            <a:pathLst>
              <a:path w="11596418" h="11596418">
                <a:moveTo>
                  <a:pt x="0" y="0"/>
                </a:moveTo>
                <a:lnTo>
                  <a:pt x="11596417" y="0"/>
                </a:lnTo>
                <a:lnTo>
                  <a:pt x="11596417" y="11596418"/>
                </a:lnTo>
                <a:lnTo>
                  <a:pt x="0" y="115964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340" name="Group 10"/>
          <p:cNvGrpSpPr/>
          <p:nvPr/>
        </p:nvGrpSpPr>
        <p:grpSpPr>
          <a:xfrm>
            <a:off x="1440" y="7379280"/>
            <a:ext cx="1126800" cy="2249280"/>
            <a:chOff x="1440" y="7379280"/>
            <a:chExt cx="1126800" cy="2249280"/>
          </a:xfrm>
        </p:grpSpPr>
        <p:sp>
          <p:nvSpPr>
            <p:cNvPr id="341" name="Freeform 20"/>
            <p:cNvSpPr/>
            <p:nvPr/>
          </p:nvSpPr>
          <p:spPr>
            <a:xfrm rot="16200000">
              <a:off x="-559440" y="7940520"/>
              <a:ext cx="2249280" cy="1126800"/>
            </a:xfrm>
            <a:custGeom>
              <a:avLst/>
              <a:gdLst>
                <a:gd name="textAreaLeft" fmla="*/ 0 w 2249280"/>
                <a:gd name="textAreaRight" fmla="*/ 2250360 w 2249280"/>
                <a:gd name="textAreaTop" fmla="*/ 0 h 1126800"/>
                <a:gd name="textAreaBottom" fmla="*/ 1127880 h 1126800"/>
              </a:gdLst>
              <a:ahLst/>
              <a:cxnLst/>
              <a:rect l="textAreaLeft" t="textAreaTop" r="textAreaRight" b="textAreaBottom"/>
              <a:pathLst>
                <a:path w="3001518" h="1504950">
                  <a:moveTo>
                    <a:pt x="0" y="3302"/>
                  </a:moveTo>
                  <a:cubicBezTo>
                    <a:pt x="1494282" y="9906"/>
                    <a:pt x="1497457" y="13081"/>
                    <a:pt x="1500759" y="1504950"/>
                  </a:cubicBezTo>
                  <a:cubicBezTo>
                    <a:pt x="1504061" y="13081"/>
                    <a:pt x="1507363" y="9779"/>
                    <a:pt x="3001518" y="3302"/>
                  </a:cubicBezTo>
                  <a:cubicBezTo>
                    <a:pt x="1507363" y="0"/>
                    <a:pt x="1494282" y="0"/>
                    <a:pt x="0" y="330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pt-BR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342" name="TextBox 12"/>
          <p:cNvSpPr/>
          <p:nvPr/>
        </p:nvSpPr>
        <p:spPr>
          <a:xfrm>
            <a:off x="11160000" y="9000000"/>
            <a:ext cx="6882120" cy="123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FLUVIA PEREIRA AMORIM DA SILVA 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Subsecretaria de Vigilância em Saúde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240"/>
              </a:lnSpc>
            </a:pP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tângulo 4"/>
          <p:cNvSpPr/>
          <p:nvPr/>
        </p:nvSpPr>
        <p:spPr>
          <a:xfrm>
            <a:off x="1511280" y="804600"/>
            <a:ext cx="95367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8760" algn="ctr">
              <a:lnSpc>
                <a:spcPct val="100000"/>
              </a:lnSpc>
            </a:pP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EXEMPLOS DE EQUIPES DA SES-GO QUE PODEM APOIAR AS SMS NO FORTALECIMENTO DA GESTÃO DE RISCO DAS EMERGÊNCIAS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4" name="Retângulo 2"/>
          <p:cNvSpPr/>
          <p:nvPr/>
        </p:nvSpPr>
        <p:spPr>
          <a:xfrm>
            <a:off x="6364440" y="6274440"/>
            <a:ext cx="10093680" cy="455400"/>
          </a:xfrm>
          <a:prstGeom prst="rect">
            <a:avLst/>
          </a:prstGeom>
          <a:noFill/>
          <a:ln w="0">
            <a:solidFill>
              <a:srgbClr val="0056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CVEHUS - 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Wingdings"/>
                <a:ea typeface="Arial"/>
              </a:rPr>
              <a:t>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 Horário comercial: (62) 3201-4488 / 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Wingdings"/>
                <a:ea typeface="Arial"/>
              </a:rPr>
              <a:t>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 </a:t>
            </a:r>
            <a:r>
              <a:rPr lang="pt-BR" sz="2400" b="1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cveh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.suvisa</a:t>
            </a:r>
            <a:r>
              <a:rPr lang="en-US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@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goias.gov.br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5" name="Retângulo 9"/>
          <p:cNvSpPr/>
          <p:nvPr/>
        </p:nvSpPr>
        <p:spPr>
          <a:xfrm>
            <a:off x="487080" y="5579280"/>
            <a:ext cx="9042120" cy="455400"/>
          </a:xfrm>
          <a:prstGeom prst="rect">
            <a:avLst/>
          </a:prstGeom>
          <a:noFill/>
          <a:ln w="0">
            <a:solidFill>
              <a:srgbClr val="0056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Como entender a </a:t>
            </a:r>
            <a:r>
              <a:rPr lang="pt-BR" sz="2400" b="1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Rede de Vigilância Epidemiológica Hospitalar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????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46" name="Conector curvo 4"/>
          <p:cNvCxnSpPr>
            <a:stCxn id="345" idx="2"/>
            <a:endCxn id="344" idx="1"/>
          </p:cNvCxnSpPr>
          <p:nvPr/>
        </p:nvCxnSpPr>
        <p:spPr>
          <a:xfrm rot="16200000" flipH="1">
            <a:off x="5452560" y="5590080"/>
            <a:ext cx="467640" cy="1356840"/>
          </a:xfrm>
          <a:prstGeom prst="curvedConnector2">
            <a:avLst/>
          </a:prstGeom>
          <a:ln w="38100">
            <a:solidFill>
              <a:srgbClr val="005637"/>
            </a:solidFill>
            <a:round/>
            <a:tailEnd type="arrow" w="med" len="med"/>
          </a:ln>
        </p:spPr>
      </p:cxnSp>
      <p:sp>
        <p:nvSpPr>
          <p:cNvPr id="347" name="Retângulo 10"/>
          <p:cNvSpPr/>
          <p:nvPr/>
        </p:nvSpPr>
        <p:spPr>
          <a:xfrm>
            <a:off x="5096520" y="8434080"/>
            <a:ext cx="12097080" cy="455400"/>
          </a:xfrm>
          <a:prstGeom prst="rect">
            <a:avLst/>
          </a:prstGeom>
          <a:noFill/>
          <a:ln w="0">
            <a:solidFill>
              <a:srgbClr val="0056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Vigidesastres - 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Wingdings"/>
                <a:ea typeface="Arial"/>
              </a:rPr>
              <a:t>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 Horário comercial: (62) 3201-6443 / 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Wingdings"/>
                <a:ea typeface="Arial"/>
              </a:rPr>
              <a:t>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 </a:t>
            </a:r>
            <a:r>
              <a:rPr lang="pt-BR" sz="2400" b="1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vigidesastres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.suvisa</a:t>
            </a:r>
            <a:r>
              <a:rPr lang="en-US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@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goias.gov.br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8" name="Retângulo 11"/>
          <p:cNvSpPr/>
          <p:nvPr/>
        </p:nvSpPr>
        <p:spPr>
          <a:xfrm>
            <a:off x="174600" y="7733520"/>
            <a:ext cx="6189480" cy="455400"/>
          </a:xfrm>
          <a:prstGeom prst="rect">
            <a:avLst/>
          </a:prstGeom>
          <a:noFill/>
          <a:ln w="0">
            <a:solidFill>
              <a:srgbClr val="0056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Como entender a </a:t>
            </a:r>
            <a:r>
              <a:rPr lang="pt-BR" sz="2400" b="1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Rede do Vigidesastres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????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49" name="Conector curvo 5"/>
          <p:cNvCxnSpPr>
            <a:endCxn id="347" idx="1"/>
          </p:cNvCxnSpPr>
          <p:nvPr/>
        </p:nvCxnSpPr>
        <p:spPr>
          <a:xfrm>
            <a:off x="3197160" y="8199000"/>
            <a:ext cx="1899720" cy="462960"/>
          </a:xfrm>
          <a:prstGeom prst="curvedConnector3">
            <a:avLst>
              <a:gd name="adj1" fmla="val 50000"/>
            </a:avLst>
          </a:prstGeom>
          <a:ln w="38100">
            <a:solidFill>
              <a:srgbClr val="005637"/>
            </a:solidFill>
            <a:round/>
            <a:tailEnd type="arrow" w="med" len="med"/>
          </a:ln>
        </p:spPr>
      </p:cxnSp>
      <p:sp>
        <p:nvSpPr>
          <p:cNvPr id="350" name="Retângulo 12"/>
          <p:cNvSpPr/>
          <p:nvPr/>
        </p:nvSpPr>
        <p:spPr>
          <a:xfrm>
            <a:off x="3422520" y="3942000"/>
            <a:ext cx="13770720" cy="455400"/>
          </a:xfrm>
          <a:prstGeom prst="rect">
            <a:avLst/>
          </a:prstGeom>
          <a:noFill/>
          <a:ln w="0">
            <a:solidFill>
              <a:srgbClr val="0056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219320">
              <a:lnSpc>
                <a:spcPct val="100000"/>
              </a:lnSpc>
            </a:pP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CIEVS - 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Wingdings"/>
                <a:ea typeface="Arial"/>
              </a:rPr>
              <a:t>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 Horário comercial: (62) 3201-2688 / 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Wingdings"/>
                <a:ea typeface="Arial"/>
              </a:rPr>
              <a:t>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 Plantão: (62) 99812-6739 / 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Wingdings"/>
                <a:ea typeface="Arial"/>
              </a:rPr>
              <a:t>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 </a:t>
            </a:r>
            <a:r>
              <a:rPr lang="en-US" sz="2400" b="1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cievs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.suvisa</a:t>
            </a:r>
            <a:r>
              <a:rPr lang="en-US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@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goias.gov.br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1" name="Retângulo 13"/>
          <p:cNvSpPr/>
          <p:nvPr/>
        </p:nvSpPr>
        <p:spPr>
          <a:xfrm>
            <a:off x="351720" y="3246840"/>
            <a:ext cx="4521960" cy="455400"/>
          </a:xfrm>
          <a:prstGeom prst="rect">
            <a:avLst/>
          </a:prstGeom>
          <a:noFill/>
          <a:ln w="0">
            <a:solidFill>
              <a:srgbClr val="0056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Como entender a </a:t>
            </a:r>
            <a:r>
              <a:rPr lang="pt-BR" sz="2400" b="1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Rede CIEVS</a:t>
            </a:r>
            <a:r>
              <a:rPr lang="pt-BR" sz="24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????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52" name="Conector curvo 6"/>
          <p:cNvCxnSpPr>
            <a:stCxn id="351" idx="2"/>
            <a:endCxn id="350" idx="1"/>
          </p:cNvCxnSpPr>
          <p:nvPr/>
        </p:nvCxnSpPr>
        <p:spPr>
          <a:xfrm rot="16200000" flipH="1">
            <a:off x="2783880" y="3530880"/>
            <a:ext cx="467640" cy="810360"/>
          </a:xfrm>
          <a:prstGeom prst="curvedConnector2">
            <a:avLst/>
          </a:prstGeom>
          <a:ln w="38100">
            <a:solidFill>
              <a:srgbClr val="005637"/>
            </a:solidFill>
            <a:round/>
            <a:tailEnd type="arrow" w="med" len="med"/>
          </a:ln>
        </p:spPr>
      </p:cxnSp>
      <p:graphicFrame>
        <p:nvGraphicFramePr>
          <p:cNvPr id="353" name="Objeto 2"/>
          <p:cNvGraphicFramePr/>
          <p:nvPr/>
        </p:nvGraphicFramePr>
        <p:xfrm>
          <a:off x="11169000" y="326880"/>
          <a:ext cx="4519440" cy="302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354" name="Objeto 2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11169000" y="326880"/>
                        <a:ext cx="4519440" cy="30265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4"/>
          <p:cNvPicPr/>
          <p:nvPr/>
        </p:nvPicPr>
        <p:blipFill>
          <a:blip r:embed="rId4"/>
          <a:stretch/>
        </p:blipFill>
        <p:spPr>
          <a:xfrm>
            <a:off x="15896520" y="9157320"/>
            <a:ext cx="843120" cy="1129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6" name="Retângulo 1"/>
          <p:cNvSpPr/>
          <p:nvPr/>
        </p:nvSpPr>
        <p:spPr>
          <a:xfrm>
            <a:off x="3144960" y="739440"/>
            <a:ext cx="1078092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FLUXO - COMUNICAÇÃO DE OCORRÊNCIA DE ESP</a:t>
            </a:r>
            <a:endParaRPr lang="pt-BR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7" name="Caixa de Texto 7"/>
          <p:cNvSpPr/>
          <p:nvPr/>
        </p:nvSpPr>
        <p:spPr>
          <a:xfrm>
            <a:off x="3376440" y="1735920"/>
            <a:ext cx="10318320" cy="54396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Ocorrência de situação epidemiológica, desastre, crise climática ou desassistência no município 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8" name="Caixa de Texto 8"/>
          <p:cNvSpPr/>
          <p:nvPr/>
        </p:nvSpPr>
        <p:spPr>
          <a:xfrm>
            <a:off x="5918040" y="2842200"/>
            <a:ext cx="5234760" cy="75132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Comunicação imediata pela SMS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 respectiva Regional de Saúde 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9" name="Caixa de Texto 9"/>
          <p:cNvSpPr/>
          <p:nvPr/>
        </p:nvSpPr>
        <p:spPr>
          <a:xfrm>
            <a:off x="5917680" y="4246200"/>
            <a:ext cx="5235120" cy="75132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Comunicação imediata pela Regional 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de Saúde ao CIEVS Estadual 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60" name="Conector de Seta Reta 4"/>
          <p:cNvCxnSpPr>
            <a:stCxn id="358" idx="2"/>
            <a:endCxn id="359" idx="0"/>
          </p:cNvCxnSpPr>
          <p:nvPr/>
        </p:nvCxnSpPr>
        <p:spPr>
          <a:xfrm>
            <a:off x="8535240" y="3593520"/>
            <a:ext cx="360" cy="65304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sp>
        <p:nvSpPr>
          <p:cNvPr id="361" name="Caixa de Texto 10"/>
          <p:cNvSpPr/>
          <p:nvPr/>
        </p:nvSpPr>
        <p:spPr>
          <a:xfrm>
            <a:off x="5916960" y="5650200"/>
            <a:ext cx="5235840" cy="75132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Comunicação imediata pelo CIEVS Estadual às áreas técnicas envolvidas com a  tipologia da ESP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62" name="Conector de Seta Reta 6"/>
          <p:cNvCxnSpPr>
            <a:stCxn id="357" idx="2"/>
            <a:endCxn id="358" idx="0"/>
          </p:cNvCxnSpPr>
          <p:nvPr/>
        </p:nvCxnSpPr>
        <p:spPr>
          <a:xfrm flipH="1">
            <a:off x="8535240" y="2279880"/>
            <a:ext cx="720" cy="56268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cxnSp>
        <p:nvCxnSpPr>
          <p:cNvPr id="363" name="Conector de Seta Reta 7"/>
          <p:cNvCxnSpPr>
            <a:stCxn id="359" idx="2"/>
            <a:endCxn id="361" idx="0"/>
          </p:cNvCxnSpPr>
          <p:nvPr/>
        </p:nvCxnSpPr>
        <p:spPr>
          <a:xfrm flipH="1">
            <a:off x="8534880" y="4997520"/>
            <a:ext cx="720" cy="65304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sp>
        <p:nvSpPr>
          <p:cNvPr id="364" name="Caixa de Texto 11"/>
          <p:cNvSpPr/>
          <p:nvPr/>
        </p:nvSpPr>
        <p:spPr>
          <a:xfrm>
            <a:off x="5916960" y="7054200"/>
            <a:ext cx="5235840" cy="75132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Apoio a SMS pelas áreas técnicas envolvidas com a tipologia da ESP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65" name="Conector de Seta Reta 8"/>
          <p:cNvCxnSpPr>
            <a:stCxn id="361" idx="2"/>
            <a:endCxn id="364" idx="0"/>
          </p:cNvCxnSpPr>
          <p:nvPr/>
        </p:nvCxnSpPr>
        <p:spPr>
          <a:xfrm>
            <a:off x="8534880" y="6401520"/>
            <a:ext cx="360" cy="65304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sp>
        <p:nvSpPr>
          <p:cNvPr id="366" name="Retângulo 3"/>
          <p:cNvSpPr/>
          <p:nvPr/>
        </p:nvSpPr>
        <p:spPr>
          <a:xfrm rot="21207600">
            <a:off x="1496880" y="8414640"/>
            <a:ext cx="3977280" cy="729720"/>
          </a:xfrm>
          <a:prstGeom prst="rect">
            <a:avLst/>
          </a:prstGeom>
          <a:noFill/>
          <a:ln w="0">
            <a:solidFill>
              <a:srgbClr val="C00000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100" b="0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Apoio para solicitação de Kit de Medicamentos e Insumos do MS</a:t>
            </a:r>
            <a:endParaRPr lang="pt-BR" sz="2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7" name="Retângulo 5"/>
          <p:cNvSpPr/>
          <p:nvPr/>
        </p:nvSpPr>
        <p:spPr>
          <a:xfrm rot="21207600">
            <a:off x="11590560" y="8146440"/>
            <a:ext cx="4836600" cy="729720"/>
          </a:xfrm>
          <a:prstGeom prst="rect">
            <a:avLst/>
          </a:prstGeom>
          <a:noFill/>
          <a:ln w="0">
            <a:solidFill>
              <a:srgbClr val="C00000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100" b="0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Apoio para elaboração do Plano de de Ação de Resposta às ESP</a:t>
            </a:r>
            <a:endParaRPr lang="pt-BR" sz="2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8" name="Retângulo 6"/>
          <p:cNvSpPr/>
          <p:nvPr/>
        </p:nvSpPr>
        <p:spPr>
          <a:xfrm rot="21207600">
            <a:off x="5638320" y="8310960"/>
            <a:ext cx="5791320" cy="729720"/>
          </a:xfrm>
          <a:prstGeom prst="rect">
            <a:avLst/>
          </a:prstGeom>
          <a:noFill/>
          <a:ln w="0">
            <a:solidFill>
              <a:srgbClr val="C00000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100" b="0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Apoio para solicitação de incremento financeiro de custeio para ações de Resposta às ESP</a:t>
            </a:r>
            <a:endParaRPr lang="pt-BR" sz="2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9" name="Caixa de Texto 12"/>
          <p:cNvSpPr/>
          <p:nvPr/>
        </p:nvSpPr>
        <p:spPr>
          <a:xfrm>
            <a:off x="1810440" y="3724200"/>
            <a:ext cx="3351240" cy="912600"/>
          </a:xfrm>
          <a:prstGeom prst="rect">
            <a:avLst/>
          </a:prstGeom>
          <a:noFill/>
          <a:ln w="19050">
            <a:solidFill>
              <a:srgbClr val="D8A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u="none" strike="noStrike">
                <a:solidFill>
                  <a:srgbClr val="D8A300"/>
                </a:solidFill>
                <a:uFillTx/>
                <a:latin typeface="Calibri"/>
                <a:ea typeface="Arial"/>
              </a:rPr>
              <a:t>Município com CIEVS Municipal já possui fluxo estabelecido </a:t>
            </a:r>
            <a:endParaRPr lang="pt-BR" sz="1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u="none" strike="noStrike">
                <a:solidFill>
                  <a:srgbClr val="D8A300"/>
                </a:solidFill>
                <a:uFillTx/>
                <a:latin typeface="Calibri"/>
                <a:ea typeface="Arial"/>
              </a:rPr>
              <a:t>pela Rede CIEVS</a:t>
            </a:r>
            <a:endParaRPr lang="pt-BR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70" name="Conector curvo 1"/>
          <p:cNvCxnSpPr>
            <a:stCxn id="357" idx="2"/>
            <a:endCxn id="369" idx="0"/>
          </p:cNvCxnSpPr>
          <p:nvPr/>
        </p:nvCxnSpPr>
        <p:spPr>
          <a:xfrm rot="5400000">
            <a:off x="5288400" y="477360"/>
            <a:ext cx="1444680" cy="5050080"/>
          </a:xfrm>
          <a:prstGeom prst="curvedConnector3">
            <a:avLst>
              <a:gd name="adj1" fmla="val 19067"/>
            </a:avLst>
          </a:prstGeom>
          <a:ln w="28575">
            <a:solidFill>
              <a:srgbClr val="D8A300"/>
            </a:solidFill>
            <a:round/>
            <a:tailEnd type="arrow" w="med" len="med"/>
          </a:ln>
        </p:spPr>
      </p:cxnSp>
      <p:cxnSp>
        <p:nvCxnSpPr>
          <p:cNvPr id="371" name="Conector curvo 2"/>
          <p:cNvCxnSpPr>
            <a:stCxn id="369" idx="2"/>
            <a:endCxn id="361" idx="1"/>
          </p:cNvCxnSpPr>
          <p:nvPr/>
        </p:nvCxnSpPr>
        <p:spPr>
          <a:xfrm rot="16200000" flipH="1">
            <a:off x="4006800" y="4115520"/>
            <a:ext cx="1389240" cy="2431440"/>
          </a:xfrm>
          <a:prstGeom prst="curvedConnector2">
            <a:avLst/>
          </a:prstGeom>
          <a:ln w="28575">
            <a:solidFill>
              <a:srgbClr val="D8A300"/>
            </a:solidFill>
            <a:round/>
            <a:tailEnd type="arrow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2"/>
          <p:cNvPicPr/>
          <p:nvPr/>
        </p:nvPicPr>
        <p:blipFill>
          <a:blip r:embed="rId4"/>
          <a:stretch/>
        </p:blipFill>
        <p:spPr>
          <a:xfrm>
            <a:off x="8527680" y="8300160"/>
            <a:ext cx="1340280" cy="1794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3" name="Rectangle 7"/>
          <p:cNvSpPr/>
          <p:nvPr/>
        </p:nvSpPr>
        <p:spPr>
          <a:xfrm>
            <a:off x="2393640" y="2772720"/>
            <a:ext cx="13609800" cy="21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67680" rIns="135000" bIns="67680" anchor="t">
            <a:spAutoFit/>
          </a:bodyPr>
          <a:lstStyle/>
          <a:p>
            <a:pPr algn="ctr" defTabSz="674280">
              <a:lnSpc>
                <a:spcPct val="100000"/>
              </a:lnSpc>
              <a:tabLst>
                <a:tab pos="0" algn="l"/>
                <a:tab pos="448920" algn="l"/>
                <a:tab pos="898560" algn="l"/>
                <a:tab pos="1347480" algn="l"/>
                <a:tab pos="1797120" algn="l"/>
                <a:tab pos="2246040" algn="l"/>
                <a:tab pos="2695680" algn="l"/>
                <a:tab pos="3144600" algn="l"/>
                <a:tab pos="3594240" algn="l"/>
                <a:tab pos="4043160" algn="l"/>
                <a:tab pos="4492800" algn="l"/>
                <a:tab pos="4941720" algn="l"/>
                <a:tab pos="5391000" algn="l"/>
                <a:tab pos="5839920" algn="l"/>
              </a:tabLst>
            </a:pPr>
            <a:r>
              <a:rPr lang="pt-BR" sz="4400" b="1" u="none" strike="noStrike">
                <a:solidFill>
                  <a:srgbClr val="FFD966"/>
                </a:solidFill>
                <a:uFillTx/>
                <a:latin typeface="Calibri"/>
                <a:ea typeface="Microsoft YaHei"/>
              </a:rPr>
              <a:t>Fluxo para apoio aos municípios goianos na solicitação de incremento financeiro federal para ações de custeio </a:t>
            </a:r>
            <a:endParaRPr lang="pt-BR" sz="4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74280">
              <a:lnSpc>
                <a:spcPct val="100000"/>
              </a:lnSpc>
              <a:tabLst>
                <a:tab pos="0" algn="l"/>
                <a:tab pos="448920" algn="l"/>
                <a:tab pos="898560" algn="l"/>
                <a:tab pos="1347480" algn="l"/>
                <a:tab pos="1797120" algn="l"/>
                <a:tab pos="2246040" algn="l"/>
                <a:tab pos="2695680" algn="l"/>
                <a:tab pos="3144600" algn="l"/>
                <a:tab pos="3594240" algn="l"/>
                <a:tab pos="4043160" algn="l"/>
                <a:tab pos="4492800" algn="l"/>
                <a:tab pos="4941720" algn="l"/>
                <a:tab pos="5391000" algn="l"/>
                <a:tab pos="5839920" algn="l"/>
              </a:tabLst>
            </a:pPr>
            <a:r>
              <a:rPr lang="pt-BR" sz="4400" b="1" u="none" strike="noStrike">
                <a:solidFill>
                  <a:srgbClr val="FFD966"/>
                </a:solidFill>
                <a:uFillTx/>
                <a:latin typeface="Calibri"/>
                <a:ea typeface="Microsoft YaHei"/>
              </a:rPr>
              <a:t>para as fases de preparação e resposta às ESP</a:t>
            </a:r>
            <a:endParaRPr lang="pt-BR" sz="4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4" name="Caixa de Texto 1"/>
          <p:cNvSpPr/>
          <p:nvPr/>
        </p:nvSpPr>
        <p:spPr>
          <a:xfrm>
            <a:off x="4572000" y="5143680"/>
            <a:ext cx="9143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u="none" strike="noStrike">
                <a:solidFill>
                  <a:srgbClr val="FFD966"/>
                </a:solidFill>
                <a:uFillTx/>
                <a:latin typeface="Calibri"/>
                <a:ea typeface="Arial"/>
              </a:rPr>
              <a:t>Portaria GM/MS nº 6.495, de 31 de dezembro de 2024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1"/>
          <p:cNvPicPr/>
          <p:nvPr/>
        </p:nvPicPr>
        <p:blipFill>
          <a:blip r:embed="rId4"/>
          <a:stretch/>
        </p:blipFill>
        <p:spPr>
          <a:xfrm>
            <a:off x="15896520" y="9157320"/>
            <a:ext cx="843120" cy="1129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6" name="Retângulo 7"/>
          <p:cNvSpPr/>
          <p:nvPr/>
        </p:nvSpPr>
        <p:spPr>
          <a:xfrm>
            <a:off x="3249360" y="404280"/>
            <a:ext cx="1078092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APOIO AOS MUNICÍPIOS GOIANOS PARA OBTENÇÃO DE INCREMENTO FINANCEIRO FEDERAL PARA AÇÕES DE CUSTEIO EM SITUAÇÕES DE ESP</a:t>
            </a:r>
            <a:endParaRPr lang="pt-BR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7" name="Retângulo 8"/>
          <p:cNvSpPr/>
          <p:nvPr/>
        </p:nvSpPr>
        <p:spPr>
          <a:xfrm>
            <a:off x="1118520" y="1557720"/>
            <a:ext cx="146754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u="sng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Fase de Preparação</a:t>
            </a:r>
            <a:endParaRPr lang="pt-BR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8" name="Retângulo 15"/>
          <p:cNvSpPr/>
          <p:nvPr/>
        </p:nvSpPr>
        <p:spPr>
          <a:xfrm>
            <a:off x="407520" y="2118240"/>
            <a:ext cx="160938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i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Disponível somente em casos de situação de risco de ESP por situações epidemiológicas que indiquem potencial epidemia decorrentes de </a:t>
            </a:r>
            <a:r>
              <a:rPr lang="pt-BR" sz="2000" b="1" i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arboviroses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9" name="Caixa de Texto 3"/>
          <p:cNvSpPr/>
          <p:nvPr/>
        </p:nvSpPr>
        <p:spPr>
          <a:xfrm>
            <a:off x="569880" y="3555360"/>
            <a:ext cx="15931440" cy="54396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SMS encaminha para SES Ofício e PlaCon Arboviroses – Solicita apoio na elaboração do Plano de Ação de Preparação para ESP por Arboviroses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0" name="Caixa de Texto 4"/>
          <p:cNvSpPr/>
          <p:nvPr/>
        </p:nvSpPr>
        <p:spPr>
          <a:xfrm>
            <a:off x="569880" y="4735080"/>
            <a:ext cx="15931440" cy="54396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Áreas Técnicas da SES apoiam a SMS até a finalização do Plano de Ação de Preparação para ESP por Arboviroses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1" name="Caixa de Texto 5"/>
          <p:cNvSpPr/>
          <p:nvPr/>
        </p:nvSpPr>
        <p:spPr>
          <a:xfrm>
            <a:off x="569880" y="5908680"/>
            <a:ext cx="15931440" cy="54396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SMS encaminha para DEMSP/SVSA/MS Ofício e Plano de Ação de Preparação – Solicita incremento financeiro para ações de preparação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2" name="Caixa de Texto 6"/>
          <p:cNvSpPr/>
          <p:nvPr/>
        </p:nvSpPr>
        <p:spPr>
          <a:xfrm>
            <a:off x="569880" y="7143840"/>
            <a:ext cx="15931440" cy="54396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Análise da solicitação pelas áreas técnicas do MS – Repasse do incremento financeiro após deferimento da solicitação com Portaria de Homologação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3" name="Caixa de Texto 13"/>
          <p:cNvSpPr/>
          <p:nvPr/>
        </p:nvSpPr>
        <p:spPr>
          <a:xfrm>
            <a:off x="569880" y="8379000"/>
            <a:ext cx="15931440" cy="54396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Até 30 dias após o repasse do incremento, envio ao MS do andamento de execução do Plano de Ação de Preparação para ESP por Arboviroses pela SMS  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4" name="Retângulo 17"/>
          <p:cNvSpPr/>
          <p:nvPr/>
        </p:nvSpPr>
        <p:spPr>
          <a:xfrm>
            <a:off x="2725200" y="4099320"/>
            <a:ext cx="2022480" cy="302760"/>
          </a:xfrm>
          <a:prstGeom prst="rect">
            <a:avLst/>
          </a:prstGeom>
          <a:noFill/>
          <a:ln w="0">
            <a:solidFill>
              <a:srgbClr val="D8A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 b="0" u="none" strike="noStrike">
                <a:solidFill>
                  <a:srgbClr val="D8A300"/>
                </a:solidFill>
                <a:uFillTx/>
                <a:latin typeface="Calibri"/>
                <a:ea typeface="Arial"/>
              </a:rPr>
              <a:t>gesp.suvisa@goias.gov.br</a:t>
            </a:r>
            <a:endParaRPr lang="pt-BR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5" name="Retângulo 18"/>
          <p:cNvSpPr/>
          <p:nvPr/>
        </p:nvSpPr>
        <p:spPr>
          <a:xfrm>
            <a:off x="2527560" y="6443640"/>
            <a:ext cx="2417400" cy="302760"/>
          </a:xfrm>
          <a:prstGeom prst="rect">
            <a:avLst/>
          </a:prstGeom>
          <a:noFill/>
          <a:ln w="0">
            <a:solidFill>
              <a:srgbClr val="D8A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 b="0" u="none" strike="noStrike">
                <a:solidFill>
                  <a:srgbClr val="D8A300"/>
                </a:solidFill>
                <a:uFillTx/>
                <a:latin typeface="Calibri"/>
                <a:ea typeface="Arial"/>
              </a:rPr>
              <a:t>diretoria.demsp@saude.gov.br</a:t>
            </a:r>
            <a:endParaRPr lang="pt-BR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6" name="Retângulo 22"/>
          <p:cNvSpPr/>
          <p:nvPr/>
        </p:nvSpPr>
        <p:spPr>
          <a:xfrm>
            <a:off x="8925840" y="7879680"/>
            <a:ext cx="2235240" cy="303120"/>
          </a:xfrm>
          <a:prstGeom prst="rect">
            <a:avLst/>
          </a:prstGeom>
          <a:noFill/>
          <a:ln w="0">
            <a:solidFill>
              <a:srgbClr val="C00000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 b="1" i="1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Repasse do recurso pelo MS</a:t>
            </a:r>
            <a:endParaRPr lang="pt-BR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87" name="Conector de Seta Reta 1"/>
          <p:cNvCxnSpPr>
            <a:stCxn id="379" idx="2"/>
            <a:endCxn id="380" idx="0"/>
          </p:cNvCxnSpPr>
          <p:nvPr/>
        </p:nvCxnSpPr>
        <p:spPr>
          <a:xfrm>
            <a:off x="8535600" y="4099320"/>
            <a:ext cx="360" cy="63612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cxnSp>
        <p:nvCxnSpPr>
          <p:cNvPr id="388" name="Conector de Seta Reta 2"/>
          <p:cNvCxnSpPr>
            <a:stCxn id="380" idx="2"/>
            <a:endCxn id="381" idx="0"/>
          </p:cNvCxnSpPr>
          <p:nvPr/>
        </p:nvCxnSpPr>
        <p:spPr>
          <a:xfrm>
            <a:off x="8535600" y="5279040"/>
            <a:ext cx="360" cy="63000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cxnSp>
        <p:nvCxnSpPr>
          <p:cNvPr id="389" name="Conector de Seta Reta 3"/>
          <p:cNvCxnSpPr>
            <a:stCxn id="381" idx="2"/>
            <a:endCxn id="382" idx="0"/>
          </p:cNvCxnSpPr>
          <p:nvPr/>
        </p:nvCxnSpPr>
        <p:spPr>
          <a:xfrm>
            <a:off x="8535600" y="6452640"/>
            <a:ext cx="360" cy="69156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cxnSp>
        <p:nvCxnSpPr>
          <p:cNvPr id="390" name="Conector de Seta Reta 5"/>
          <p:cNvCxnSpPr>
            <a:stCxn id="382" idx="2"/>
            <a:endCxn id="383" idx="0"/>
          </p:cNvCxnSpPr>
          <p:nvPr/>
        </p:nvCxnSpPr>
        <p:spPr>
          <a:xfrm>
            <a:off x="8535600" y="7687800"/>
            <a:ext cx="360" cy="69156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3"/>
          <p:cNvPicPr/>
          <p:nvPr/>
        </p:nvPicPr>
        <p:blipFill>
          <a:blip r:embed="rId4"/>
          <a:stretch/>
        </p:blipFill>
        <p:spPr>
          <a:xfrm>
            <a:off x="15896520" y="9157320"/>
            <a:ext cx="843120" cy="1129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2" name="Retângulo 14"/>
          <p:cNvSpPr/>
          <p:nvPr/>
        </p:nvSpPr>
        <p:spPr>
          <a:xfrm>
            <a:off x="1399320" y="1613880"/>
            <a:ext cx="146754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u="sng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Fase de Resposta</a:t>
            </a:r>
            <a:endParaRPr lang="pt-BR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3" name="Retângulo 16"/>
          <p:cNvSpPr/>
          <p:nvPr/>
        </p:nvSpPr>
        <p:spPr>
          <a:xfrm>
            <a:off x="569520" y="2264040"/>
            <a:ext cx="160938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i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Disponível para ESP por situações epidemiológicas, desastres, crises climáticas e desassistência à população.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4" name="Caixa de Texto 16"/>
          <p:cNvSpPr/>
          <p:nvPr/>
        </p:nvSpPr>
        <p:spPr>
          <a:xfrm>
            <a:off x="2376720" y="4563000"/>
            <a:ext cx="5477760" cy="103788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SMS encaminha para DEMSP/SVSA/MS Ofício e Decreto de SE ou ECP – Solicita incremento financeiro federal para ações de resposta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5" name="Caixa de Texto 19"/>
          <p:cNvSpPr/>
          <p:nvPr/>
        </p:nvSpPr>
        <p:spPr>
          <a:xfrm>
            <a:off x="8838000" y="4478760"/>
            <a:ext cx="6217560" cy="102780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SMS encaminha para SES Ofício, PlaCon Arboviroses e Decreto de SE ou ECP – Solicita apoio na elaboração do Plano de Ação de Resposta à ESP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6" name="Caixa de Texto 21"/>
          <p:cNvSpPr/>
          <p:nvPr/>
        </p:nvSpPr>
        <p:spPr>
          <a:xfrm>
            <a:off x="9727920" y="6113520"/>
            <a:ext cx="4532040" cy="102780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Áreas Técnicas da SES apoiam a SMS até a finalização do Plano de Ação 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de Resposta à ESP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7" name="Caixa de Texto 23"/>
          <p:cNvSpPr/>
          <p:nvPr/>
        </p:nvSpPr>
        <p:spPr>
          <a:xfrm>
            <a:off x="1576080" y="6490800"/>
            <a:ext cx="7086240" cy="123264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Análise da solicitação pelas áreas técnicas do MS – Repasse do incremento financeiro após deferimento da solicitação com Portaria de Homologação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8" name="Retângulo 19"/>
          <p:cNvSpPr/>
          <p:nvPr/>
        </p:nvSpPr>
        <p:spPr>
          <a:xfrm>
            <a:off x="3907080" y="5593680"/>
            <a:ext cx="2417400" cy="302760"/>
          </a:xfrm>
          <a:prstGeom prst="rect">
            <a:avLst/>
          </a:prstGeom>
          <a:noFill/>
          <a:ln w="0">
            <a:solidFill>
              <a:srgbClr val="D8A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 b="0" u="none" strike="noStrike">
                <a:solidFill>
                  <a:srgbClr val="D8A300"/>
                </a:solidFill>
                <a:uFillTx/>
                <a:latin typeface="Calibri"/>
                <a:ea typeface="Arial"/>
              </a:rPr>
              <a:t>diretoria.demsp@saude.gov.br</a:t>
            </a:r>
            <a:endParaRPr lang="pt-BR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9" name="Retângulo 20"/>
          <p:cNvSpPr/>
          <p:nvPr/>
        </p:nvSpPr>
        <p:spPr>
          <a:xfrm>
            <a:off x="10982160" y="5507280"/>
            <a:ext cx="2022480" cy="303120"/>
          </a:xfrm>
          <a:prstGeom prst="rect">
            <a:avLst/>
          </a:prstGeom>
          <a:noFill/>
          <a:ln w="0">
            <a:solidFill>
              <a:srgbClr val="D8A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 b="0" u="none" strike="noStrike">
                <a:solidFill>
                  <a:srgbClr val="D8A300"/>
                </a:solidFill>
                <a:uFillTx/>
                <a:latin typeface="Calibri"/>
                <a:ea typeface="Arial"/>
              </a:rPr>
              <a:t>gesp.suvisa@goias.gov.br</a:t>
            </a:r>
            <a:endParaRPr lang="pt-BR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0" name="Retângulo 21"/>
          <p:cNvSpPr/>
          <p:nvPr/>
        </p:nvSpPr>
        <p:spPr>
          <a:xfrm>
            <a:off x="5500800" y="7933320"/>
            <a:ext cx="2235240" cy="303120"/>
          </a:xfrm>
          <a:prstGeom prst="rect">
            <a:avLst/>
          </a:prstGeom>
          <a:noFill/>
          <a:ln w="0">
            <a:solidFill>
              <a:srgbClr val="C00000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 b="1" i="1" u="none" strike="noStrike">
                <a:solidFill>
                  <a:srgbClr val="C00000"/>
                </a:solidFill>
                <a:uFillTx/>
                <a:latin typeface="Calibri"/>
                <a:ea typeface="Arial"/>
              </a:rPr>
              <a:t>Repasse do recurso pelo MS</a:t>
            </a:r>
            <a:endParaRPr lang="pt-BR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1" name="Caixa de Texto 24"/>
          <p:cNvSpPr/>
          <p:nvPr/>
        </p:nvSpPr>
        <p:spPr>
          <a:xfrm>
            <a:off x="1576080" y="8449200"/>
            <a:ext cx="7084440" cy="70776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Até 30 dias após o repasse do recurso, envio ao MS do 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Plano de Ação de Resposta à ESP pela SMS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2" name="Retângulo 27"/>
          <p:cNvSpPr/>
          <p:nvPr/>
        </p:nvSpPr>
        <p:spPr>
          <a:xfrm>
            <a:off x="3753360" y="417960"/>
            <a:ext cx="1078092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APOIO AOS MUNICÍPIOS GOIANOS PARA OBTENÇÃO DE INCREMENTO FINANCEIRO FEDERAL PARA AÇÕES DE CUSTEIO EM SITUAÇÕES DE ESP</a:t>
            </a:r>
            <a:endParaRPr lang="pt-BR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3" name="Caixa de Texto 25"/>
          <p:cNvSpPr/>
          <p:nvPr/>
        </p:nvSpPr>
        <p:spPr>
          <a:xfrm>
            <a:off x="696960" y="3191400"/>
            <a:ext cx="15931440" cy="543960"/>
          </a:xfrm>
          <a:prstGeom prst="rect">
            <a:avLst/>
          </a:prstGeom>
          <a:noFill/>
          <a:ln w="19050">
            <a:solidFill>
              <a:srgbClr val="005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u="none" strike="noStrike">
                <a:solidFill>
                  <a:srgbClr val="005637"/>
                </a:solidFill>
                <a:uFillTx/>
                <a:latin typeface="Calibri"/>
                <a:ea typeface="Arial"/>
              </a:rPr>
              <a:t>Ocorrência de situação epidemiológica, desastre, crise climática ou desassistência no município </a:t>
            </a:r>
            <a:endParaRPr lang="pt-BR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404" name="Conector de Seta Reta 9"/>
          <p:cNvCxnSpPr>
            <a:stCxn id="403" idx="2"/>
            <a:endCxn id="394" idx="0"/>
          </p:cNvCxnSpPr>
          <p:nvPr/>
        </p:nvCxnSpPr>
        <p:spPr>
          <a:xfrm flipH="1">
            <a:off x="5115600" y="3735360"/>
            <a:ext cx="3547440" cy="82800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cxnSp>
        <p:nvCxnSpPr>
          <p:cNvPr id="405" name="Conector de Seta Reta 10"/>
          <p:cNvCxnSpPr>
            <a:stCxn id="403" idx="2"/>
            <a:endCxn id="395" idx="0"/>
          </p:cNvCxnSpPr>
          <p:nvPr/>
        </p:nvCxnSpPr>
        <p:spPr>
          <a:xfrm>
            <a:off x="8662680" y="3735360"/>
            <a:ext cx="3284280" cy="74376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cxnSp>
        <p:nvCxnSpPr>
          <p:cNvPr id="406" name="Conector de Seta Reta 11"/>
          <p:cNvCxnSpPr>
            <a:stCxn id="398" idx="2"/>
            <a:endCxn id="397" idx="0"/>
          </p:cNvCxnSpPr>
          <p:nvPr/>
        </p:nvCxnSpPr>
        <p:spPr>
          <a:xfrm>
            <a:off x="5115600" y="5896440"/>
            <a:ext cx="3960" cy="59472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cxnSp>
        <p:nvCxnSpPr>
          <p:cNvPr id="407" name="Conector de Seta Reta 16"/>
          <p:cNvCxnSpPr>
            <a:stCxn id="397" idx="2"/>
            <a:endCxn id="401" idx="0"/>
          </p:cNvCxnSpPr>
          <p:nvPr/>
        </p:nvCxnSpPr>
        <p:spPr>
          <a:xfrm flipH="1">
            <a:off x="5118120" y="7723440"/>
            <a:ext cx="1440" cy="72612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  <p:cxnSp>
        <p:nvCxnSpPr>
          <p:cNvPr id="408" name="Conector de Seta Reta 17"/>
          <p:cNvCxnSpPr>
            <a:stCxn id="399" idx="2"/>
            <a:endCxn id="396" idx="0"/>
          </p:cNvCxnSpPr>
          <p:nvPr/>
        </p:nvCxnSpPr>
        <p:spPr>
          <a:xfrm>
            <a:off x="11993400" y="5810400"/>
            <a:ext cx="720" cy="303480"/>
          </a:xfrm>
          <a:prstGeom prst="straightConnector1">
            <a:avLst/>
          </a:prstGeom>
          <a:ln w="28575">
            <a:solidFill>
              <a:srgbClr val="005637"/>
            </a:solidFill>
            <a:round/>
            <a:tailEnd type="arrow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Freeform 2"/>
          <p:cNvSpPr/>
          <p:nvPr/>
        </p:nvSpPr>
        <p:spPr>
          <a:xfrm>
            <a:off x="0" y="0"/>
            <a:ext cx="18286200" cy="10303200"/>
          </a:xfrm>
          <a:custGeom>
            <a:avLst/>
            <a:gdLst>
              <a:gd name="textAreaLeft" fmla="*/ 0 w 18286200"/>
              <a:gd name="textAreaRight" fmla="*/ 18287280 w 18286200"/>
              <a:gd name="textAreaTop" fmla="*/ 0 h 10303200"/>
              <a:gd name="textAreaBottom" fmla="*/ 10304280 h 10303200"/>
            </a:gdLst>
            <a:ahLst/>
            <a:cxnLst/>
            <a:rect l="textAreaLeft" t="textAreaTop" r="textAreaRight" b="textAreaBottom"/>
            <a:pathLst>
              <a:path w="18288000" h="10304901">
                <a:moveTo>
                  <a:pt x="0" y="0"/>
                </a:moveTo>
                <a:lnTo>
                  <a:pt x="18288000" y="0"/>
                </a:lnTo>
                <a:lnTo>
                  <a:pt x="18288000" y="10304901"/>
                </a:lnTo>
                <a:lnTo>
                  <a:pt x="0" y="103049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410" name="Group 3"/>
          <p:cNvGrpSpPr/>
          <p:nvPr/>
        </p:nvGrpSpPr>
        <p:grpSpPr>
          <a:xfrm>
            <a:off x="1440" y="4754880"/>
            <a:ext cx="2565360" cy="5118120"/>
            <a:chOff x="1440" y="4754880"/>
            <a:chExt cx="2565360" cy="5118120"/>
          </a:xfrm>
        </p:grpSpPr>
        <p:sp>
          <p:nvSpPr>
            <p:cNvPr id="411" name="Freeform 4"/>
            <p:cNvSpPr/>
            <p:nvPr/>
          </p:nvSpPr>
          <p:spPr>
            <a:xfrm rot="16200000">
              <a:off x="-1274760" y="6031080"/>
              <a:ext cx="5118120" cy="2565360"/>
            </a:xfrm>
            <a:custGeom>
              <a:avLst/>
              <a:gdLst>
                <a:gd name="textAreaLeft" fmla="*/ 0 w 5118120"/>
                <a:gd name="textAreaRight" fmla="*/ 5119200 w 5118120"/>
                <a:gd name="textAreaTop" fmla="*/ 0 h 2565360"/>
                <a:gd name="textAreaBottom" fmla="*/ 2566440 h 2565360"/>
              </a:gdLst>
              <a:ahLst/>
              <a:cxnLst/>
              <a:rect l="textAreaLeft" t="textAreaTop" r="textAreaRight" b="textAreaBottom"/>
              <a:pathLst>
                <a:path w="6826631" h="3422777">
                  <a:moveTo>
                    <a:pt x="0" y="7493"/>
                  </a:moveTo>
                  <a:cubicBezTo>
                    <a:pt x="3398393" y="22352"/>
                    <a:pt x="3405886" y="29718"/>
                    <a:pt x="3413252" y="3422777"/>
                  </a:cubicBezTo>
                  <a:cubicBezTo>
                    <a:pt x="3420745" y="29718"/>
                    <a:pt x="3428238" y="22352"/>
                    <a:pt x="6826631" y="7493"/>
                  </a:cubicBezTo>
                  <a:cubicBezTo>
                    <a:pt x="3428238" y="0"/>
                    <a:pt x="3398393" y="0"/>
                    <a:pt x="0" y="749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grpSp>
        <p:nvGrpSpPr>
          <p:cNvPr id="412" name="Group 5"/>
          <p:cNvGrpSpPr/>
          <p:nvPr/>
        </p:nvGrpSpPr>
        <p:grpSpPr>
          <a:xfrm>
            <a:off x="15722640" y="4753080"/>
            <a:ext cx="2565360" cy="5118120"/>
            <a:chOff x="15722640" y="4753080"/>
            <a:chExt cx="2565360" cy="5118120"/>
          </a:xfrm>
        </p:grpSpPr>
        <p:sp>
          <p:nvSpPr>
            <p:cNvPr id="413" name="Freeform 6"/>
            <p:cNvSpPr/>
            <p:nvPr/>
          </p:nvSpPr>
          <p:spPr>
            <a:xfrm rot="5400000">
              <a:off x="14446080" y="6029280"/>
              <a:ext cx="5118120" cy="2565360"/>
            </a:xfrm>
            <a:custGeom>
              <a:avLst/>
              <a:gdLst>
                <a:gd name="textAreaLeft" fmla="*/ 0 w 5118120"/>
                <a:gd name="textAreaRight" fmla="*/ 5119200 w 5118120"/>
                <a:gd name="textAreaTop" fmla="*/ 0 h 2565360"/>
                <a:gd name="textAreaBottom" fmla="*/ 2566440 h 2565360"/>
              </a:gdLst>
              <a:ahLst/>
              <a:cxnLst/>
              <a:rect l="textAreaLeft" t="textAreaTop" r="textAreaRight" b="textAreaBottom"/>
              <a:pathLst>
                <a:path w="6826631" h="3422777">
                  <a:moveTo>
                    <a:pt x="0" y="7493"/>
                  </a:moveTo>
                  <a:cubicBezTo>
                    <a:pt x="3398393" y="22352"/>
                    <a:pt x="3405886" y="29718"/>
                    <a:pt x="3413252" y="3422777"/>
                  </a:cubicBezTo>
                  <a:cubicBezTo>
                    <a:pt x="3420745" y="29718"/>
                    <a:pt x="3428238" y="22352"/>
                    <a:pt x="6826631" y="7493"/>
                  </a:cubicBezTo>
                  <a:cubicBezTo>
                    <a:pt x="3428238" y="0"/>
                    <a:pt x="3398393" y="0"/>
                    <a:pt x="0" y="749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414" name="Freeform 7"/>
          <p:cNvSpPr/>
          <p:nvPr/>
        </p:nvSpPr>
        <p:spPr>
          <a:xfrm>
            <a:off x="6519960" y="4388040"/>
            <a:ext cx="5246280" cy="1650240"/>
          </a:xfrm>
          <a:custGeom>
            <a:avLst/>
            <a:gdLst>
              <a:gd name="textAreaLeft" fmla="*/ 0 w 5246280"/>
              <a:gd name="textAreaRight" fmla="*/ 5247360 w 5246280"/>
              <a:gd name="textAreaTop" fmla="*/ 0 h 1650240"/>
              <a:gd name="textAreaBottom" fmla="*/ 1651320 h 1650240"/>
            </a:gdLst>
            <a:ahLst/>
            <a:cxnLst/>
            <a:rect l="textAreaLeft" t="textAreaTop" r="textAreaRight" b="textAreaBottom"/>
            <a:pathLst>
              <a:path w="5248233" h="1651975">
                <a:moveTo>
                  <a:pt x="0" y="0"/>
                </a:moveTo>
                <a:lnTo>
                  <a:pt x="5248232" y="0"/>
                </a:lnTo>
                <a:lnTo>
                  <a:pt x="5248232" y="1651975"/>
                </a:lnTo>
                <a:lnTo>
                  <a:pt x="0" y="16519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15" name="Retângulo 414"/>
          <p:cNvSpPr/>
          <p:nvPr/>
        </p:nvSpPr>
        <p:spPr>
          <a:xfrm>
            <a:off x="4140000" y="1620000"/>
            <a:ext cx="10079640" cy="276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pt-BR" sz="2600" b="0" u="none" strike="noStrike">
                <a:solidFill>
                  <a:srgbClr val="000000"/>
                </a:solidFill>
                <a:uFillTx/>
                <a:latin typeface="Arial"/>
              </a:rPr>
              <a:t>Flúvia Pereira Amorim da Silva</a:t>
            </a: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pt-BR" sz="2600" b="0" u="none" strike="noStrike">
                <a:solidFill>
                  <a:srgbClr val="000000"/>
                </a:solidFill>
                <a:uFillTx/>
                <a:latin typeface="Arial"/>
              </a:rPr>
              <a:t>Subsecretaria de Vigilância em Saúde  </a:t>
            </a: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pt-BR" sz="2600" b="0" u="none" strike="noStrike">
                <a:solidFill>
                  <a:srgbClr val="000000"/>
                </a:solidFill>
                <a:uFillTx/>
                <a:latin typeface="Arial"/>
              </a:rPr>
              <a:t>(62) 3201-3933 E-mail: </a:t>
            </a:r>
            <a:r>
              <a:rPr lang="pt-BR" sz="2600" b="0" u="none" strike="noStrike">
                <a:solidFill>
                  <a:srgbClr val="0000FF"/>
                </a:solidFill>
                <a:uFillTx/>
                <a:latin typeface="Arial"/>
                <a:hlinkClick r:id="rId4"/>
              </a:rPr>
              <a:t>suvisa.gabinete@gmail.com</a:t>
            </a:r>
            <a:r>
              <a:rPr lang="pt-BR" sz="2600" b="0" u="none" strike="noStrike">
                <a:solidFill>
                  <a:srgbClr val="000000"/>
                </a:solidFill>
                <a:uFillTx/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00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01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02" name="Imagem 1" descr="Gráfico, Gráfico de barras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6867360" y="1828080"/>
            <a:ext cx="10838520" cy="73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" name="CaixaDeTexto 3"/>
          <p:cNvSpPr/>
          <p:nvPr/>
        </p:nvSpPr>
        <p:spPr>
          <a:xfrm>
            <a:off x="888840" y="2413080"/>
            <a:ext cx="5539320" cy="47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pt-BR" sz="1800" b="0" u="none" strike="noStrik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04" name="Imagem 4" descr="Código QR&#10;&#10;O conteúdo gerado por IA pode estar incorreto."/>
          <p:cNvPicPr/>
          <p:nvPr/>
        </p:nvPicPr>
        <p:blipFill>
          <a:blip r:embed="rId5"/>
          <a:stretch/>
        </p:blipFill>
        <p:spPr>
          <a:xfrm>
            <a:off x="452880" y="3474360"/>
            <a:ext cx="5980680" cy="537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CaixaDeTexto 5"/>
          <p:cNvSpPr/>
          <p:nvPr/>
        </p:nvSpPr>
        <p:spPr>
          <a:xfrm>
            <a:off x="467640" y="1825560"/>
            <a:ext cx="595692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800" b="1" u="none" strike="noStrike" dirty="0">
                <a:solidFill>
                  <a:schemeClr val="dk1"/>
                </a:solidFill>
                <a:uFillTx/>
                <a:latin typeface="Arial"/>
                <a:ea typeface="Arial"/>
              </a:rPr>
              <a:t>Boletim Epidemiológico</a:t>
            </a:r>
            <a:endParaRPr lang="pt-BR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2800" b="1" u="none" strike="noStrike" dirty="0">
                <a:solidFill>
                  <a:schemeClr val="dk1"/>
                </a:solidFill>
                <a:uFillTx/>
                <a:latin typeface="Arial"/>
                <a:ea typeface="Arial"/>
              </a:rPr>
              <a:t>Transmissão Vertical do HIV no Estado de Goiás, 2020 a 2024</a:t>
            </a:r>
            <a:endParaRPr lang="pt-BR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Retângulo: Cantos Arredondados 1"/>
          <p:cNvSpPr/>
          <p:nvPr/>
        </p:nvSpPr>
        <p:spPr>
          <a:xfrm>
            <a:off x="1440000" y="900000"/>
            <a:ext cx="15839640" cy="5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Perfil Epidemiológico Transmissão Vertical HIV em Goiás – Período 2020 a 2024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08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09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10" name="Imagem 3" descr="Gráfico, Gráfico de barras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3828960" y="1695600"/>
            <a:ext cx="10629000" cy="6895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1" name="Retângulo: Cantos Arredondados 2"/>
          <p:cNvSpPr/>
          <p:nvPr/>
        </p:nvSpPr>
        <p:spPr>
          <a:xfrm>
            <a:off x="1440000" y="900000"/>
            <a:ext cx="15839640" cy="5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Perfil Epidemiológico Transmissão Vertical HIV em Goiás – Período 2020 a 2024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13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14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15" name="Imagem 1" descr="Gráfico, Histograma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2955600" y="1394640"/>
            <a:ext cx="11540160" cy="746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6" name="Retângulo: Cantos Arredondados 3"/>
          <p:cNvSpPr/>
          <p:nvPr/>
        </p:nvSpPr>
        <p:spPr>
          <a:xfrm>
            <a:off x="1440000" y="900000"/>
            <a:ext cx="15839640" cy="35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Perfil Epidemiológico Transmissão Vertical HIV em Goiás – Período 2020 a 2024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AD2EAA-56E1-422E-85A0-C55774AE2A5B}"/>
              </a:ext>
            </a:extLst>
          </p:cNvPr>
          <p:cNvSpPr txBox="1"/>
          <p:nvPr/>
        </p:nvSpPr>
        <p:spPr>
          <a:xfrm>
            <a:off x="14980024" y="4392015"/>
            <a:ext cx="2299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Goiás</a:t>
            </a:r>
            <a:r>
              <a:rPr lang="pt-BR" dirty="0"/>
              <a:t> recebeu do Ministério da Saúde em 2024, o </a:t>
            </a:r>
            <a:r>
              <a:rPr lang="pt-BR" b="1" dirty="0"/>
              <a:t>Selo Prata Rumo à Eliminação da Transmissão Vertical do HIV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reeform 9"/>
          <p:cNvSpPr/>
          <p:nvPr/>
        </p:nvSpPr>
        <p:spPr>
          <a:xfrm>
            <a:off x="0" y="0"/>
            <a:ext cx="18286200" cy="10303200"/>
          </a:xfrm>
          <a:custGeom>
            <a:avLst/>
            <a:gdLst>
              <a:gd name="textAreaLeft" fmla="*/ 0 w 18286200"/>
              <a:gd name="textAreaRight" fmla="*/ 18287280 w 18286200"/>
              <a:gd name="textAreaTop" fmla="*/ 0 h 10303200"/>
              <a:gd name="textAreaBottom" fmla="*/ 10304280 h 10303200"/>
            </a:gdLst>
            <a:ahLst/>
            <a:cxnLst/>
            <a:rect l="textAreaLeft" t="textAreaTop" r="textAreaRight" b="textAreaBottom"/>
            <a:pathLst>
              <a:path w="18288000" h="10304901">
                <a:moveTo>
                  <a:pt x="0" y="0"/>
                </a:moveTo>
                <a:lnTo>
                  <a:pt x="18288000" y="0"/>
                </a:lnTo>
                <a:lnTo>
                  <a:pt x="18288000" y="10304901"/>
                </a:lnTo>
                <a:lnTo>
                  <a:pt x="0" y="103049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pt-BR" sz="6000" b="1" u="none" strike="noStrike">
              <a:solidFill>
                <a:srgbClr val="FFFFFF"/>
              </a:solidFill>
              <a:uFillTx/>
              <a:latin typeface="Arial"/>
              <a:ea typeface="Arial"/>
            </a:endParaRPr>
          </a:p>
        </p:txBody>
      </p:sp>
      <p:sp>
        <p:nvSpPr>
          <p:cNvPr id="218" name="TextBox 3"/>
          <p:cNvSpPr/>
          <p:nvPr/>
        </p:nvSpPr>
        <p:spPr>
          <a:xfrm>
            <a:off x="1080000" y="3196440"/>
            <a:ext cx="16199280" cy="301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6600" b="1" u="none" strike="noStrike">
                <a:solidFill>
                  <a:srgbClr val="FFFFFF"/>
                </a:solidFill>
                <a:uFillTx/>
                <a:latin typeface="Arial"/>
                <a:ea typeface="DejaVu Sans"/>
              </a:rPr>
              <a:t>Apresentação do cenário epidemiológico das arboviroses no Estado de Goiás.</a:t>
            </a:r>
            <a:endParaRPr lang="pt-BR" sz="6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Freeform 11"/>
          <p:cNvSpPr/>
          <p:nvPr/>
        </p:nvSpPr>
        <p:spPr>
          <a:xfrm>
            <a:off x="12524760" y="-4603320"/>
            <a:ext cx="11774520" cy="7662600"/>
          </a:xfrm>
          <a:custGeom>
            <a:avLst/>
            <a:gdLst>
              <a:gd name="textAreaLeft" fmla="*/ 0 w 11774520"/>
              <a:gd name="textAreaRight" fmla="*/ 11775600 w 11774520"/>
              <a:gd name="textAreaTop" fmla="*/ 0 h 7662600"/>
              <a:gd name="textAreaBottom" fmla="*/ 7663680 h 7662600"/>
            </a:gdLst>
            <a:ahLst/>
            <a:cxnLst/>
            <a:rect l="textAreaLeft" t="textAreaTop" r="textAreaRight" b="textAreaBottom"/>
            <a:pathLst>
              <a:path w="11596418" h="11596418">
                <a:moveTo>
                  <a:pt x="0" y="0"/>
                </a:moveTo>
                <a:lnTo>
                  <a:pt x="11596417" y="0"/>
                </a:lnTo>
                <a:lnTo>
                  <a:pt x="11596417" y="11596418"/>
                </a:lnTo>
                <a:lnTo>
                  <a:pt x="0" y="115964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220" name="Group 2"/>
          <p:cNvGrpSpPr/>
          <p:nvPr/>
        </p:nvGrpSpPr>
        <p:grpSpPr>
          <a:xfrm>
            <a:off x="1440" y="7379280"/>
            <a:ext cx="1126800" cy="2249280"/>
            <a:chOff x="1440" y="7379280"/>
            <a:chExt cx="1126800" cy="2249280"/>
          </a:xfrm>
        </p:grpSpPr>
        <p:sp>
          <p:nvSpPr>
            <p:cNvPr id="221" name="Freeform 12"/>
            <p:cNvSpPr/>
            <p:nvPr/>
          </p:nvSpPr>
          <p:spPr>
            <a:xfrm rot="16200000">
              <a:off x="-559440" y="7940520"/>
              <a:ext cx="2249280" cy="1126800"/>
            </a:xfrm>
            <a:custGeom>
              <a:avLst/>
              <a:gdLst>
                <a:gd name="textAreaLeft" fmla="*/ 0 w 2249280"/>
                <a:gd name="textAreaRight" fmla="*/ 2250360 w 2249280"/>
                <a:gd name="textAreaTop" fmla="*/ 0 h 1126800"/>
                <a:gd name="textAreaBottom" fmla="*/ 1127880 h 1126800"/>
              </a:gdLst>
              <a:ahLst/>
              <a:cxnLst/>
              <a:rect l="textAreaLeft" t="textAreaTop" r="textAreaRight" b="textAreaBottom"/>
              <a:pathLst>
                <a:path w="3001518" h="1504950">
                  <a:moveTo>
                    <a:pt x="0" y="3302"/>
                  </a:moveTo>
                  <a:cubicBezTo>
                    <a:pt x="1494282" y="9906"/>
                    <a:pt x="1497457" y="13081"/>
                    <a:pt x="1500759" y="1504950"/>
                  </a:cubicBezTo>
                  <a:cubicBezTo>
                    <a:pt x="1504061" y="13081"/>
                    <a:pt x="1507363" y="9779"/>
                    <a:pt x="3001518" y="3302"/>
                  </a:cubicBezTo>
                  <a:cubicBezTo>
                    <a:pt x="1507363" y="0"/>
                    <a:pt x="1494282" y="0"/>
                    <a:pt x="0" y="330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22" name="TextBox 5"/>
          <p:cNvSpPr/>
          <p:nvPr/>
        </p:nvSpPr>
        <p:spPr>
          <a:xfrm>
            <a:off x="11297160" y="8844480"/>
            <a:ext cx="6882120" cy="123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FLUVIA PEREIRA AMORIM DA SILVA 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700" b="0" u="none" strike="noStrike">
                <a:solidFill>
                  <a:srgbClr val="000000"/>
                </a:solidFill>
                <a:uFillTx/>
                <a:latin typeface="Gotham"/>
                <a:ea typeface="DejaVu Sans"/>
              </a:rPr>
              <a:t>Subsecretaria de Vigilância em Saúde</a:t>
            </a: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240"/>
              </a:lnSpc>
            </a:pPr>
            <a:endParaRPr lang="pt-BR" sz="2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4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5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7" name="Retângulo: Cantos Arredondados 6"/>
          <p:cNvSpPr/>
          <p:nvPr/>
        </p:nvSpPr>
        <p:spPr>
          <a:xfrm>
            <a:off x="1260000" y="900000"/>
            <a:ext cx="15839640" cy="5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Apresentação do cenário epidemiológico das arboviroses no Estado de Goiás.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FF850E-4E31-4990-9A0E-080F016F5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997" y="1541829"/>
            <a:ext cx="15604243" cy="7608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9" name="Freeform 10"/>
          <p:cNvSpPr/>
          <p:nvPr/>
        </p:nvSpPr>
        <p:spPr>
          <a:xfrm>
            <a:off x="-623880" y="-29160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0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31" name="Imagem 1" descr="Mapa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6266520" y="1934280"/>
            <a:ext cx="10999800" cy="697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CaixaDeTexto 2"/>
          <p:cNvSpPr/>
          <p:nvPr/>
        </p:nvSpPr>
        <p:spPr>
          <a:xfrm>
            <a:off x="6270480" y="2070000"/>
            <a:ext cx="2284920" cy="638280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N = </a:t>
            </a:r>
            <a:r>
              <a:rPr lang="pt-BR" sz="1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66 municípios detectável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CaixaDeTexto 3"/>
          <p:cNvSpPr/>
          <p:nvPr/>
        </p:nvSpPr>
        <p:spPr>
          <a:xfrm>
            <a:off x="6269400" y="6998400"/>
            <a:ext cx="23263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DENV-3 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1800" b="1" u="none" strike="noStrike">
                <a:solidFill>
                  <a:srgbClr val="00B050"/>
                </a:solidFill>
                <a:uFillTx/>
                <a:latin typeface="Arial"/>
                <a:ea typeface="Arial"/>
              </a:rPr>
              <a:t>Jataí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t-BR" sz="1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2 casos importados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t-BR" sz="1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1 caso autóctone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4" name="Imagem 4" descr="Ícone&#10;&#10;O conteúdo gerado por IA pode estar incorreto."/>
          <p:cNvPicPr/>
          <p:nvPr/>
        </p:nvPicPr>
        <p:blipFill>
          <a:blip r:embed="rId5"/>
          <a:stretch/>
        </p:blipFill>
        <p:spPr>
          <a:xfrm>
            <a:off x="8604000" y="6488280"/>
            <a:ext cx="1313280" cy="884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" name="CaixaDeTexto 5"/>
          <p:cNvSpPr/>
          <p:nvPr/>
        </p:nvSpPr>
        <p:spPr>
          <a:xfrm>
            <a:off x="13580640" y="7729560"/>
            <a:ext cx="2439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DENV-3 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1800" b="1" u="none" strike="noStrike">
                <a:solidFill>
                  <a:srgbClr val="00B050"/>
                </a:solidFill>
                <a:uFillTx/>
                <a:latin typeface="Arial"/>
                <a:ea typeface="Arial"/>
              </a:rPr>
              <a:t>Cumari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t-BR" sz="180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1 caso importado</a:t>
            </a:r>
            <a:endParaRPr lang="pt-B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6" name="Imagem 6"/>
          <p:cNvPicPr/>
          <p:nvPr/>
        </p:nvPicPr>
        <p:blipFill>
          <a:blip r:embed="rId6"/>
          <a:stretch/>
        </p:blipFill>
        <p:spPr>
          <a:xfrm>
            <a:off x="13102200" y="6996960"/>
            <a:ext cx="991800" cy="73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7" name="Retângulo: Cantos Arredondados 7"/>
          <p:cNvSpPr/>
          <p:nvPr/>
        </p:nvSpPr>
        <p:spPr>
          <a:xfrm>
            <a:off x="1260000" y="1260000"/>
            <a:ext cx="15839640" cy="5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Apresentação do cenário epidemiológico das arboviroses no Estado de Goiás.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8" name="Retângulo: Cantos Arredondados 10"/>
          <p:cNvSpPr/>
          <p:nvPr/>
        </p:nvSpPr>
        <p:spPr>
          <a:xfrm>
            <a:off x="180000" y="2340000"/>
            <a:ext cx="5399640" cy="395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t-BR" sz="4400" b="0" u="none" strike="noStrike">
                <a:solidFill>
                  <a:srgbClr val="FFFFFF"/>
                </a:solidFill>
                <a:uFillTx/>
                <a:latin typeface="Arial"/>
                <a:ea typeface="Arial"/>
              </a:rPr>
              <a:t>Municípios com confirmação laboratorial para dengue - LACEN</a:t>
            </a:r>
            <a:endParaRPr lang="pt-BR" sz="4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Freeform 2"/>
          <p:cNvSpPr/>
          <p:nvPr/>
        </p:nvSpPr>
        <p:spPr>
          <a:xfrm>
            <a:off x="15906600" y="9398880"/>
            <a:ext cx="1979280" cy="622080"/>
          </a:xfrm>
          <a:custGeom>
            <a:avLst/>
            <a:gdLst>
              <a:gd name="textAreaLeft" fmla="*/ 0 w 1979280"/>
              <a:gd name="textAreaRight" fmla="*/ 1980360 w 1979280"/>
              <a:gd name="textAreaTop" fmla="*/ 0 h 622080"/>
              <a:gd name="textAreaBottom" fmla="*/ 623160 h 622080"/>
            </a:gdLst>
            <a:ahLst/>
            <a:cxnLst/>
            <a:rect l="textAreaLeft" t="textAreaTop" r="textAreaRight" b="textAreaBottom"/>
            <a:pathLst>
              <a:path w="1981201" h="623888">
                <a:moveTo>
                  <a:pt x="0" y="0"/>
                </a:moveTo>
                <a:lnTo>
                  <a:pt x="1981202" y="0"/>
                </a:lnTo>
                <a:lnTo>
                  <a:pt x="1981202" y="623888"/>
                </a:lnTo>
                <a:lnTo>
                  <a:pt x="0" y="623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0" name="Freeform 10"/>
          <p:cNvSpPr/>
          <p:nvPr/>
        </p:nvSpPr>
        <p:spPr>
          <a:xfrm>
            <a:off x="-755640" y="-467280"/>
            <a:ext cx="21051000" cy="1224720"/>
          </a:xfrm>
          <a:custGeom>
            <a:avLst/>
            <a:gdLst>
              <a:gd name="textAreaLeft" fmla="*/ 0 w 21051000"/>
              <a:gd name="textAreaRight" fmla="*/ 21052080 w 21051000"/>
              <a:gd name="textAreaTop" fmla="*/ 0 h 1224720"/>
              <a:gd name="textAreaBottom" fmla="*/ 1225800 h 1224720"/>
            </a:gdLst>
            <a:ahLst/>
            <a:cxnLst/>
            <a:rect l="textAreaLeft" t="textAreaTop" r="textAreaRight" b="textAreaBottom"/>
            <a:pathLst>
              <a:path w="21052632" h="1226344">
                <a:moveTo>
                  <a:pt x="0" y="0"/>
                </a:moveTo>
                <a:lnTo>
                  <a:pt x="21052633" y="0"/>
                </a:lnTo>
                <a:lnTo>
                  <a:pt x="21052633" y="1226344"/>
                </a:lnTo>
                <a:lnTo>
                  <a:pt x="0" y="1226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1" name="AutoShape 11"/>
          <p:cNvSpPr/>
          <p:nvPr/>
        </p:nvSpPr>
        <p:spPr>
          <a:xfrm>
            <a:off x="452160" y="9221760"/>
            <a:ext cx="17445240" cy="19080"/>
          </a:xfrm>
          <a:prstGeom prst="line">
            <a:avLst/>
          </a:prstGeom>
          <a:ln w="9525" cap="rnd">
            <a:solidFill>
              <a:srgbClr val="2DA5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 anchorCtr="1">
            <a:noAutofit/>
          </a:bodyPr>
          <a:lstStyle/>
          <a:p>
            <a:endParaRPr lang="pt-BR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42" name="Imagem 3" descr="Texto&#10;&#10;O conteúdo gerado por IA pode estar incorreto."/>
          <p:cNvPicPr/>
          <p:nvPr/>
        </p:nvPicPr>
        <p:blipFill>
          <a:blip r:embed="rId4"/>
          <a:stretch/>
        </p:blipFill>
        <p:spPr>
          <a:xfrm>
            <a:off x="448200" y="2578680"/>
            <a:ext cx="7514280" cy="454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3" name="Imagem 4" descr="Texto&#10;&#10;O conteúdo gerado por IA pode estar incorreto."/>
          <p:cNvPicPr/>
          <p:nvPr/>
        </p:nvPicPr>
        <p:blipFill>
          <a:blip r:embed="rId5"/>
          <a:stretch/>
        </p:blipFill>
        <p:spPr>
          <a:xfrm>
            <a:off x="8269560" y="1784880"/>
            <a:ext cx="9206640" cy="336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4" name="Imagem 5" descr="Texto&#10;&#10;O conteúdo gerado por IA pode estar incorreto."/>
          <p:cNvPicPr/>
          <p:nvPr/>
        </p:nvPicPr>
        <p:blipFill>
          <a:blip r:embed="rId6"/>
          <a:stretch/>
        </p:blipFill>
        <p:spPr>
          <a:xfrm>
            <a:off x="8279640" y="5146920"/>
            <a:ext cx="9376560" cy="424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Retângulo: Cantos Arredondados 8"/>
          <p:cNvSpPr/>
          <p:nvPr/>
        </p:nvSpPr>
        <p:spPr>
          <a:xfrm>
            <a:off x="1260360" y="900360"/>
            <a:ext cx="15839640" cy="539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2238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Apresentação do cenário epidemiológico das arboviroses no Estado de Goiás.</a:t>
            </a:r>
            <a:endParaRPr lang="pt-BR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1726</Words>
  <Application>Microsoft Office PowerPoint</Application>
  <PresentationFormat>Personalizar</PresentationFormat>
  <Paragraphs>211</Paragraphs>
  <Slides>28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8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28</vt:i4>
      </vt:variant>
    </vt:vector>
  </HeadingPairs>
  <TitlesOfParts>
    <vt:vector size="44" baseType="lpstr">
      <vt:lpstr>Arial</vt:lpstr>
      <vt:lpstr>Calibri</vt:lpstr>
      <vt:lpstr>Calibri Light</vt:lpstr>
      <vt:lpstr>Gotham</vt:lpstr>
      <vt:lpstr>OpenSymbol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Tema do Office</vt:lpstr>
      <vt:lpstr>3_Tema do Office</vt:lpstr>
      <vt:lpstr>2_Tema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Apresentação - Modelo de Canva</dc:title>
  <dc:subject/>
  <dc:creator/>
  <dc:description/>
  <cp:lastModifiedBy>Cristina Aparecida Borges P. Laval</cp:lastModifiedBy>
  <cp:revision>454</cp:revision>
  <dcterms:created xsi:type="dcterms:W3CDTF">2006-08-16T00:00:00Z</dcterms:created>
  <dcterms:modified xsi:type="dcterms:W3CDTF">2025-02-20T10:59:33Z</dcterms:modified>
  <dc:identifier>DAGcSnn_BMk</dc:identifier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17</vt:i4>
  </property>
</Properties>
</file>