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theme/theme10.xml" ContentType="application/vnd.openxmlformats-officedocument.theme+xml"/>
  <Override PartName="/ppt/slideLayouts/slideLayout13.xml" ContentType="application/vnd.openxmlformats-officedocument.presentationml.slideLayout+xml"/>
  <Override PartName="/ppt/theme/theme11.xml" ContentType="application/vnd.openxmlformats-officedocument.theme+xml"/>
  <Override PartName="/ppt/slideLayouts/slideLayout14.xml" ContentType="application/vnd.openxmlformats-officedocument.presentationml.slideLayout+xml"/>
  <Override PartName="/ppt/theme/theme12.xml" ContentType="application/vnd.openxmlformats-officedocument.theme+xml"/>
  <Override PartName="/ppt/slideLayouts/slideLayout15.xml" ContentType="application/vnd.openxmlformats-officedocument.presentationml.slideLayout+xml"/>
  <Override PartName="/ppt/theme/theme13.xml" ContentType="application/vnd.openxmlformats-officedocument.theme+xml"/>
  <Override PartName="/ppt/slideLayouts/slideLayout16.xml" ContentType="application/vnd.openxmlformats-officedocument.presentationml.slideLayout+xml"/>
  <Override PartName="/ppt/theme/theme14.xml" ContentType="application/vnd.openxmlformats-officedocument.theme+xml"/>
  <Override PartName="/ppt/slideLayouts/slideLayout17.xml" ContentType="application/vnd.openxmlformats-officedocument.presentationml.slideLayout+xml"/>
  <Override PartName="/ppt/theme/theme15.xml" ContentType="application/vnd.openxmlformats-officedocument.theme+xml"/>
  <Override PartName="/ppt/slideLayouts/slideLayout18.xml" ContentType="application/vnd.openxmlformats-officedocument.presentationml.slideLayout+xml"/>
  <Override PartName="/ppt/theme/theme16.xml" ContentType="application/vnd.openxmlformats-officedocument.theme+xml"/>
  <Override PartName="/ppt/slideLayouts/slideLayout19.xml" ContentType="application/vnd.openxmlformats-officedocument.presentationml.slideLayout+xml"/>
  <Override PartName="/ppt/theme/theme17.xml" ContentType="application/vnd.openxmlformats-officedocument.theme+xml"/>
  <Override PartName="/ppt/slideLayouts/slideLayout20.xml" ContentType="application/vnd.openxmlformats-officedocument.presentationml.slideLayout+xml"/>
  <Override PartName="/ppt/theme/theme18.xml" ContentType="application/vnd.openxmlformats-officedocument.theme+xml"/>
  <Override PartName="/ppt/slideLayouts/slideLayout21.xml" ContentType="application/vnd.openxmlformats-officedocument.presentationml.slideLayout+xml"/>
  <Override PartName="/ppt/theme/theme19.xml" ContentType="application/vnd.openxmlformats-officedocument.theme+xml"/>
  <Override PartName="/ppt/slideLayouts/slideLayout22.xml" ContentType="application/vnd.openxmlformats-officedocument.presentationml.slideLayout+xml"/>
  <Override PartName="/ppt/theme/theme20.xml" ContentType="application/vnd.openxmlformats-officedocument.theme+xml"/>
  <Override PartName="/ppt/slideLayouts/slideLayout23.xml" ContentType="application/vnd.openxmlformats-officedocument.presentationml.slideLayout+xml"/>
  <Override PartName="/ppt/theme/theme21.xml" ContentType="application/vnd.openxmlformats-officedocument.theme+xml"/>
  <Override PartName="/ppt/slideLayouts/slideLayout24.xml" ContentType="application/vnd.openxmlformats-officedocument.presentationml.slideLayout+xml"/>
  <Override PartName="/ppt/theme/theme22.xml" ContentType="application/vnd.openxmlformats-officedocument.theme+xml"/>
  <Override PartName="/ppt/slideLayouts/slideLayout25.xml" ContentType="application/vnd.openxmlformats-officedocument.presentationml.slideLayout+xml"/>
  <Override PartName="/ppt/theme/theme2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8" r:id="rId5"/>
    <p:sldMasterId id="2147483660" r:id="rId6"/>
    <p:sldMasterId id="2147483662" r:id="rId7"/>
    <p:sldMasterId id="2147483664" r:id="rId8"/>
    <p:sldMasterId id="2147483666" r:id="rId9"/>
    <p:sldMasterId id="2147483668" r:id="rId10"/>
    <p:sldMasterId id="2147483670" r:id="rId11"/>
    <p:sldMasterId id="2147483672" r:id="rId12"/>
    <p:sldMasterId id="2147483674" r:id="rId13"/>
    <p:sldMasterId id="2147483676" r:id="rId14"/>
    <p:sldMasterId id="2147483678" r:id="rId15"/>
    <p:sldMasterId id="2147483680" r:id="rId16"/>
    <p:sldMasterId id="2147483682" r:id="rId17"/>
    <p:sldMasterId id="2147483684" r:id="rId18"/>
    <p:sldMasterId id="2147483686" r:id="rId19"/>
    <p:sldMasterId id="2147483688" r:id="rId20"/>
    <p:sldMasterId id="2147483690" r:id="rId21"/>
    <p:sldMasterId id="2147483692" r:id="rId22"/>
    <p:sldMasterId id="2147483694" r:id="rId23"/>
  </p:sldMasterIdLst>
  <p:sldIdLst>
    <p:sldId id="286" r:id="rId24"/>
    <p:sldId id="257" r:id="rId25"/>
    <p:sldId id="258" r:id="rId26"/>
    <p:sldId id="259" r:id="rId27"/>
    <p:sldId id="260" r:id="rId28"/>
  </p:sldIdLst>
  <p:sldSz cx="18288000" cy="10287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adrã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Padrã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adrã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Padrã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Padr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Padrã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Padrã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adrã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Padrã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Padrã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Padrã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Padrã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2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3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4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5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6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7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8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9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0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2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2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3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4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1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t-BR" sz="44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48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240" cy="2845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suvisa.gabinete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reeform 2"/>
          <p:cNvSpPr/>
          <p:nvPr/>
        </p:nvSpPr>
        <p:spPr>
          <a:xfrm>
            <a:off x="0" y="0"/>
            <a:ext cx="18285840" cy="10302840"/>
          </a:xfrm>
          <a:custGeom>
            <a:avLst/>
            <a:gdLst>
              <a:gd name="textAreaLeft" fmla="*/ 0 w 18285840"/>
              <a:gd name="textAreaRight" fmla="*/ 18287280 w 18285840"/>
              <a:gd name="textAreaTop" fmla="*/ 0 h 10302840"/>
              <a:gd name="textAreaBottom" fmla="*/ 10304280 h 10302840"/>
            </a:gdLst>
            <a:ahLst/>
            <a:cxnLst/>
            <a:rect l="textAreaLeft" t="textAreaTop" r="textAreaRight" b="textAreaBottom"/>
            <a:pathLst>
              <a:path w="18288000" h="10304901">
                <a:moveTo>
                  <a:pt x="0" y="0"/>
                </a:moveTo>
                <a:lnTo>
                  <a:pt x="18288000" y="0"/>
                </a:lnTo>
                <a:lnTo>
                  <a:pt x="18288000" y="10304901"/>
                </a:lnTo>
                <a:lnTo>
                  <a:pt x="0" y="1030490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4" name="Freeform 5"/>
          <p:cNvSpPr/>
          <p:nvPr/>
        </p:nvSpPr>
        <p:spPr>
          <a:xfrm>
            <a:off x="12524760" y="-4603320"/>
            <a:ext cx="11774160" cy="7662240"/>
          </a:xfrm>
          <a:custGeom>
            <a:avLst/>
            <a:gdLst>
              <a:gd name="textAreaLeft" fmla="*/ 0 w 11774160"/>
              <a:gd name="textAreaRight" fmla="*/ 11775600 w 11774160"/>
              <a:gd name="textAreaTop" fmla="*/ 0 h 7662240"/>
              <a:gd name="textAreaBottom" fmla="*/ 7663680 h 7662240"/>
            </a:gdLst>
            <a:ahLst/>
            <a:cxnLst/>
            <a:rect l="textAreaLeft" t="textAreaTop" r="textAreaRight" b="textAreaBottom"/>
            <a:pathLst>
              <a:path w="11596418" h="11596418">
                <a:moveTo>
                  <a:pt x="0" y="0"/>
                </a:moveTo>
                <a:lnTo>
                  <a:pt x="11596417" y="0"/>
                </a:lnTo>
                <a:lnTo>
                  <a:pt x="11596417" y="11596418"/>
                </a:lnTo>
                <a:lnTo>
                  <a:pt x="0" y="1159641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grpSp>
        <p:nvGrpSpPr>
          <p:cNvPr id="165" name="Group 6"/>
          <p:cNvGrpSpPr/>
          <p:nvPr/>
        </p:nvGrpSpPr>
        <p:grpSpPr>
          <a:xfrm>
            <a:off x="1800" y="7379640"/>
            <a:ext cx="1126440" cy="2248920"/>
            <a:chOff x="1800" y="7379640"/>
            <a:chExt cx="1126440" cy="2248920"/>
          </a:xfrm>
        </p:grpSpPr>
        <p:sp>
          <p:nvSpPr>
            <p:cNvPr id="166" name="Freeform 7"/>
            <p:cNvSpPr/>
            <p:nvPr/>
          </p:nvSpPr>
          <p:spPr>
            <a:xfrm rot="16200000">
              <a:off x="-559080" y="7940880"/>
              <a:ext cx="2248920" cy="1126440"/>
            </a:xfrm>
            <a:custGeom>
              <a:avLst/>
              <a:gdLst>
                <a:gd name="textAreaLeft" fmla="*/ 0 w 2248920"/>
                <a:gd name="textAreaRight" fmla="*/ 2250360 w 2248920"/>
                <a:gd name="textAreaTop" fmla="*/ 0 h 1126440"/>
                <a:gd name="textAreaBottom" fmla="*/ 1127880 h 1126440"/>
              </a:gdLst>
              <a:ahLst/>
              <a:cxnLst/>
              <a:rect l="textAreaLeft" t="textAreaTop" r="textAreaRight" b="textAreaBottom"/>
              <a:pathLst>
                <a:path w="3001518" h="1504950">
                  <a:moveTo>
                    <a:pt x="0" y="3302"/>
                  </a:moveTo>
                  <a:cubicBezTo>
                    <a:pt x="1494282" y="9906"/>
                    <a:pt x="1497457" y="13081"/>
                    <a:pt x="1500759" y="1504950"/>
                  </a:cubicBezTo>
                  <a:cubicBezTo>
                    <a:pt x="1504061" y="13081"/>
                    <a:pt x="1507363" y="9779"/>
                    <a:pt x="3001518" y="3302"/>
                  </a:cubicBezTo>
                  <a:cubicBezTo>
                    <a:pt x="1507363" y="0"/>
                    <a:pt x="1494282" y="0"/>
                    <a:pt x="0" y="330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endParaRPr>
            </a:p>
          </p:txBody>
        </p:sp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798AA46E-6E29-4F8F-B9B6-183D0149BE2F}"/>
              </a:ext>
            </a:extLst>
          </p:cNvPr>
          <p:cNvSpPr txBox="1"/>
          <p:nvPr/>
        </p:nvSpPr>
        <p:spPr>
          <a:xfrm>
            <a:off x="914400" y="2874254"/>
            <a:ext cx="1612099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b="1" dirty="0"/>
              <a:t>Reunião da Comissão </a:t>
            </a:r>
            <a:r>
              <a:rPr lang="pt-BR" sz="4400" b="1" dirty="0" err="1"/>
              <a:t>Intergestores</a:t>
            </a:r>
            <a:r>
              <a:rPr lang="pt-BR" sz="4400" b="1" dirty="0"/>
              <a:t> Bipartite – CIB Goiás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E01D641-9CEC-4B25-A1B2-EF73D3A5F808}"/>
              </a:ext>
            </a:extLst>
          </p:cNvPr>
          <p:cNvSpPr txBox="1"/>
          <p:nvPr/>
        </p:nvSpPr>
        <p:spPr>
          <a:xfrm>
            <a:off x="624208" y="5396604"/>
            <a:ext cx="170374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/>
              <a:t>Discussão e Pactuação da Subsecretaria de Vigilância em Saúde (SUVISA)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8E2042-07A2-45A2-8D79-8CD641C44694}"/>
              </a:ext>
            </a:extLst>
          </p:cNvPr>
          <p:cNvSpPr txBox="1"/>
          <p:nvPr/>
        </p:nvSpPr>
        <p:spPr>
          <a:xfrm>
            <a:off x="14004099" y="9181578"/>
            <a:ext cx="3444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20/02/2025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Freeform 2"/>
          <p:cNvSpPr/>
          <p:nvPr/>
        </p:nvSpPr>
        <p:spPr>
          <a:xfrm>
            <a:off x="0" y="0"/>
            <a:ext cx="18286200" cy="10303200"/>
          </a:xfrm>
          <a:custGeom>
            <a:avLst/>
            <a:gdLst>
              <a:gd name="textAreaLeft" fmla="*/ 0 w 18286200"/>
              <a:gd name="textAreaRight" fmla="*/ 18287280 w 18286200"/>
              <a:gd name="textAreaTop" fmla="*/ 0 h 10303200"/>
              <a:gd name="textAreaBottom" fmla="*/ 10304280 h 10303200"/>
            </a:gdLst>
            <a:ahLst/>
            <a:cxnLst/>
            <a:rect l="textAreaLeft" t="textAreaTop" r="textAreaRight" b="textAreaBottom"/>
            <a:pathLst>
              <a:path w="18288000" h="10304901">
                <a:moveTo>
                  <a:pt x="0" y="0"/>
                </a:moveTo>
                <a:lnTo>
                  <a:pt x="18288000" y="0"/>
                </a:lnTo>
                <a:lnTo>
                  <a:pt x="18288000" y="10304901"/>
                </a:lnTo>
                <a:lnTo>
                  <a:pt x="0" y="1030490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7" name="TextBox 4"/>
          <p:cNvSpPr/>
          <p:nvPr/>
        </p:nvSpPr>
        <p:spPr>
          <a:xfrm>
            <a:off x="1080000" y="3196440"/>
            <a:ext cx="16199280" cy="2742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ctr" defTabSz="674280">
              <a:lnSpc>
                <a:spcPct val="100000"/>
              </a:lnSpc>
              <a:tabLst>
                <a:tab pos="0" algn="l"/>
                <a:tab pos="448920" algn="l"/>
                <a:tab pos="898560" algn="l"/>
                <a:tab pos="1347480" algn="l"/>
                <a:tab pos="1797120" algn="l"/>
                <a:tab pos="2246040" algn="l"/>
                <a:tab pos="2695680" algn="l"/>
                <a:tab pos="3144600" algn="l"/>
                <a:tab pos="3594240" algn="l"/>
                <a:tab pos="4043160" algn="l"/>
                <a:tab pos="4492800" algn="l"/>
                <a:tab pos="4941720" algn="l"/>
                <a:tab pos="5391000" algn="l"/>
                <a:tab pos="5839920" algn="l"/>
              </a:tabLst>
            </a:pPr>
            <a:r>
              <a:rPr lang="pt-BR" sz="6000" b="1" u="none" strike="noStrike">
                <a:solidFill>
                  <a:srgbClr val="FFFFFF"/>
                </a:solidFill>
                <a:uFillTx/>
                <a:latin typeface="Calibri"/>
                <a:ea typeface="Microsoft YaHei"/>
              </a:rPr>
              <a:t>Pactuação de novos Núcleos de Epidemiologia nas Unidades de Saúde Hospitalares e de Pronto Atendimento</a:t>
            </a:r>
            <a:endParaRPr lang="pt-BR" sz="6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8" name="Freeform 5"/>
          <p:cNvSpPr/>
          <p:nvPr/>
        </p:nvSpPr>
        <p:spPr>
          <a:xfrm>
            <a:off x="12524760" y="-4603320"/>
            <a:ext cx="11774520" cy="7662600"/>
          </a:xfrm>
          <a:custGeom>
            <a:avLst/>
            <a:gdLst>
              <a:gd name="textAreaLeft" fmla="*/ 0 w 11774520"/>
              <a:gd name="textAreaRight" fmla="*/ 11775600 w 11774520"/>
              <a:gd name="textAreaTop" fmla="*/ 0 h 7662600"/>
              <a:gd name="textAreaBottom" fmla="*/ 7663680 h 7662600"/>
            </a:gdLst>
            <a:ahLst/>
            <a:cxnLst/>
            <a:rect l="textAreaLeft" t="textAreaTop" r="textAreaRight" b="textAreaBottom"/>
            <a:pathLst>
              <a:path w="11596418" h="11596418">
                <a:moveTo>
                  <a:pt x="0" y="0"/>
                </a:moveTo>
                <a:lnTo>
                  <a:pt x="11596417" y="0"/>
                </a:lnTo>
                <a:lnTo>
                  <a:pt x="11596417" y="11596418"/>
                </a:lnTo>
                <a:lnTo>
                  <a:pt x="0" y="1159641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grpSp>
        <p:nvGrpSpPr>
          <p:cNvPr id="149" name="Group 6"/>
          <p:cNvGrpSpPr/>
          <p:nvPr/>
        </p:nvGrpSpPr>
        <p:grpSpPr>
          <a:xfrm>
            <a:off x="1440" y="7379280"/>
            <a:ext cx="1126800" cy="2249280"/>
            <a:chOff x="1440" y="7379280"/>
            <a:chExt cx="1126800" cy="2249280"/>
          </a:xfrm>
        </p:grpSpPr>
        <p:sp>
          <p:nvSpPr>
            <p:cNvPr id="150" name="Freeform 7"/>
            <p:cNvSpPr/>
            <p:nvPr/>
          </p:nvSpPr>
          <p:spPr>
            <a:xfrm rot="16200000">
              <a:off x="-559440" y="7940520"/>
              <a:ext cx="2249280" cy="1126800"/>
            </a:xfrm>
            <a:custGeom>
              <a:avLst/>
              <a:gdLst>
                <a:gd name="textAreaLeft" fmla="*/ 0 w 2249280"/>
                <a:gd name="textAreaRight" fmla="*/ 2250360 w 2249280"/>
                <a:gd name="textAreaTop" fmla="*/ 0 h 1126800"/>
                <a:gd name="textAreaBottom" fmla="*/ 1127880 h 1126800"/>
              </a:gdLst>
              <a:ahLst/>
              <a:cxnLst/>
              <a:rect l="textAreaLeft" t="textAreaTop" r="textAreaRight" b="textAreaBottom"/>
              <a:pathLst>
                <a:path w="3001518" h="1504950">
                  <a:moveTo>
                    <a:pt x="0" y="3302"/>
                  </a:moveTo>
                  <a:cubicBezTo>
                    <a:pt x="1494282" y="9906"/>
                    <a:pt x="1497457" y="13081"/>
                    <a:pt x="1500759" y="1504950"/>
                  </a:cubicBezTo>
                  <a:cubicBezTo>
                    <a:pt x="1504061" y="13081"/>
                    <a:pt x="1507363" y="9779"/>
                    <a:pt x="3001518" y="3302"/>
                  </a:cubicBezTo>
                  <a:cubicBezTo>
                    <a:pt x="1507363" y="0"/>
                    <a:pt x="1494282" y="0"/>
                    <a:pt x="0" y="330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endParaRPr>
            </a:p>
          </p:txBody>
        </p:sp>
      </p:grpSp>
      <p:sp>
        <p:nvSpPr>
          <p:cNvPr id="151" name="TextBox 8"/>
          <p:cNvSpPr/>
          <p:nvPr/>
        </p:nvSpPr>
        <p:spPr>
          <a:xfrm>
            <a:off x="11160000" y="8664480"/>
            <a:ext cx="6882120" cy="123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700" b="0" u="none" strike="noStrike">
                <a:solidFill>
                  <a:srgbClr val="000000"/>
                </a:solidFill>
                <a:uFillTx/>
                <a:latin typeface="Gotham"/>
                <a:ea typeface="DejaVu Sans"/>
              </a:rPr>
              <a:t>FLUVIA PEREIRA AMORIM DA SILVA </a:t>
            </a:r>
            <a:endParaRPr lang="pt-BR" sz="27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2700" b="0" u="none" strike="noStrike">
                <a:solidFill>
                  <a:srgbClr val="000000"/>
                </a:solidFill>
                <a:uFillTx/>
                <a:latin typeface="Gotham"/>
                <a:ea typeface="DejaVu Sans"/>
              </a:rPr>
              <a:t>Subsecretaria de Vigilância em Saúde</a:t>
            </a:r>
            <a:endParaRPr lang="pt-BR" sz="27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240"/>
              </a:lnSpc>
            </a:pPr>
            <a:endParaRPr lang="pt-BR" sz="27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Freeform 2"/>
          <p:cNvSpPr/>
          <p:nvPr/>
        </p:nvSpPr>
        <p:spPr>
          <a:xfrm>
            <a:off x="15906600" y="9398880"/>
            <a:ext cx="1979280" cy="622080"/>
          </a:xfrm>
          <a:custGeom>
            <a:avLst/>
            <a:gdLst>
              <a:gd name="textAreaLeft" fmla="*/ 0 w 1979280"/>
              <a:gd name="textAreaRight" fmla="*/ 1980360 w 1979280"/>
              <a:gd name="textAreaTop" fmla="*/ 0 h 622080"/>
              <a:gd name="textAreaBottom" fmla="*/ 623160 h 622080"/>
            </a:gdLst>
            <a:ahLst/>
            <a:cxnLst/>
            <a:rect l="textAreaLeft" t="textAreaTop" r="textAreaRight" b="textAreaBottom"/>
            <a:pathLst>
              <a:path w="1981201" h="623888">
                <a:moveTo>
                  <a:pt x="0" y="0"/>
                </a:moveTo>
                <a:lnTo>
                  <a:pt x="1981202" y="0"/>
                </a:lnTo>
                <a:lnTo>
                  <a:pt x="1981202" y="623888"/>
                </a:lnTo>
                <a:lnTo>
                  <a:pt x="0" y="62388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3" name="Freeform 10"/>
          <p:cNvSpPr/>
          <p:nvPr/>
        </p:nvSpPr>
        <p:spPr>
          <a:xfrm>
            <a:off x="-755640" y="-467280"/>
            <a:ext cx="21051000" cy="1224720"/>
          </a:xfrm>
          <a:custGeom>
            <a:avLst/>
            <a:gdLst>
              <a:gd name="textAreaLeft" fmla="*/ 0 w 21051000"/>
              <a:gd name="textAreaRight" fmla="*/ 21052080 w 21051000"/>
              <a:gd name="textAreaTop" fmla="*/ 0 h 1224720"/>
              <a:gd name="textAreaBottom" fmla="*/ 1225800 h 1224720"/>
            </a:gdLst>
            <a:ahLst/>
            <a:cxnLst/>
            <a:rect l="textAreaLeft" t="textAreaTop" r="textAreaRight" b="textAreaBottom"/>
            <a:pathLst>
              <a:path w="21052632" h="1226344">
                <a:moveTo>
                  <a:pt x="0" y="0"/>
                </a:moveTo>
                <a:lnTo>
                  <a:pt x="21052633" y="0"/>
                </a:lnTo>
                <a:lnTo>
                  <a:pt x="21052633" y="1226344"/>
                </a:lnTo>
                <a:lnTo>
                  <a:pt x="0" y="122634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4" name="AutoShape 11"/>
          <p:cNvSpPr/>
          <p:nvPr/>
        </p:nvSpPr>
        <p:spPr>
          <a:xfrm>
            <a:off x="452160" y="9221760"/>
            <a:ext cx="17445240" cy="19080"/>
          </a:xfrm>
          <a:prstGeom prst="line">
            <a:avLst/>
          </a:prstGeom>
          <a:ln w="9525" cap="rnd">
            <a:solidFill>
              <a:srgbClr val="2DA54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920" rIns="90000" bIns="-25920" anchor="t" anchorCtr="1">
            <a:noAutofit/>
          </a:bodyPr>
          <a:lstStyle/>
          <a:p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graphicFrame>
        <p:nvGraphicFramePr>
          <p:cNvPr id="155" name="Tabela 6"/>
          <p:cNvGraphicFramePr/>
          <p:nvPr/>
        </p:nvGraphicFramePr>
        <p:xfrm>
          <a:off x="3737880" y="2202840"/>
          <a:ext cx="10618200" cy="6014400"/>
        </p:xfrm>
        <a:graphic>
          <a:graphicData uri="http://schemas.openxmlformats.org/drawingml/2006/table">
            <a:tbl>
              <a:tblPr/>
              <a:tblGrid>
                <a:gridCol w="6372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9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6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4400"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1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UNIDADE DE SAÚDE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1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CNES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1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MUNICÍPIO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24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Hospital Municipal Chaud Salles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2383896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Cristalina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88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Hospital Municipal Mãe Roberta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005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2571218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005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 Divinopólis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005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88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Hospital de Caridade São Pedro D'Alcântara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2343525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Goiás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48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Hospital Municipal Jardim Ingá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5882451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Luziânia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88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Hospital Municipal Dr. Evaristo Vilela Machado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8013543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 Mineiros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080">
                <a:tc>
                  <a:txBody>
                    <a:bodyPr/>
                    <a:lstStyle/>
                    <a:p>
                      <a:endParaRPr lang="pt-BR" sz="800" b="0" u="none" strike="noStrike">
                        <a:solidFill>
                          <a:srgbClr val="005637"/>
                        </a:solidFill>
                        <a:uFillTx/>
                        <a:latin typeface="Calibri"/>
                        <a:ea typeface="Microsoft YaHei"/>
                      </a:endParaRPr>
                    </a:p>
                  </a:txBody>
                  <a:tcPr marL="9360" marR="9360" anchor="ctr">
                    <a:lnL w="12240">
                      <a:solidFill>
                        <a:srgbClr val="005637"/>
                      </a:solidFill>
                      <a:prstDash val="solid"/>
                    </a:lnL>
                    <a:lnR w="12240">
                      <a:solidFill>
                        <a:srgbClr val="005637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solidFill>
                      <a:srgbClr val="005637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800" b="0" u="none" strike="noStrike">
                        <a:solidFill>
                          <a:srgbClr val="005637"/>
                        </a:solidFill>
                        <a:uFillTx/>
                        <a:latin typeface="Calibri"/>
                        <a:ea typeface="Microsoft YaHei"/>
                      </a:endParaRPr>
                    </a:p>
                  </a:txBody>
                  <a:tcPr marL="9360" marR="9360" anchor="ctr">
                    <a:lnL w="12240">
                      <a:solidFill>
                        <a:srgbClr val="005637"/>
                      </a:solidFill>
                      <a:prstDash val="solid"/>
                    </a:lnL>
                    <a:lnR w="12240">
                      <a:solidFill>
                        <a:srgbClr val="005637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solidFill>
                      <a:srgbClr val="005637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800" b="0" u="none" strike="noStrike">
                        <a:solidFill>
                          <a:srgbClr val="005637"/>
                        </a:solidFill>
                        <a:uFillTx/>
                        <a:latin typeface="Calibri"/>
                        <a:ea typeface="Microsoft YaHei"/>
                      </a:endParaRPr>
                    </a:p>
                  </a:txBody>
                  <a:tcPr marL="9360" marR="9360" anchor="ctr">
                    <a:lnL w="12240">
                      <a:solidFill>
                        <a:srgbClr val="005637"/>
                      </a:solidFill>
                      <a:prstDash val="solid"/>
                    </a:lnL>
                    <a:lnR w="12240">
                      <a:solidFill>
                        <a:srgbClr val="005637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solidFill>
                      <a:srgbClr val="0056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68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UPA Dr. Jair Dinoah de Araújo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7065299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Ceres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005637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84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UPA 24h Wasfi José Daher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005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7924801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005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Cristalina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005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72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UPA II de Luziânia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7883668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Luziânia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76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UPA José Povoa Mendes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6834477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Rio Verde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4760">
                <a:tc>
                  <a:txBody>
                    <a:bodyPr/>
                    <a:lstStyle/>
                    <a:p>
                      <a:pPr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UPA Paulo Cesar de Carvalho Telles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2997045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3716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600" b="0" u="none" strike="noStrike">
                          <a:solidFill>
                            <a:srgbClr val="005637"/>
                          </a:solidFill>
                          <a:uFillTx/>
                          <a:latin typeface="Calibri"/>
                          <a:ea typeface="Microsoft YaHei"/>
                        </a:rPr>
                        <a:t>Rio Verde</a:t>
                      </a:r>
                      <a:endParaRPr lang="pt-BR" sz="26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005637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56" name="Retângulo: Cantos Arredondados 1"/>
          <p:cNvSpPr/>
          <p:nvPr/>
        </p:nvSpPr>
        <p:spPr>
          <a:xfrm>
            <a:off x="3600000" y="1260000"/>
            <a:ext cx="10800000" cy="5400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56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pt-BR" sz="2800" b="1" u="none" strike="noStrike" cap="all">
                <a:solidFill>
                  <a:schemeClr val="dk1"/>
                </a:solidFill>
                <a:uFillTx/>
                <a:latin typeface="Calibri"/>
                <a:ea typeface="Arial"/>
              </a:rPr>
              <a:t>Implantação NHE e NE-UPA</a:t>
            </a:r>
            <a:endParaRPr lang="pt-BR" sz="2800" b="0" u="none" strike="noStrike">
              <a:solidFill>
                <a:srgbClr val="FFFFFF"/>
              </a:solidFill>
              <a:uFillTx/>
              <a:latin typeface="Arial"/>
              <a:ea typeface="Microsoft YaHe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Freeform 2"/>
          <p:cNvSpPr/>
          <p:nvPr/>
        </p:nvSpPr>
        <p:spPr>
          <a:xfrm>
            <a:off x="15906600" y="9398880"/>
            <a:ext cx="1979280" cy="622080"/>
          </a:xfrm>
          <a:custGeom>
            <a:avLst/>
            <a:gdLst>
              <a:gd name="textAreaLeft" fmla="*/ 0 w 1979280"/>
              <a:gd name="textAreaRight" fmla="*/ 1980360 w 1979280"/>
              <a:gd name="textAreaTop" fmla="*/ 0 h 622080"/>
              <a:gd name="textAreaBottom" fmla="*/ 623160 h 622080"/>
            </a:gdLst>
            <a:ahLst/>
            <a:cxnLst/>
            <a:rect l="textAreaLeft" t="textAreaTop" r="textAreaRight" b="textAreaBottom"/>
            <a:pathLst>
              <a:path w="1981201" h="623888">
                <a:moveTo>
                  <a:pt x="0" y="0"/>
                </a:moveTo>
                <a:lnTo>
                  <a:pt x="1981202" y="0"/>
                </a:lnTo>
                <a:lnTo>
                  <a:pt x="1981202" y="623888"/>
                </a:lnTo>
                <a:lnTo>
                  <a:pt x="0" y="62388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8" name="Freeform 10"/>
          <p:cNvSpPr/>
          <p:nvPr/>
        </p:nvSpPr>
        <p:spPr>
          <a:xfrm>
            <a:off x="-755640" y="-467280"/>
            <a:ext cx="21051000" cy="1224720"/>
          </a:xfrm>
          <a:custGeom>
            <a:avLst/>
            <a:gdLst>
              <a:gd name="textAreaLeft" fmla="*/ 0 w 21051000"/>
              <a:gd name="textAreaRight" fmla="*/ 21052080 w 21051000"/>
              <a:gd name="textAreaTop" fmla="*/ 0 h 1224720"/>
              <a:gd name="textAreaBottom" fmla="*/ 1225800 h 1224720"/>
            </a:gdLst>
            <a:ahLst/>
            <a:cxnLst/>
            <a:rect l="textAreaLeft" t="textAreaTop" r="textAreaRight" b="textAreaBottom"/>
            <a:pathLst>
              <a:path w="21052632" h="1226344">
                <a:moveTo>
                  <a:pt x="0" y="0"/>
                </a:moveTo>
                <a:lnTo>
                  <a:pt x="21052633" y="0"/>
                </a:lnTo>
                <a:lnTo>
                  <a:pt x="21052633" y="1226344"/>
                </a:lnTo>
                <a:lnTo>
                  <a:pt x="0" y="122634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9" name="AutoShape 11"/>
          <p:cNvSpPr/>
          <p:nvPr/>
        </p:nvSpPr>
        <p:spPr>
          <a:xfrm>
            <a:off x="452160" y="9221760"/>
            <a:ext cx="17445240" cy="19080"/>
          </a:xfrm>
          <a:prstGeom prst="line">
            <a:avLst/>
          </a:prstGeom>
          <a:ln w="9525" cap="rnd">
            <a:solidFill>
              <a:srgbClr val="2DA54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920" rIns="90000" bIns="-25920" anchor="t" anchorCtr="1">
            <a:noAutofit/>
          </a:bodyPr>
          <a:lstStyle/>
          <a:p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0" name="Lágrima 1"/>
          <p:cNvSpPr/>
          <p:nvPr/>
        </p:nvSpPr>
        <p:spPr>
          <a:xfrm>
            <a:off x="585360" y="2219400"/>
            <a:ext cx="2875320" cy="1921320"/>
          </a:xfrm>
          <a:prstGeom prst="teardrop">
            <a:avLst>
              <a:gd name="adj" fmla="val 100000"/>
            </a:avLst>
          </a:prstGeom>
          <a:solidFill>
            <a:srgbClr val="FFE095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61" name="Caixa de Texto 2"/>
          <p:cNvSpPr/>
          <p:nvPr/>
        </p:nvSpPr>
        <p:spPr>
          <a:xfrm>
            <a:off x="585000" y="2892960"/>
            <a:ext cx="287568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17 hospitais municipais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2" name="Lágrima 2"/>
          <p:cNvSpPr/>
          <p:nvPr/>
        </p:nvSpPr>
        <p:spPr>
          <a:xfrm>
            <a:off x="4055400" y="2219400"/>
            <a:ext cx="2875320" cy="1921320"/>
          </a:xfrm>
          <a:prstGeom prst="teardrop">
            <a:avLst>
              <a:gd name="adj" fmla="val 100000"/>
            </a:avLst>
          </a:prstGeom>
          <a:solidFill>
            <a:srgbClr val="FFE095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63" name="Caixa de Texto 4"/>
          <p:cNvSpPr/>
          <p:nvPr/>
        </p:nvSpPr>
        <p:spPr>
          <a:xfrm>
            <a:off x="4055040" y="2892960"/>
            <a:ext cx="286632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1 hospital federal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4" name="Lágrima 3"/>
          <p:cNvSpPr/>
          <p:nvPr/>
        </p:nvSpPr>
        <p:spPr>
          <a:xfrm>
            <a:off x="6922440" y="3608640"/>
            <a:ext cx="2875320" cy="1921320"/>
          </a:xfrm>
          <a:prstGeom prst="teardrop">
            <a:avLst>
              <a:gd name="adj" fmla="val 100000"/>
            </a:avLst>
          </a:prstGeom>
          <a:solidFill>
            <a:srgbClr val="FFE095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65" name="Caixa de Texto 5"/>
          <p:cNvSpPr/>
          <p:nvPr/>
        </p:nvSpPr>
        <p:spPr>
          <a:xfrm>
            <a:off x="6968520" y="4248720"/>
            <a:ext cx="2875320" cy="699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Rede Hemo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9 unidades de saúde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6" name="Lágrima 4"/>
          <p:cNvSpPr/>
          <p:nvPr/>
        </p:nvSpPr>
        <p:spPr>
          <a:xfrm>
            <a:off x="9807480" y="2343240"/>
            <a:ext cx="2875320" cy="1921320"/>
          </a:xfrm>
          <a:prstGeom prst="teardrop">
            <a:avLst>
              <a:gd name="adj" fmla="val 100000"/>
            </a:avLst>
          </a:prstGeom>
          <a:solidFill>
            <a:srgbClr val="FFE095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67" name="Caixa de Texto 6"/>
          <p:cNvSpPr/>
          <p:nvPr/>
        </p:nvSpPr>
        <p:spPr>
          <a:xfrm>
            <a:off x="9806400" y="3016800"/>
            <a:ext cx="286560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24 hospitais estaduais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8" name="Lágrima 6"/>
          <p:cNvSpPr/>
          <p:nvPr/>
        </p:nvSpPr>
        <p:spPr>
          <a:xfrm>
            <a:off x="13286520" y="2219400"/>
            <a:ext cx="2875320" cy="1921320"/>
          </a:xfrm>
          <a:prstGeom prst="teardrop">
            <a:avLst>
              <a:gd name="adj" fmla="val 100000"/>
            </a:avLst>
          </a:prstGeom>
          <a:solidFill>
            <a:srgbClr val="FFE095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69" name="Caixa de Texto 8"/>
          <p:cNvSpPr/>
          <p:nvPr/>
        </p:nvSpPr>
        <p:spPr>
          <a:xfrm>
            <a:off x="13275360" y="2955240"/>
            <a:ext cx="287964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3 Santas Casas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0" name="Lágrima 7"/>
          <p:cNvSpPr/>
          <p:nvPr/>
        </p:nvSpPr>
        <p:spPr>
          <a:xfrm>
            <a:off x="585360" y="5219280"/>
            <a:ext cx="2875320" cy="1921320"/>
          </a:xfrm>
          <a:prstGeom prst="teardrop">
            <a:avLst>
              <a:gd name="adj" fmla="val 100000"/>
            </a:avLst>
          </a:prstGeom>
          <a:solidFill>
            <a:srgbClr val="FFE095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71" name="Caixa de Texto 9"/>
          <p:cNvSpPr/>
          <p:nvPr/>
        </p:nvSpPr>
        <p:spPr>
          <a:xfrm>
            <a:off x="585000" y="5916960"/>
            <a:ext cx="287532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2 hospitais filantrópicos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2" name="Lágrima 14"/>
          <p:cNvSpPr/>
          <p:nvPr/>
        </p:nvSpPr>
        <p:spPr>
          <a:xfrm>
            <a:off x="4046760" y="5230800"/>
            <a:ext cx="2875320" cy="1921320"/>
          </a:xfrm>
          <a:prstGeom prst="teardrop">
            <a:avLst>
              <a:gd name="adj" fmla="val 100000"/>
            </a:avLst>
          </a:prstGeom>
          <a:solidFill>
            <a:srgbClr val="FFE095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73" name="Caixa de Texto 10"/>
          <p:cNvSpPr/>
          <p:nvPr/>
        </p:nvSpPr>
        <p:spPr>
          <a:xfrm>
            <a:off x="4055040" y="5931000"/>
            <a:ext cx="287820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6 policlínicas estaduais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4" name="Lágrima 15"/>
          <p:cNvSpPr/>
          <p:nvPr/>
        </p:nvSpPr>
        <p:spPr>
          <a:xfrm>
            <a:off x="9807480" y="5219280"/>
            <a:ext cx="2875320" cy="1921320"/>
          </a:xfrm>
          <a:prstGeom prst="teardrop">
            <a:avLst>
              <a:gd name="adj" fmla="val 100000"/>
            </a:avLst>
          </a:prstGeom>
          <a:solidFill>
            <a:srgbClr val="FFE095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75" name="Caixa de Texto 11"/>
          <p:cNvSpPr/>
          <p:nvPr/>
        </p:nvSpPr>
        <p:spPr>
          <a:xfrm>
            <a:off x="9844560" y="5788800"/>
            <a:ext cx="2856240" cy="699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7 unidades de 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pronto atendimento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6" name="Lágrima 16"/>
          <p:cNvSpPr/>
          <p:nvPr/>
        </p:nvSpPr>
        <p:spPr>
          <a:xfrm>
            <a:off x="13277520" y="5166000"/>
            <a:ext cx="2875320" cy="1921320"/>
          </a:xfrm>
          <a:prstGeom prst="teardrop">
            <a:avLst>
              <a:gd name="adj" fmla="val 100000"/>
            </a:avLst>
          </a:prstGeom>
          <a:solidFill>
            <a:srgbClr val="FFE095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77" name="Caixa de Texto 12"/>
          <p:cNvSpPr/>
          <p:nvPr/>
        </p:nvSpPr>
        <p:spPr>
          <a:xfrm>
            <a:off x="13290480" y="5856120"/>
            <a:ext cx="287532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0" u="none" strike="noStrike">
                <a:solidFill>
                  <a:srgbClr val="005637"/>
                </a:solidFill>
                <a:uFillTx/>
                <a:latin typeface="Calibri"/>
                <a:ea typeface="Arial"/>
              </a:rPr>
              <a:t>2 hospitais privados</a:t>
            </a:r>
            <a:endParaRPr lang="pt-BR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8" name="Retângulo: Cantos Arredondados 2"/>
          <p:cNvSpPr/>
          <p:nvPr/>
        </p:nvSpPr>
        <p:spPr>
          <a:xfrm>
            <a:off x="1440000" y="1080000"/>
            <a:ext cx="14940000" cy="5400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56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pt-BR" sz="2800" b="1" u="none" strike="noStrike" cap="all">
                <a:solidFill>
                  <a:srgbClr val="000000"/>
                </a:solidFill>
                <a:uFillTx/>
                <a:latin typeface="Calibri"/>
                <a:ea typeface="Arial"/>
              </a:rPr>
              <a:t>Rede Nacional de Vigilância Epidemiológica Hospitalar (RENAVEH) em Goiás</a:t>
            </a:r>
            <a:endParaRPr lang="pt-BR" sz="2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79" name="Retângulo: Cantos Arredondados 3"/>
          <p:cNvSpPr/>
          <p:nvPr/>
        </p:nvSpPr>
        <p:spPr>
          <a:xfrm>
            <a:off x="1260000" y="7680600"/>
            <a:ext cx="14940000" cy="14994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56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pt-BR" sz="3200" b="1" u="none" strike="noStrike" dirty="0">
                <a:solidFill>
                  <a:schemeClr val="lt1"/>
                </a:solidFill>
                <a:uFillTx/>
                <a:latin typeface="Calibri"/>
                <a:ea typeface="Arial"/>
              </a:rPr>
              <a:t>Esta é a META: RENAVEH em GO composta por 71 unidades de saúde, distribuídas em 28 municípios, nas 18 regiões e 5 macrorregiões de saúde!</a:t>
            </a:r>
            <a:endParaRPr lang="pt-BR" sz="3200" b="0" u="none" strike="noStrike" dirty="0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Freeform 2"/>
          <p:cNvSpPr/>
          <p:nvPr/>
        </p:nvSpPr>
        <p:spPr>
          <a:xfrm>
            <a:off x="0" y="0"/>
            <a:ext cx="18286200" cy="10303200"/>
          </a:xfrm>
          <a:custGeom>
            <a:avLst/>
            <a:gdLst>
              <a:gd name="textAreaLeft" fmla="*/ 0 w 18286200"/>
              <a:gd name="textAreaRight" fmla="*/ 18287280 w 18286200"/>
              <a:gd name="textAreaTop" fmla="*/ 0 h 10303200"/>
              <a:gd name="textAreaBottom" fmla="*/ 10304280 h 10303200"/>
            </a:gdLst>
            <a:ahLst/>
            <a:cxnLst/>
            <a:rect l="textAreaLeft" t="textAreaTop" r="textAreaRight" b="textAreaBottom"/>
            <a:pathLst>
              <a:path w="18288000" h="10304901">
                <a:moveTo>
                  <a:pt x="0" y="0"/>
                </a:moveTo>
                <a:lnTo>
                  <a:pt x="18288000" y="0"/>
                </a:lnTo>
                <a:lnTo>
                  <a:pt x="18288000" y="10304901"/>
                </a:lnTo>
                <a:lnTo>
                  <a:pt x="0" y="1030490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grpSp>
        <p:nvGrpSpPr>
          <p:cNvPr id="181" name="Group 3"/>
          <p:cNvGrpSpPr/>
          <p:nvPr/>
        </p:nvGrpSpPr>
        <p:grpSpPr>
          <a:xfrm>
            <a:off x="1440" y="4754880"/>
            <a:ext cx="2565360" cy="5118120"/>
            <a:chOff x="1440" y="4754880"/>
            <a:chExt cx="2565360" cy="5118120"/>
          </a:xfrm>
        </p:grpSpPr>
        <p:sp>
          <p:nvSpPr>
            <p:cNvPr id="182" name="Freeform 4"/>
            <p:cNvSpPr/>
            <p:nvPr/>
          </p:nvSpPr>
          <p:spPr>
            <a:xfrm rot="16200000">
              <a:off x="-1274760" y="6031080"/>
              <a:ext cx="5118120" cy="2565360"/>
            </a:xfrm>
            <a:custGeom>
              <a:avLst/>
              <a:gdLst>
                <a:gd name="textAreaLeft" fmla="*/ 0 w 5118120"/>
                <a:gd name="textAreaRight" fmla="*/ 5119200 w 5118120"/>
                <a:gd name="textAreaTop" fmla="*/ 0 h 2565360"/>
                <a:gd name="textAreaBottom" fmla="*/ 2566440 h 2565360"/>
              </a:gdLst>
              <a:ahLst/>
              <a:cxnLst/>
              <a:rect l="textAreaLeft" t="textAreaTop" r="textAreaRight" b="textAreaBottom"/>
              <a:pathLst>
                <a:path w="6826631" h="3422777">
                  <a:moveTo>
                    <a:pt x="0" y="7493"/>
                  </a:moveTo>
                  <a:cubicBezTo>
                    <a:pt x="3398393" y="22352"/>
                    <a:pt x="3405886" y="29718"/>
                    <a:pt x="3413252" y="3422777"/>
                  </a:cubicBezTo>
                  <a:cubicBezTo>
                    <a:pt x="3420745" y="29718"/>
                    <a:pt x="3428238" y="22352"/>
                    <a:pt x="6826631" y="7493"/>
                  </a:cubicBezTo>
                  <a:cubicBezTo>
                    <a:pt x="3428238" y="0"/>
                    <a:pt x="3398393" y="0"/>
                    <a:pt x="0" y="749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endParaRPr>
            </a:p>
          </p:txBody>
        </p:sp>
      </p:grpSp>
      <p:grpSp>
        <p:nvGrpSpPr>
          <p:cNvPr id="183" name="Group 5"/>
          <p:cNvGrpSpPr/>
          <p:nvPr/>
        </p:nvGrpSpPr>
        <p:grpSpPr>
          <a:xfrm>
            <a:off x="15722640" y="4753080"/>
            <a:ext cx="2565360" cy="5118120"/>
            <a:chOff x="15722640" y="4753080"/>
            <a:chExt cx="2565360" cy="5118120"/>
          </a:xfrm>
        </p:grpSpPr>
        <p:sp>
          <p:nvSpPr>
            <p:cNvPr id="184" name="Freeform 6"/>
            <p:cNvSpPr/>
            <p:nvPr/>
          </p:nvSpPr>
          <p:spPr>
            <a:xfrm rot="5400000">
              <a:off x="14446080" y="6029280"/>
              <a:ext cx="5118120" cy="2565360"/>
            </a:xfrm>
            <a:custGeom>
              <a:avLst/>
              <a:gdLst>
                <a:gd name="textAreaLeft" fmla="*/ 0 w 5118120"/>
                <a:gd name="textAreaRight" fmla="*/ 5119200 w 5118120"/>
                <a:gd name="textAreaTop" fmla="*/ 0 h 2565360"/>
                <a:gd name="textAreaBottom" fmla="*/ 2566440 h 2565360"/>
              </a:gdLst>
              <a:ahLst/>
              <a:cxnLst/>
              <a:rect l="textAreaLeft" t="textAreaTop" r="textAreaRight" b="textAreaBottom"/>
              <a:pathLst>
                <a:path w="6826631" h="3422777">
                  <a:moveTo>
                    <a:pt x="0" y="7493"/>
                  </a:moveTo>
                  <a:cubicBezTo>
                    <a:pt x="3398393" y="22352"/>
                    <a:pt x="3405886" y="29718"/>
                    <a:pt x="3413252" y="3422777"/>
                  </a:cubicBezTo>
                  <a:cubicBezTo>
                    <a:pt x="3420745" y="29718"/>
                    <a:pt x="3428238" y="22352"/>
                    <a:pt x="6826631" y="7493"/>
                  </a:cubicBezTo>
                  <a:cubicBezTo>
                    <a:pt x="3428238" y="0"/>
                    <a:pt x="3398393" y="0"/>
                    <a:pt x="0" y="749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endParaRPr>
            </a:p>
          </p:txBody>
        </p:sp>
      </p:grpSp>
      <p:sp>
        <p:nvSpPr>
          <p:cNvPr id="185" name="Freeform 7"/>
          <p:cNvSpPr/>
          <p:nvPr/>
        </p:nvSpPr>
        <p:spPr>
          <a:xfrm>
            <a:off x="6519960" y="4388040"/>
            <a:ext cx="5246280" cy="1650240"/>
          </a:xfrm>
          <a:custGeom>
            <a:avLst/>
            <a:gdLst>
              <a:gd name="textAreaLeft" fmla="*/ 0 w 5246280"/>
              <a:gd name="textAreaRight" fmla="*/ 5247360 w 5246280"/>
              <a:gd name="textAreaTop" fmla="*/ 0 h 1650240"/>
              <a:gd name="textAreaBottom" fmla="*/ 1651320 h 1650240"/>
            </a:gdLst>
            <a:ahLst/>
            <a:cxnLst/>
            <a:rect l="textAreaLeft" t="textAreaTop" r="textAreaRight" b="textAreaBottom"/>
            <a:pathLst>
              <a:path w="5248233" h="1651975">
                <a:moveTo>
                  <a:pt x="0" y="0"/>
                </a:moveTo>
                <a:lnTo>
                  <a:pt x="5248232" y="0"/>
                </a:lnTo>
                <a:lnTo>
                  <a:pt x="5248232" y="1651975"/>
                </a:lnTo>
                <a:lnTo>
                  <a:pt x="0" y="165197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6" name="CaixaDeTexto 185"/>
          <p:cNvSpPr txBox="1"/>
          <p:nvPr/>
        </p:nvSpPr>
        <p:spPr>
          <a:xfrm>
            <a:off x="5792400" y="2402280"/>
            <a:ext cx="7887600" cy="1197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pt-BR" sz="2600" b="0" u="none" strike="noStrike">
                <a:solidFill>
                  <a:srgbClr val="000000"/>
                </a:solidFill>
                <a:uFillTx/>
                <a:latin typeface="Arial"/>
              </a:rPr>
              <a:t>Flúvia Pereira Amorim da Silva</a:t>
            </a:r>
          </a:p>
          <a:p>
            <a:pPr algn="ctr"/>
            <a:r>
              <a:rPr lang="pt-BR" sz="2600" b="0" u="none" strike="noStrike">
                <a:solidFill>
                  <a:srgbClr val="000000"/>
                </a:solidFill>
                <a:uFillTx/>
                <a:latin typeface="Arial"/>
              </a:rPr>
              <a:t>Subsecretaria de Vigilância em Saúde  </a:t>
            </a:r>
          </a:p>
          <a:p>
            <a:pPr algn="ctr"/>
            <a:r>
              <a:rPr lang="pt-BR" sz="2600" b="0" u="none" strike="noStrike">
                <a:solidFill>
                  <a:srgbClr val="000000"/>
                </a:solidFill>
                <a:uFillTx/>
                <a:latin typeface="Arial"/>
              </a:rPr>
              <a:t>(62) 3201-3933 E-mail: </a:t>
            </a:r>
            <a:r>
              <a:rPr lang="pt-BR" sz="2600" b="0" u="none" strike="noStrike">
                <a:solidFill>
                  <a:srgbClr val="0000FF"/>
                </a:solidFill>
                <a:uFillTx/>
                <a:latin typeface="Arial"/>
                <a:hlinkClick r:id="rId4"/>
              </a:rPr>
              <a:t>suvisa.gabinete@gmail.com</a:t>
            </a:r>
            <a:r>
              <a:rPr lang="pt-BR" sz="2600" b="0" u="none" strike="noStrike">
                <a:solidFill>
                  <a:srgbClr val="000000"/>
                </a:solidFill>
                <a:uFillTx/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2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225</Words>
  <Application>Microsoft Office PowerPoint</Application>
  <PresentationFormat>Personalizar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23</vt:i4>
      </vt:variant>
      <vt:variant>
        <vt:lpstr>Títulos de slides</vt:lpstr>
      </vt:variant>
      <vt:variant>
        <vt:i4>5</vt:i4>
      </vt:variant>
    </vt:vector>
  </HeadingPairs>
  <TitlesOfParts>
    <vt:vector size="33" baseType="lpstr">
      <vt:lpstr>Arial</vt:lpstr>
      <vt:lpstr>Calibri</vt:lpstr>
      <vt:lpstr>Gotham</vt:lpstr>
      <vt:lpstr>Symbol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2_Tema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Cópia de Apresentação - Modelo de Canva</dc:title>
  <dc:subject/>
  <dc:creator/>
  <dc:description/>
  <cp:lastModifiedBy>Cristina Aparecida Borges P. Laval</cp:lastModifiedBy>
  <cp:revision>450</cp:revision>
  <dcterms:created xsi:type="dcterms:W3CDTF">2006-08-16T00:00:00Z</dcterms:created>
  <dcterms:modified xsi:type="dcterms:W3CDTF">2025-02-19T20:04:19Z</dcterms:modified>
  <dc:identifier>DAGcSnn_BMk</dc:identifier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Personalizar</vt:lpwstr>
  </property>
  <property fmtid="{D5CDD505-2E9C-101B-9397-08002B2CF9AE}" pid="3" name="Slides">
    <vt:i4>17</vt:i4>
  </property>
</Properties>
</file>