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9" r:id="rId6"/>
    <p:sldId id="260" r:id="rId7"/>
    <p:sldId id="262" r:id="rId8"/>
    <p:sldId id="263" r:id="rId9"/>
    <p:sldId id="284" r:id="rId10"/>
    <p:sldId id="285" r:id="rId11"/>
    <p:sldId id="265" r:id="rId12"/>
    <p:sldId id="266" r:id="rId13"/>
    <p:sldId id="261" r:id="rId14"/>
    <p:sldId id="264" r:id="rId15"/>
    <p:sldId id="267" r:id="rId16"/>
    <p:sldId id="268" r:id="rId17"/>
    <p:sldId id="273" r:id="rId18"/>
    <p:sldId id="278" r:id="rId19"/>
    <p:sldId id="279" r:id="rId20"/>
    <p:sldId id="281" r:id="rId21"/>
    <p:sldId id="280" r:id="rId22"/>
    <p:sldId id="282" r:id="rId23"/>
    <p:sldId id="283" r:id="rId24"/>
    <p:sldId id="270" r:id="rId25"/>
    <p:sldId id="276" r:id="rId26"/>
    <p:sldId id="277" r:id="rId27"/>
    <p:sldId id="287" r:id="rId28"/>
    <p:sldId id="286" r:id="rId29"/>
    <p:sldId id="288" r:id="rId30"/>
    <p:sldId id="289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8260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3221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94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738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2897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4603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636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6782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7307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8275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488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1549F-97D5-4D39-A4F7-10E6F455EAEF}" type="datetimeFigureOut">
              <a:rPr lang="pt-BR" smtClean="0"/>
              <a:t>14/03/2025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34B75-5DF8-424B-A6D6-3E3DB22FCD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9927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.gov.br/en/web/dou/-/portaria-n-3.038-de-21-de-novembro-de-2019-22938466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CB650CF7-288F-DF81-AB25-42B49AB1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2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743528" y="1785357"/>
            <a:ext cx="10704946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ESTRUTURAÇÃO E ORGANIZAÇÃO DOS SERVIÇOS DA ASSISTÊNCIA FARMACÊUTICA FRENTE À JUDICIALIZAÇÃO NA SAÚDE – TEMA </a:t>
            </a:r>
            <a:r>
              <a:rPr lang="pt-B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1234</a:t>
            </a:r>
            <a:r>
              <a:rPr lang="pt-BR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STF</a:t>
            </a:r>
            <a:endParaRPr lang="pt-BR" sz="3200" dirty="0" smtClean="0"/>
          </a:p>
          <a:p>
            <a:pPr algn="ctr"/>
            <a:endParaRPr lang="pt-BR" sz="32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pt-BR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Joelson Castro Lisboa Junior</a:t>
            </a:r>
          </a:p>
          <a:p>
            <a:pPr algn="ctr"/>
            <a:r>
              <a:rPr lang="pt-BR" sz="16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Assessor Técnico COSEMS/AL</a:t>
            </a:r>
          </a:p>
          <a:p>
            <a:pPr algn="ctr"/>
            <a:endParaRPr lang="pt-BR" sz="1100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1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19 de março de 2025</a:t>
            </a:r>
            <a:endParaRPr lang="pt-BR" sz="1100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70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54181" y="360218"/>
            <a:ext cx="11120583" cy="6169891"/>
          </a:xfrm>
        </p:spPr>
        <p:txBody>
          <a:bodyPr>
            <a:normAutofit/>
          </a:bodyPr>
          <a:lstStyle/>
          <a:p>
            <a:endParaRPr lang="pt-B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t-BR" dirty="0" smtClean="0"/>
          </a:p>
          <a:p>
            <a:r>
              <a:rPr lang="pt-BR" dirty="0" smtClean="0"/>
              <a:t>ASPECTO ECONÔMICO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Estudo de 1998-2008 nos EUA com 10 Farmacêuticos demonstrou melhora de resultados clínicos de 9.000 pacientes e economia de quase U$3.000.000,00</a:t>
            </a:r>
            <a:br>
              <a:rPr lang="pt-BR" dirty="0" smtClean="0"/>
            </a:br>
            <a:endParaRPr lang="pt-BR" dirty="0" smtClean="0"/>
          </a:p>
          <a:p>
            <a:r>
              <a:rPr lang="pt-BR" dirty="0" smtClean="0"/>
              <a:t>No Brasil, demonstrou redução de custos clínicos em pacientes como asma e </a:t>
            </a:r>
            <a:r>
              <a:rPr lang="pt-BR" dirty="0" err="1" smtClean="0"/>
              <a:t>comorbidades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8436" y="3669734"/>
            <a:ext cx="3839367" cy="22934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-75813" y="360218"/>
            <a:ext cx="11990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EVIDÊNCIAS DOS SERVIÇOS RELACIONADOS AO CUIDADO</a:t>
            </a:r>
            <a:endParaRPr lang="pt-BR" sz="28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19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0" y="103105"/>
            <a:ext cx="119907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Financiamento DA ASSISTÊNCIA FARMACÊUTICA NA ATENÇÃO BÁSICA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995" y="663698"/>
            <a:ext cx="11748010" cy="5273497"/>
          </a:xfrm>
          <a:prstGeom prst="rect">
            <a:avLst/>
          </a:prstGeom>
        </p:spPr>
      </p:pic>
      <p:sp>
        <p:nvSpPr>
          <p:cNvPr id="5" name="Retângulo Arredondado 4"/>
          <p:cNvSpPr/>
          <p:nvPr/>
        </p:nvSpPr>
        <p:spPr>
          <a:xfrm>
            <a:off x="5458691" y="2032001"/>
            <a:ext cx="2817090" cy="53570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703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1495" y="11333"/>
            <a:ext cx="9992210" cy="58907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368" y="63947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96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8CF7911-E1F1-E1E4-E62C-7FFBF8B9D4CC}"/>
              </a:ext>
            </a:extLst>
          </p:cNvPr>
          <p:cNvSpPr txBox="1"/>
          <p:nvPr/>
        </p:nvSpPr>
        <p:spPr>
          <a:xfrm>
            <a:off x="3156585" y="477543"/>
            <a:ext cx="7531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 dirty="0"/>
              <a:t>ATENÇÃO BÁSICA – equipe </a:t>
            </a:r>
            <a:r>
              <a:rPr lang="pt-BR" sz="2000" b="1" u="sng" dirty="0" smtClean="0"/>
              <a:t>multiprofissional - CUIDADO</a:t>
            </a:r>
            <a:endParaRPr lang="pt-BR" sz="2000" b="1" u="sng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286C3BB-F692-FD89-187E-A4A28C9C2A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38" t="16383" r="15350" b="6580"/>
          <a:stretch/>
        </p:blipFill>
        <p:spPr>
          <a:xfrm>
            <a:off x="329608" y="942847"/>
            <a:ext cx="5913876" cy="4908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21A8132-6160-BB84-2013-61DF5328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8031" y="1169547"/>
            <a:ext cx="4704201" cy="100042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528059E2-B574-0F68-F0C4-F5874ECA39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8032" y="2330645"/>
            <a:ext cx="4704201" cy="94306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DAD9C1C-597C-0F6F-4C94-6E9CE68E5D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8031" y="3462281"/>
            <a:ext cx="4783578" cy="238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07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24582" cy="6872235"/>
          </a:xfrm>
          <a:prstGeom prst="rect">
            <a:avLst/>
          </a:prstGeom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867996" y="1414609"/>
            <a:ext cx="7324004" cy="840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smtClean="0">
                <a:solidFill>
                  <a:srgbClr val="C00000"/>
                </a:solidFill>
                <a:latin typeface="Roboto Black" panose="02000000000000000000" pitchFamily="2" charset="0"/>
              </a:rPr>
              <a:t>1785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Farmácias 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credenciadas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4803055" y="2311495"/>
            <a:ext cx="7283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smtClean="0">
                <a:solidFill>
                  <a:srgbClr val="C00000"/>
                </a:solidFill>
                <a:latin typeface="Roboto Black" panose="02000000000000000000" pitchFamily="2" charset="0"/>
              </a:rPr>
              <a:t>216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municípios</a:t>
            </a:r>
            <a:endParaRPr lang="pt-BR" sz="2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4756727" y="3234067"/>
            <a:ext cx="72833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smtClean="0">
                <a:solidFill>
                  <a:srgbClr val="C00000"/>
                </a:solidFill>
                <a:latin typeface="Roboto Black" panose="02000000000000000000" pitchFamily="2" charset="0"/>
              </a:rPr>
              <a:t>361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- </a:t>
            </a:r>
            <a:r>
              <a:rPr lang="pt-BR" sz="2400" b="1" cap="all" dirty="0" err="1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Goiania</a:t>
            </a:r>
            <a:endParaRPr lang="pt-BR" sz="2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396748" y="4284723"/>
            <a:ext cx="6096000" cy="132343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pt-BR" sz="2000" dirty="0" smtClean="0"/>
              <a:t>https://www.gov.br/saude/pt-br/composicao/sectics/farmacia-popular/arquivos/elenco-de-medicamentos-e-insumos.pdf</a:t>
            </a:r>
            <a:endParaRPr lang="pt-BR" sz="2000" dirty="0"/>
          </a:p>
        </p:txBody>
      </p:sp>
      <p:sp>
        <p:nvSpPr>
          <p:cNvPr id="9" name="Subtítulo 4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>
            <a:spLocks/>
          </p:cNvSpPr>
          <p:nvPr/>
        </p:nvSpPr>
        <p:spPr>
          <a:xfrm>
            <a:off x="5396749" y="94385"/>
            <a:ext cx="6096000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dirty="0" smtClean="0">
                <a:cs typeface="Arial" panose="020B0604020202020204" pitchFamily="34" charset="0"/>
              </a:rPr>
              <a:t>https://www.gov.br/saude/pt-br/composicao/sectics/farmacia-popular/arquivos/farmacias_credenciadas_pfpb_atualizada.xlsx/view</a:t>
            </a:r>
            <a:endParaRPr lang="pt-BR" sz="2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5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2"/>
          </a:xfrm>
          <a:prstGeom prst="rect">
            <a:avLst/>
          </a:prstGeom>
        </p:spPr>
      </p:pic>
      <p:pic>
        <p:nvPicPr>
          <p:cNvPr id="3" name="Imagem 2"/>
          <p:cNvPicPr/>
          <p:nvPr/>
        </p:nvPicPr>
        <p:blipFill rotWithShape="1">
          <a:blip r:embed="rId3"/>
          <a:srcRect l="3410" t="26087" r="1810" b="6004"/>
          <a:stretch/>
        </p:blipFill>
        <p:spPr bwMode="auto">
          <a:xfrm>
            <a:off x="905163" y="0"/>
            <a:ext cx="10658763" cy="57265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623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Imagem 2"/>
          <p:cNvPicPr/>
          <p:nvPr/>
        </p:nvPicPr>
        <p:blipFill rotWithShape="1">
          <a:blip r:embed="rId3"/>
          <a:srcRect t="25293" r="1575" b="5727"/>
          <a:stretch/>
        </p:blipFill>
        <p:spPr bwMode="auto">
          <a:xfrm>
            <a:off x="708219" y="0"/>
            <a:ext cx="10458545" cy="57080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869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3" name="object 8">
            <a:extLst>
              <a:ext uri="{FF2B5EF4-FFF2-40B4-BE49-F238E27FC236}">
                <a16:creationId xmlns:a16="http://schemas.microsoft.com/office/drawing/2014/main" id="{501E165C-0006-73F4-8E17-B88A8B90B6AF}"/>
              </a:ext>
            </a:extLst>
          </p:cNvPr>
          <p:cNvSpPr txBox="1">
            <a:spLocks/>
          </p:cNvSpPr>
          <p:nvPr/>
        </p:nvSpPr>
        <p:spPr>
          <a:xfrm>
            <a:off x="1525227" y="128472"/>
            <a:ext cx="3293745" cy="69596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4400" spc="-10" dirty="0" err="1" smtClean="0">
                <a:solidFill>
                  <a:srgbClr val="002060"/>
                </a:solidFill>
              </a:rPr>
              <a:t>Qualifa</a:t>
            </a:r>
            <a:r>
              <a:rPr lang="pt-BR" sz="4400" dirty="0" err="1" smtClean="0">
                <a:solidFill>
                  <a:srgbClr val="002060"/>
                </a:solidFill>
              </a:rPr>
              <a:t>r</a:t>
            </a:r>
            <a:r>
              <a:rPr lang="pt-BR" sz="4400" spc="-220" dirty="0" smtClean="0">
                <a:solidFill>
                  <a:srgbClr val="002060"/>
                </a:solidFill>
              </a:rPr>
              <a:t>-</a:t>
            </a:r>
            <a:r>
              <a:rPr lang="pt-BR" sz="4400" spc="-55" dirty="0" smtClean="0">
                <a:solidFill>
                  <a:srgbClr val="002060"/>
                </a:solidFill>
              </a:rPr>
              <a:t>SUS</a:t>
            </a:r>
            <a:endParaRPr lang="pt-BR" sz="4400" dirty="0">
              <a:solidFill>
                <a:srgbClr val="00206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15" y="824432"/>
            <a:ext cx="5371290" cy="2298314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15" y="3061549"/>
            <a:ext cx="5371290" cy="2340418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5"/>
          <a:srcRect l="13687" t="29197" r="24194" b="14108"/>
          <a:stretch/>
        </p:blipFill>
        <p:spPr bwMode="auto">
          <a:xfrm>
            <a:off x="6199331" y="241587"/>
            <a:ext cx="5336887" cy="259397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/>
          <p:cNvPicPr/>
          <p:nvPr/>
        </p:nvPicPr>
        <p:blipFill rotWithShape="1">
          <a:blip r:embed="rId6"/>
          <a:srcRect l="30847" t="37994" r="10192" b="24200"/>
          <a:stretch/>
        </p:blipFill>
        <p:spPr bwMode="auto">
          <a:xfrm>
            <a:off x="6199331" y="2930935"/>
            <a:ext cx="5336887" cy="26016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D593EA31-A9AA-BE3C-6AEE-B65F25AC9AC0}"/>
              </a:ext>
            </a:extLst>
          </p:cNvPr>
          <p:cNvSpPr txBox="1">
            <a:spLocks/>
          </p:cNvSpPr>
          <p:nvPr/>
        </p:nvSpPr>
        <p:spPr>
          <a:xfrm>
            <a:off x="2017367" y="5359863"/>
            <a:ext cx="2309463" cy="5790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6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</a:rPr>
              <a:t>166</a:t>
            </a:r>
            <a:endParaRPr lang="pt-BR" sz="2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700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D593EA31-A9AA-BE3C-6AEE-B65F25AC9AC0}"/>
              </a:ext>
            </a:extLst>
          </p:cNvPr>
          <p:cNvSpPr txBox="1">
            <a:spLocks/>
          </p:cNvSpPr>
          <p:nvPr/>
        </p:nvSpPr>
        <p:spPr>
          <a:xfrm>
            <a:off x="2584834" y="592043"/>
            <a:ext cx="7613650" cy="5790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6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</a:rPr>
              <a:t>Recurso de </a:t>
            </a:r>
            <a:r>
              <a:rPr lang="pt-BR" sz="36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  <a:sym typeface="Arial"/>
              </a:rPr>
              <a:t>Investimento</a:t>
            </a:r>
            <a:r>
              <a:rPr lang="pt-BR" sz="24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  <a:sym typeface="Arial"/>
              </a:rPr>
              <a:t> </a:t>
            </a: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EF40113-7A3B-B281-42DD-A46CC98CCF62}"/>
              </a:ext>
            </a:extLst>
          </p:cNvPr>
          <p:cNvSpPr txBox="1"/>
          <p:nvPr/>
        </p:nvSpPr>
        <p:spPr>
          <a:xfrm>
            <a:off x="1376516" y="2192594"/>
            <a:ext cx="9065342" cy="2496196"/>
          </a:xfrm>
          <a:prstGeom prst="rect">
            <a:avLst/>
          </a:prstGeom>
          <a:ln w="9905">
            <a:solidFill>
              <a:srgbClr val="FF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200" dirty="0">
              <a:latin typeface="Roboto Bk"/>
              <a:cs typeface="Roboto Bk"/>
            </a:endParaRPr>
          </a:p>
          <a:p>
            <a:pPr marL="90805" algn="ctr">
              <a:lnSpc>
                <a:spcPct val="100000"/>
              </a:lnSpc>
              <a:tabLst>
                <a:tab pos="751205" algn="l"/>
                <a:tab pos="1922780" algn="l"/>
                <a:tab pos="2361565" algn="l"/>
                <a:tab pos="3702050" algn="l"/>
                <a:tab pos="4015740" algn="l"/>
                <a:tab pos="5674360" algn="l"/>
                <a:tab pos="7090409" algn="l"/>
                <a:tab pos="7734300" algn="l"/>
                <a:tab pos="9214485" algn="l"/>
                <a:tab pos="9775825" algn="l"/>
              </a:tabLst>
            </a:pPr>
            <a:r>
              <a:rPr lang="pt-BR" sz="3200" spc="-5" dirty="0" smtClean="0">
                <a:latin typeface="Roboto"/>
                <a:cs typeface="Roboto"/>
              </a:rPr>
              <a:t>    MOBILIÁRIOS </a:t>
            </a:r>
            <a:r>
              <a:rPr sz="3200" spc="30" dirty="0" smtClean="0">
                <a:latin typeface="Roboto"/>
                <a:cs typeface="Roboto"/>
              </a:rPr>
              <a:t>e</a:t>
            </a:r>
            <a:r>
              <a:rPr lang="pt-BR" sz="3200" spc="30" dirty="0" smtClean="0">
                <a:latin typeface="Roboto"/>
                <a:cs typeface="Roboto"/>
              </a:rPr>
              <a:t> </a:t>
            </a:r>
            <a:r>
              <a:rPr lang="pt-BR" sz="3200" dirty="0" smtClean="0">
                <a:latin typeface="Roboto"/>
                <a:cs typeface="Roboto"/>
              </a:rPr>
              <a:t>EQUIPAMENTOS </a:t>
            </a:r>
            <a:r>
              <a:rPr sz="3200" spc="-5" dirty="0" err="1">
                <a:latin typeface="Roboto Bk"/>
                <a:cs typeface="Roboto Bk"/>
              </a:rPr>
              <a:t>necessários</a:t>
            </a:r>
            <a:r>
              <a:rPr sz="3200" spc="-5" dirty="0">
                <a:latin typeface="Roboto Bk"/>
                <a:cs typeface="Roboto Bk"/>
              </a:rPr>
              <a:t>	</a:t>
            </a:r>
            <a:r>
              <a:rPr sz="3200" dirty="0" smtClean="0">
                <a:latin typeface="Roboto Bk"/>
                <a:cs typeface="Roboto Bk"/>
              </a:rPr>
              <a:t>para</a:t>
            </a:r>
            <a:r>
              <a:rPr lang="pt-BR" sz="3200" dirty="0" smtClean="0">
                <a:latin typeface="Roboto Bk"/>
                <a:cs typeface="Roboto Bk"/>
              </a:rPr>
              <a:t> </a:t>
            </a:r>
            <a:r>
              <a:rPr sz="3200" spc="-10" dirty="0" err="1" smtClean="0">
                <a:latin typeface="Roboto Bk"/>
                <a:cs typeface="Roboto Bk"/>
              </a:rPr>
              <a:t>estruturaçã</a:t>
            </a:r>
            <a:r>
              <a:rPr lang="pt-BR" sz="3200" spc="-10" dirty="0" smtClean="0">
                <a:latin typeface="Roboto Bk"/>
                <a:cs typeface="Roboto Bk"/>
              </a:rPr>
              <a:t>o </a:t>
            </a:r>
            <a:r>
              <a:rPr sz="3200" spc="5" dirty="0" smtClean="0">
                <a:latin typeface="Roboto Bk"/>
                <a:cs typeface="Roboto Bk"/>
              </a:rPr>
              <a:t>das</a:t>
            </a:r>
            <a:r>
              <a:rPr lang="pt-BR" sz="3200" spc="5" dirty="0" smtClean="0">
                <a:latin typeface="Roboto Bk"/>
                <a:cs typeface="Roboto Bk"/>
              </a:rPr>
              <a:t> </a:t>
            </a:r>
            <a:r>
              <a:rPr sz="3200" spc="-15" dirty="0" err="1" smtClean="0">
                <a:latin typeface="Roboto Bk"/>
                <a:cs typeface="Roboto Bk"/>
              </a:rPr>
              <a:t>Centrais</a:t>
            </a:r>
            <a:r>
              <a:rPr lang="pt-BR" sz="3200" spc="-15" dirty="0" smtClean="0">
                <a:latin typeface="Roboto Bk"/>
                <a:cs typeface="Roboto Bk"/>
              </a:rPr>
              <a:t> </a:t>
            </a:r>
            <a:r>
              <a:rPr sz="3200" spc="5" dirty="0">
                <a:latin typeface="Roboto Bk"/>
                <a:cs typeface="Roboto Bk"/>
              </a:rPr>
              <a:t>de</a:t>
            </a:r>
            <a:r>
              <a:rPr sz="3200" dirty="0">
                <a:latin typeface="Roboto Bk"/>
                <a:cs typeface="Roboto Bk"/>
              </a:rPr>
              <a:t> </a:t>
            </a:r>
            <a:r>
              <a:rPr sz="3200" spc="-10" dirty="0">
                <a:latin typeface="Roboto Bk"/>
                <a:cs typeface="Roboto Bk"/>
              </a:rPr>
              <a:t>Abastecimento</a:t>
            </a:r>
            <a:r>
              <a:rPr sz="3200" dirty="0">
                <a:latin typeface="Roboto Bk"/>
                <a:cs typeface="Roboto Bk"/>
              </a:rPr>
              <a:t> </a:t>
            </a:r>
            <a:r>
              <a:rPr sz="3200" spc="-5" dirty="0">
                <a:latin typeface="Roboto Bk"/>
                <a:cs typeface="Roboto Bk"/>
              </a:rPr>
              <a:t>Farmacêutico</a:t>
            </a:r>
            <a:r>
              <a:rPr sz="3200" spc="-25" dirty="0">
                <a:latin typeface="Roboto Bk"/>
                <a:cs typeface="Roboto Bk"/>
              </a:rPr>
              <a:t> </a:t>
            </a:r>
            <a:r>
              <a:rPr sz="3200" spc="10" dirty="0">
                <a:latin typeface="Roboto Bk"/>
                <a:cs typeface="Roboto Bk"/>
              </a:rPr>
              <a:t>e</a:t>
            </a:r>
            <a:r>
              <a:rPr sz="3200" spc="5" dirty="0">
                <a:latin typeface="Roboto Bk"/>
                <a:cs typeface="Roboto Bk"/>
              </a:rPr>
              <a:t> </a:t>
            </a:r>
            <a:r>
              <a:rPr sz="3200" dirty="0">
                <a:latin typeface="Roboto Bk"/>
                <a:cs typeface="Roboto Bk"/>
              </a:rPr>
              <a:t>Farmácia</a:t>
            </a:r>
            <a:r>
              <a:rPr sz="3200" spc="-5" dirty="0">
                <a:latin typeface="Roboto Bk"/>
                <a:cs typeface="Roboto Bk"/>
              </a:rPr>
              <a:t> no </a:t>
            </a:r>
            <a:r>
              <a:rPr sz="3200" spc="-10" dirty="0">
                <a:latin typeface="Roboto Bk"/>
                <a:cs typeface="Roboto Bk"/>
              </a:rPr>
              <a:t>âmbito</a:t>
            </a:r>
            <a:r>
              <a:rPr sz="3200" spc="-5" dirty="0">
                <a:latin typeface="Roboto Bk"/>
                <a:cs typeface="Roboto Bk"/>
              </a:rPr>
              <a:t> </a:t>
            </a:r>
            <a:r>
              <a:rPr sz="3200" spc="10" dirty="0">
                <a:latin typeface="Roboto Bk"/>
                <a:cs typeface="Roboto Bk"/>
              </a:rPr>
              <a:t>da </a:t>
            </a:r>
            <a:r>
              <a:rPr sz="3200" dirty="0">
                <a:latin typeface="Roboto Bk"/>
                <a:cs typeface="Roboto Bk"/>
              </a:rPr>
              <a:t>Atenção</a:t>
            </a:r>
            <a:r>
              <a:rPr sz="3200" spc="-10" dirty="0">
                <a:latin typeface="Roboto Bk"/>
                <a:cs typeface="Roboto Bk"/>
              </a:rPr>
              <a:t> </a:t>
            </a:r>
            <a:r>
              <a:rPr sz="3200" spc="-15" dirty="0">
                <a:latin typeface="Roboto Bk"/>
                <a:cs typeface="Roboto Bk"/>
              </a:rPr>
              <a:t>Básica.</a:t>
            </a:r>
            <a:endParaRPr sz="3200" dirty="0">
              <a:latin typeface="Roboto Bk"/>
              <a:cs typeface="Roboto Bk"/>
            </a:endParaRPr>
          </a:p>
        </p:txBody>
      </p:sp>
    </p:spTree>
    <p:extLst>
      <p:ext uri="{BB962C8B-B14F-4D97-AF65-F5344CB8AC3E}">
        <p14:creationId xmlns:p14="http://schemas.microsoft.com/office/powerpoint/2010/main" val="257671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56577"/>
            <a:ext cx="12191998" cy="6858002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D593EA31-A9AA-BE3C-6AEE-B65F25AC9AC0}"/>
              </a:ext>
            </a:extLst>
          </p:cNvPr>
          <p:cNvSpPr txBox="1">
            <a:spLocks/>
          </p:cNvSpPr>
          <p:nvPr/>
        </p:nvSpPr>
        <p:spPr>
          <a:xfrm>
            <a:off x="2063725" y="751922"/>
            <a:ext cx="7613650" cy="51744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12065" rIns="0" bIns="0" rtlCol="0" anchor="b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32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</a:rPr>
              <a:t>Recurso de </a:t>
            </a:r>
            <a:r>
              <a:rPr lang="pt-BR" sz="32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  <a:cs typeface="Arial"/>
                <a:sym typeface="Arial"/>
              </a:rPr>
              <a:t>CUSTEIO </a:t>
            </a:r>
            <a:endParaRPr lang="pt-BR" sz="32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  <a:cs typeface="Arial"/>
              <a:sym typeface="Arial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6EF40113-7A3B-B281-42DD-A46CC98CCF62}"/>
              </a:ext>
            </a:extLst>
          </p:cNvPr>
          <p:cNvSpPr txBox="1"/>
          <p:nvPr/>
        </p:nvSpPr>
        <p:spPr>
          <a:xfrm>
            <a:off x="1356851" y="1575103"/>
            <a:ext cx="8849033" cy="3850413"/>
          </a:xfrm>
          <a:prstGeom prst="rect">
            <a:avLst/>
          </a:prstGeom>
          <a:ln w="9905">
            <a:solidFill>
              <a:srgbClr val="FF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algn="ctr" fontAlgn="base"/>
            <a:r>
              <a:rPr lang="pt-BR" sz="2400" b="1" dirty="0" smtClean="0"/>
              <a:t>MATERIAL </a:t>
            </a:r>
            <a:r>
              <a:rPr lang="pt-BR" sz="2400" b="1" dirty="0" smtClean="0"/>
              <a:t>DE CONSUMO</a:t>
            </a:r>
            <a:r>
              <a:rPr lang="pt-BR" sz="2400" b="1" dirty="0"/>
              <a:t/>
            </a:r>
            <a:br>
              <a:rPr lang="pt-BR" sz="2400" b="1" dirty="0"/>
            </a:br>
            <a:endParaRPr lang="pt-BR" sz="2400" b="1" dirty="0" smtClean="0"/>
          </a:p>
          <a:p>
            <a:pPr algn="ctr" fontAlgn="base"/>
            <a:r>
              <a:rPr lang="pt-BR" sz="2800" b="1" dirty="0" smtClean="0">
                <a:solidFill>
                  <a:srgbClr val="FF0000"/>
                </a:solidFill>
              </a:rPr>
              <a:t>PROFISSIONAIS</a:t>
            </a:r>
            <a:endParaRPr lang="pt-BR" sz="2800" b="1" dirty="0">
              <a:solidFill>
                <a:srgbClr val="FF0000"/>
              </a:solidFill>
            </a:endParaRPr>
          </a:p>
          <a:p>
            <a:pPr algn="ctr" fontAlgn="base"/>
            <a:endParaRPr lang="pt-BR" sz="2400" b="1" dirty="0" smtClean="0"/>
          </a:p>
          <a:p>
            <a:pPr algn="ctr" fontAlgn="base"/>
            <a:r>
              <a:rPr lang="pt-BR" sz="2400" b="1" dirty="0" smtClean="0"/>
              <a:t>CONECTIVIDADE</a:t>
            </a:r>
          </a:p>
          <a:p>
            <a:pPr algn="ctr" fontAlgn="base"/>
            <a:endParaRPr lang="pt-BR" sz="2400" b="1" dirty="0"/>
          </a:p>
          <a:p>
            <a:pPr algn="ctr" fontAlgn="base"/>
            <a:r>
              <a:rPr lang="pt-BR" sz="2400" b="1" dirty="0"/>
              <a:t> </a:t>
            </a:r>
            <a:r>
              <a:rPr lang="pt-BR" sz="2400" b="1" dirty="0">
                <a:hlinkClick r:id="rId3"/>
              </a:rPr>
              <a:t>Portaria GM/MS nº 3.038, de 21 de novembro de 2019</a:t>
            </a:r>
            <a:r>
              <a:rPr lang="pt-BR" sz="2400" b="1" dirty="0"/>
              <a:t>. </a:t>
            </a:r>
          </a:p>
          <a:p>
            <a:pPr algn="ctr" fontAlgn="base"/>
            <a:endParaRPr lang="pt-BR" sz="2400" b="1" dirty="0"/>
          </a:p>
          <a:p>
            <a:pPr algn="ctr" fontAlgn="base"/>
            <a:r>
              <a:rPr lang="pt-B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VEDADO</a:t>
            </a:r>
            <a:r>
              <a:rPr lang="pt-BR" sz="2400" b="1" dirty="0" smtClean="0"/>
              <a:t> - Medicamentos</a:t>
            </a:r>
            <a:r>
              <a:rPr lang="pt-BR" sz="2400" b="1" dirty="0"/>
              <a:t> e insumos.</a:t>
            </a:r>
          </a:p>
          <a:p>
            <a:pPr marL="90805" algn="ctr">
              <a:lnSpc>
                <a:spcPct val="100000"/>
              </a:lnSpc>
              <a:tabLst>
                <a:tab pos="751205" algn="l"/>
                <a:tab pos="1922780" algn="l"/>
                <a:tab pos="2361565" algn="l"/>
                <a:tab pos="3702050" algn="l"/>
                <a:tab pos="4015740" algn="l"/>
                <a:tab pos="5674360" algn="l"/>
                <a:tab pos="7090409" algn="l"/>
                <a:tab pos="7734300" algn="l"/>
                <a:tab pos="9214485" algn="l"/>
                <a:tab pos="9775825" algn="l"/>
              </a:tabLst>
            </a:pPr>
            <a:endParaRPr sz="2800" dirty="0">
              <a:latin typeface="Roboto Bk"/>
              <a:cs typeface="Roboto Bk"/>
            </a:endParaRPr>
          </a:p>
        </p:txBody>
      </p:sp>
    </p:spTree>
    <p:extLst>
      <p:ext uri="{BB962C8B-B14F-4D97-AF65-F5344CB8AC3E}">
        <p14:creationId xmlns:p14="http://schemas.microsoft.com/office/powerpoint/2010/main" val="754905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CB650CF7-288F-DF81-AB25-42B49AB1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2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055" t="4659" r="506" b="13554"/>
          <a:stretch/>
        </p:blipFill>
        <p:spPr>
          <a:xfrm>
            <a:off x="794596" y="92364"/>
            <a:ext cx="11148022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86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51F5E23-BD33-6387-844E-751BE7F780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77" y="1514515"/>
            <a:ext cx="2719045" cy="383732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C18BD0C-F235-9A13-C49B-A682D8A0C83C}"/>
              </a:ext>
            </a:extLst>
          </p:cNvPr>
          <p:cNvSpPr txBox="1"/>
          <p:nvPr/>
        </p:nvSpPr>
        <p:spPr>
          <a:xfrm>
            <a:off x="4038292" y="1008496"/>
            <a:ext cx="7488212" cy="45243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Implantação </a:t>
            </a: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da Política de Assistência Farmacêutica na Atenção Básica.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pt-BR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Qualificação - Educação </a:t>
            </a: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ermanente </a:t>
            </a: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em </a:t>
            </a: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Saúde</a:t>
            </a:r>
            <a:endParaRPr lang="pt-BR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pt-BR" sz="2400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I</a:t>
            </a: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nstrumentos </a:t>
            </a: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e/ou ferramentas </a:t>
            </a:r>
            <a:r>
              <a:rPr lang="pt-BR" sz="2400" dirty="0" smtClean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para o desenvolvimento </a:t>
            </a:r>
            <a:r>
              <a:rPr lang="pt-BR" sz="24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dos serviços farmacêuticos gerenciais e assistenciais na Atenção Básica.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768C673-83B1-9DB8-B2FD-9D047E11BBD3}"/>
              </a:ext>
            </a:extLst>
          </p:cNvPr>
          <p:cNvSpPr txBox="1"/>
          <p:nvPr/>
        </p:nvSpPr>
        <p:spPr>
          <a:xfrm>
            <a:off x="1117145" y="275504"/>
            <a:ext cx="115884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SUGESTÕES </a:t>
            </a:r>
            <a:r>
              <a:rPr lang="pt-BR" sz="2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r>
              <a:rPr lang="pt-BR" sz="24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– </a:t>
            </a:r>
            <a:r>
              <a:rPr lang="pt-BR" sz="1600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Integração atenção básica x assistência farmacêutica </a:t>
            </a:r>
          </a:p>
        </p:txBody>
      </p:sp>
    </p:spTree>
    <p:extLst>
      <p:ext uri="{BB962C8B-B14F-4D97-AF65-F5344CB8AC3E}">
        <p14:creationId xmlns:p14="http://schemas.microsoft.com/office/powerpoint/2010/main" val="273572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819" y="116835"/>
            <a:ext cx="2409781" cy="295137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3417" y="116835"/>
            <a:ext cx="8754329" cy="5655892"/>
          </a:xfrm>
          <a:prstGeom prst="rect">
            <a:avLst/>
          </a:prstGeom>
        </p:spPr>
      </p:pic>
      <p:pic>
        <p:nvPicPr>
          <p:cNvPr id="6" name="Picture 2" descr="Cartilha_Finalizando - CONASEMS">
            <a:extLst>
              <a:ext uri="{FF2B5EF4-FFF2-40B4-BE49-F238E27FC236}">
                <a16:creationId xmlns:a16="http://schemas.microsoft.com/office/drawing/2014/main" id="{A946DF94-6CCF-2E36-9A13-8C1C1153D7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7" y="3180870"/>
            <a:ext cx="2430267" cy="2854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04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Imagem 2"/>
          <p:cNvPicPr/>
          <p:nvPr/>
        </p:nvPicPr>
        <p:blipFill rotWithShape="1">
          <a:blip r:embed="rId3"/>
          <a:srcRect l="13477" t="44731" r="24721" b="32005"/>
          <a:stretch/>
        </p:blipFill>
        <p:spPr bwMode="auto">
          <a:xfrm>
            <a:off x="0" y="0"/>
            <a:ext cx="12192000" cy="19346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81" y="1934678"/>
            <a:ext cx="4756727" cy="335280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5"/>
          <a:srcRect t="4369" r="3151" b="8117"/>
          <a:stretch/>
        </p:blipFill>
        <p:spPr>
          <a:xfrm>
            <a:off x="5677799" y="1595833"/>
            <a:ext cx="6283293" cy="4202002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49380" y="5354704"/>
            <a:ext cx="4756727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smtClean="0"/>
              <a:t>https://bvsms.saude.gov.br/bvs/publicacoes/relacao_nacional_medicamentos_2024.pdf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0408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7" name="Imagem 6"/>
          <p:cNvPicPr/>
          <p:nvPr/>
        </p:nvPicPr>
        <p:blipFill rotWithShape="1">
          <a:blip r:embed="rId3"/>
          <a:srcRect t="11978" b="7168"/>
          <a:stretch/>
        </p:blipFill>
        <p:spPr bwMode="auto">
          <a:xfrm>
            <a:off x="1745673" y="1597739"/>
            <a:ext cx="8377382" cy="41103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tângulo 1"/>
          <p:cNvSpPr/>
          <p:nvPr/>
        </p:nvSpPr>
        <p:spPr>
          <a:xfrm>
            <a:off x="2983346" y="119616"/>
            <a:ext cx="6382327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pt-BR" dirty="0" smtClean="0"/>
              <a:t>https://www.gov.br/saude/pt-br/composicao/sectics/rename</a:t>
            </a:r>
            <a:endParaRPr lang="pt-BR" dirty="0"/>
          </a:p>
        </p:txBody>
      </p:sp>
      <p:pic>
        <p:nvPicPr>
          <p:cNvPr id="8" name="Imagem 7"/>
          <p:cNvPicPr/>
          <p:nvPr/>
        </p:nvPicPr>
        <p:blipFill rotWithShape="1">
          <a:blip r:embed="rId4"/>
          <a:srcRect t="41737" b="28691"/>
          <a:stretch/>
        </p:blipFill>
        <p:spPr bwMode="auto">
          <a:xfrm>
            <a:off x="1443211" y="488948"/>
            <a:ext cx="8982306" cy="11643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312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59" y="520425"/>
            <a:ext cx="7613356" cy="2740011"/>
          </a:xfrm>
          <a:prstGeom prst="rect">
            <a:avLst/>
          </a:prstGeom>
        </p:spPr>
      </p:pic>
      <p:pic>
        <p:nvPicPr>
          <p:cNvPr id="11" name="Imagem 10"/>
          <p:cNvPicPr/>
          <p:nvPr/>
        </p:nvPicPr>
        <p:blipFill rotWithShape="1">
          <a:blip r:embed="rId4"/>
          <a:srcRect l="75026" t="27959" r="7014" b="19146"/>
          <a:stretch/>
        </p:blipFill>
        <p:spPr bwMode="auto">
          <a:xfrm>
            <a:off x="9189857" y="1163782"/>
            <a:ext cx="2786907" cy="49020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527503" y="3440780"/>
            <a:ext cx="2229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err="1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CFT’s</a:t>
            </a:r>
            <a:r>
              <a:rPr lang="pt-BR" sz="5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endParaRPr lang="pt-BR" sz="5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2588" t="36465" b="11431"/>
          <a:stretch/>
        </p:blipFill>
        <p:spPr>
          <a:xfrm>
            <a:off x="1643041" y="4610754"/>
            <a:ext cx="6489991" cy="108989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3558385" y="3413073"/>
            <a:ext cx="22293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err="1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FTn</a:t>
            </a:r>
            <a:r>
              <a:rPr lang="pt-BR" sz="5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endParaRPr lang="pt-BR" sz="5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6158975" y="3374645"/>
            <a:ext cx="29942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 err="1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medsus</a:t>
            </a:r>
            <a:r>
              <a:rPr lang="pt-BR" sz="54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 </a:t>
            </a:r>
            <a:endParaRPr lang="pt-BR" sz="54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82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97"/>
            <a:ext cx="12193057" cy="6858594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283853" y="729529"/>
            <a:ext cx="9144000" cy="1655762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QUE PODEMOS FAZER?</a:t>
            </a:r>
            <a:endParaRPr lang="pt-B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 de Texto 7"/>
          <p:cNvSpPr txBox="1"/>
          <p:nvPr/>
        </p:nvSpPr>
        <p:spPr>
          <a:xfrm>
            <a:off x="906319" y="1477248"/>
            <a:ext cx="10606405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altLang="en-US" sz="2800" dirty="0" smtClean="0"/>
              <a:t>Levantamento sobre </a:t>
            </a:r>
            <a:r>
              <a:rPr lang="pt-BR" altLang="en-US" sz="2800" dirty="0"/>
              <a:t>a estrutura das AF municipais: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en-US" sz="2800" dirty="0"/>
              <a:t>P</a:t>
            </a:r>
            <a:r>
              <a:rPr lang="pt-BR" altLang="en-US" sz="2800" dirty="0" smtClean="0"/>
              <a:t>ossui Coordenação ou Gerência de AF?</a:t>
            </a:r>
            <a:endParaRPr lang="pt-BR" altLang="en-US" sz="2800" dirty="0"/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en-US" sz="2800" dirty="0"/>
              <a:t>P</a:t>
            </a:r>
            <a:r>
              <a:rPr lang="pt-BR" altLang="en-US" sz="2800" dirty="0" smtClean="0"/>
              <a:t>ossui Rh suficiente?</a:t>
            </a:r>
            <a:endParaRPr lang="pt-BR" altLang="en-US" sz="2800" dirty="0"/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en-US" sz="2800" dirty="0" smtClean="0"/>
              <a:t>A </a:t>
            </a:r>
            <a:r>
              <a:rPr lang="pt-BR" altLang="en-US" sz="2800" dirty="0" smtClean="0"/>
              <a:t>dispensação é centralizada?</a:t>
            </a:r>
            <a:endParaRPr lang="pt-BR" altLang="en-US" sz="2800" dirty="0"/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en-US" sz="2800" dirty="0" smtClean="0"/>
              <a:t>É </a:t>
            </a:r>
            <a:r>
              <a:rPr lang="pt-BR" altLang="en-US" sz="2800" dirty="0"/>
              <a:t>descentralizada mas não em todos os </a:t>
            </a:r>
            <a:r>
              <a:rPr lang="pt-BR" altLang="en-US" sz="2800" dirty="0" smtClean="0"/>
              <a:t>pontos de atenção?</a:t>
            </a:r>
            <a:endParaRPr lang="pt-BR" altLang="en-US" sz="2800" dirty="0"/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en-US" sz="2800" dirty="0" smtClean="0"/>
              <a:t>Possui </a:t>
            </a:r>
            <a:r>
              <a:rPr lang="pt-BR" altLang="en-US" sz="2800" dirty="0"/>
              <a:t>equipamentos </a:t>
            </a:r>
            <a:r>
              <a:rPr lang="pt-BR" altLang="en-US" sz="2800" dirty="0" smtClean="0"/>
              <a:t>suficientes?</a:t>
            </a:r>
            <a:endParaRPr lang="pt-BR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33274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91127" y="339437"/>
            <a:ext cx="11009744" cy="6179126"/>
          </a:xfrm>
        </p:spPr>
        <p:txBody>
          <a:bodyPr>
            <a:normAutofit fontScale="92500" lnSpcReduction="10000"/>
          </a:bodyPr>
          <a:lstStyle/>
          <a:p>
            <a:r>
              <a:rPr lang="pt-BR" sz="4000" dirty="0" smtClean="0"/>
              <a:t>TEMA Nº 1234 – SUPERIOR TRIBUNAL FEDERAL </a:t>
            </a:r>
          </a:p>
          <a:p>
            <a:endParaRPr lang="pt-BR" dirty="0" smtClean="0"/>
          </a:p>
          <a:p>
            <a:endParaRPr lang="pt-BR" dirty="0" smtClean="0"/>
          </a:p>
          <a:p>
            <a:r>
              <a:rPr lang="pt-BR" sz="3900" dirty="0" smtClean="0"/>
              <a:t>O que é um medicamento não incorporado?</a:t>
            </a:r>
          </a:p>
          <a:p>
            <a:r>
              <a:rPr lang="pt-BR" sz="3900" dirty="0" smtClean="0"/>
              <a:t/>
            </a:r>
            <a:br>
              <a:rPr lang="pt-BR" sz="3900" dirty="0" smtClean="0"/>
            </a:br>
            <a:r>
              <a:rPr lang="pt-BR" sz="3900" dirty="0" smtClean="0"/>
              <a:t>Quais requisitos que devem ser analisados?</a:t>
            </a:r>
          </a:p>
          <a:p>
            <a:r>
              <a:rPr lang="pt-BR" sz="3900" dirty="0" smtClean="0"/>
              <a:t/>
            </a:r>
            <a:br>
              <a:rPr lang="pt-BR" sz="3900" dirty="0" smtClean="0"/>
            </a:br>
            <a:r>
              <a:rPr lang="pt-BR" sz="3900" dirty="0" smtClean="0"/>
              <a:t>Quais os entes responsáveis por cada componente dos incorporados?</a:t>
            </a:r>
          </a:p>
          <a:p>
            <a:endParaRPr lang="pt-BR" sz="3900" dirty="0" smtClean="0"/>
          </a:p>
          <a:p>
            <a:r>
              <a:rPr lang="pt-BR" sz="3900" dirty="0" smtClean="0">
                <a:solidFill>
                  <a:srgbClr val="FF0000"/>
                </a:solidFill>
              </a:rPr>
              <a:t>Como qualificar nossas respostas administrativas?</a:t>
            </a:r>
            <a:r>
              <a:rPr lang="pt-BR" sz="3900" dirty="0" smtClean="0"/>
              <a:t/>
            </a:r>
            <a:br>
              <a:rPr lang="pt-BR" sz="3900" dirty="0" smtClean="0"/>
            </a:br>
            <a:r>
              <a:rPr lang="pt-BR" dirty="0" smtClean="0"/>
              <a:t/>
            </a:r>
            <a:br>
              <a:rPr lang="pt-BR" dirty="0" smtClean="0"/>
            </a:br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0183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GRADECIDO!!! 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Joelson Castro Lisboa Junior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Assessor Técnico 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do 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COSEMS/AL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3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7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86" y="288448"/>
            <a:ext cx="10889945" cy="537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0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CB650CF7-288F-DF81-AB25-42B49AB1D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8" cy="6858002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73E4B4E0-42C3-2311-F7B3-AB6B7BFD47F9}"/>
              </a:ext>
            </a:extLst>
          </p:cNvPr>
          <p:cNvSpPr txBox="1"/>
          <p:nvPr/>
        </p:nvSpPr>
        <p:spPr>
          <a:xfrm>
            <a:off x="1191217" y="223587"/>
            <a:ext cx="9495818" cy="76944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8434">
              <a:buClrTx/>
              <a:buFontTx/>
              <a:buNone/>
            </a:pPr>
            <a:r>
              <a:rPr lang="en-US" sz="4400" kern="1200" spc="-20" dirty="0" smtClean="0">
                <a:solidFill>
                  <a:srgbClr val="747994"/>
                </a:solidFill>
                <a:latin typeface="Poppins" pitchFamily="2" charset="77"/>
                <a:ea typeface="+mn-ea"/>
                <a:cs typeface="Poppins" pitchFamily="2" charset="77"/>
              </a:rPr>
              <a:t>POLÍTICAS </a:t>
            </a:r>
            <a:r>
              <a:rPr lang="en-US" sz="4400" kern="1200" spc="-20" dirty="0">
                <a:solidFill>
                  <a:srgbClr val="747994"/>
                </a:solidFill>
                <a:latin typeface="Poppins" pitchFamily="2" charset="77"/>
                <a:ea typeface="+mn-ea"/>
                <a:cs typeface="Poppins" pitchFamily="2" charset="77"/>
              </a:rPr>
              <a:t>FARMACÊUTICAS NO SUS</a:t>
            </a:r>
          </a:p>
        </p:txBody>
      </p:sp>
      <p:sp>
        <p:nvSpPr>
          <p:cNvPr id="7" name="Espaço Reservado para Texto 8">
            <a:extLst>
              <a:ext uri="{FF2B5EF4-FFF2-40B4-BE49-F238E27FC236}">
                <a16:creationId xmlns:a16="http://schemas.microsoft.com/office/drawing/2014/main" id="{556362D3-E9D6-97A8-9913-19CB024EF852}"/>
              </a:ext>
            </a:extLst>
          </p:cNvPr>
          <p:cNvSpPr txBox="1">
            <a:spLocks/>
          </p:cNvSpPr>
          <p:nvPr/>
        </p:nvSpPr>
        <p:spPr>
          <a:xfrm>
            <a:off x="559746" y="1388997"/>
            <a:ext cx="4602385" cy="823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2000" b="1" dirty="0">
                <a:solidFill>
                  <a:schemeClr val="accent1">
                    <a:lumMod val="75000"/>
                  </a:schemeClr>
                </a:solidFill>
              </a:rPr>
              <a:t>Política Nacional de Medicamentos</a:t>
            </a:r>
          </a:p>
          <a:p>
            <a:r>
              <a:rPr lang="pt-BR" sz="1400" b="1" i="1" dirty="0">
                <a:solidFill>
                  <a:schemeClr val="accent1">
                    <a:lumMod val="75000"/>
                  </a:schemeClr>
                </a:solidFill>
              </a:rPr>
              <a:t>Portaria MS nº 3.916 (1998)</a:t>
            </a:r>
            <a:endParaRPr lang="pt-BR" b="1" dirty="0"/>
          </a:p>
        </p:txBody>
      </p:sp>
      <p:pic>
        <p:nvPicPr>
          <p:cNvPr id="8" name="Espaço Reservado para Conteúdo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70" y="1440279"/>
            <a:ext cx="5542298" cy="986529"/>
          </a:xfrm>
          <a:prstGeom prst="rect">
            <a:avLst/>
          </a:prstGeom>
        </p:spPr>
      </p:pic>
      <p:pic>
        <p:nvPicPr>
          <p:cNvPr id="9" name="Espaço Reservado para Conteúd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46" y="2874059"/>
            <a:ext cx="4602879" cy="206062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C083E81-AF95-379B-7115-9BF05CDE9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2426808"/>
            <a:ext cx="4893625" cy="343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38" y="280143"/>
            <a:ext cx="11199323" cy="540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7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668804" y="353814"/>
            <a:ext cx="8514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OBJETIVOS das políticas farmacêuticas</a:t>
            </a:r>
          </a:p>
        </p:txBody>
      </p:sp>
      <p:pic>
        <p:nvPicPr>
          <p:cNvPr id="4" name="Espaço Reservado para Conteúdo 10">
            <a:extLst>
              <a:ext uri="{FF2B5EF4-FFF2-40B4-BE49-F238E27FC236}">
                <a16:creationId xmlns:a16="http://schemas.microsoft.com/office/drawing/2014/main" id="{4AE82CCC-37AE-44E6-9B8A-DF00BFC19A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562" y="1184367"/>
            <a:ext cx="9971415" cy="4489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78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Espaço Reservado para Conteúdo 3"/>
          <p:cNvPicPr>
            <a:picLocks noChangeAspect="1"/>
          </p:cNvPicPr>
          <p:nvPr/>
        </p:nvPicPr>
        <p:blipFill rotWithShape="1">
          <a:blip r:embed="rId3"/>
          <a:srcRect t="4185"/>
          <a:stretch/>
        </p:blipFill>
        <p:spPr>
          <a:xfrm>
            <a:off x="297769" y="83127"/>
            <a:ext cx="11596459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Espaço Reservado para Conteúd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17" y="1802853"/>
            <a:ext cx="10515600" cy="4286614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1541502" y="752603"/>
            <a:ext cx="9384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pt-BR" altLang="pt-BR" sz="2800" b="1" cap="all" dirty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SERVIÇOS FARMACÊUTICOS - CUIDADO FARMACÊUTICO</a:t>
            </a:r>
          </a:p>
        </p:txBody>
      </p:sp>
    </p:spTree>
    <p:extLst>
      <p:ext uri="{BB962C8B-B14F-4D97-AF65-F5344CB8AC3E}">
        <p14:creationId xmlns:p14="http://schemas.microsoft.com/office/powerpoint/2010/main" val="57426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F00AFFAF-3F4C-9BF5-3931-6D5788BBF6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1" t="73306" r="9701"/>
          <a:stretch/>
        </p:blipFill>
        <p:spPr>
          <a:xfrm>
            <a:off x="818806" y="3923712"/>
            <a:ext cx="10757289" cy="184727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3054" y="129331"/>
            <a:ext cx="7388794" cy="366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7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54181" y="360218"/>
            <a:ext cx="11120583" cy="6169891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r>
              <a:rPr lang="pt-BR" dirty="0" smtClean="0"/>
              <a:t>ASPECTO CLÍNICO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Melhora da hemoglobina </a:t>
            </a:r>
            <a:r>
              <a:rPr lang="pt-BR" dirty="0" err="1" smtClean="0"/>
              <a:t>glicada</a:t>
            </a:r>
            <a:endParaRPr lang="pt-BR" dirty="0" smtClean="0"/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Normalização dos níveis pressóricos e da circunferência abdominal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Redução de problemas relacionados a medicamentos</a:t>
            </a:r>
            <a:br>
              <a:rPr lang="pt-BR" dirty="0" smtClean="0"/>
            </a:br>
            <a:endParaRPr lang="pt-BR" dirty="0" smtClean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95" y="3663429"/>
            <a:ext cx="4005696" cy="224319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947" y="3663429"/>
            <a:ext cx="3362036" cy="224319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6798" y="3663429"/>
            <a:ext cx="3463636" cy="224319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-75813" y="230909"/>
            <a:ext cx="11990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EVIDÊNCIAS DOS SERVIÇOS RELACIONADOS AO CUIDADO</a:t>
            </a:r>
            <a:endParaRPr lang="pt-BR" sz="28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85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D13279AC-92D8-CC86-29D2-D8F19340C8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4177"/>
            <a:ext cx="12191998" cy="6858002"/>
          </a:xfrm>
          <a:prstGeom prst="rect">
            <a:avLst/>
          </a:prstGeom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554181" y="360218"/>
            <a:ext cx="11120583" cy="6169891"/>
          </a:xfrm>
        </p:spPr>
        <p:txBody>
          <a:bodyPr>
            <a:normAutofit/>
          </a:bodyPr>
          <a:lstStyle/>
          <a:p>
            <a:endParaRPr lang="pt-BR" dirty="0" smtClean="0"/>
          </a:p>
          <a:p>
            <a:endParaRPr lang="pt-BR" dirty="0" smtClean="0"/>
          </a:p>
          <a:p>
            <a:r>
              <a:rPr lang="pt-BR" dirty="0" smtClean="0"/>
              <a:t>ASPECTO HUMANÍSTICO</a:t>
            </a:r>
          </a:p>
          <a:p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Melhora na qualidade de vida e satisfação o usuário(4,5 </a:t>
            </a:r>
            <a:r>
              <a:rPr lang="pt-BR" dirty="0" err="1" smtClean="0"/>
              <a:t>Balisa</a:t>
            </a:r>
            <a:r>
              <a:rPr lang="pt-BR" dirty="0" smtClean="0"/>
              <a:t>-rocha et al, 2012)</a:t>
            </a:r>
            <a:br>
              <a:rPr lang="pt-BR" dirty="0" smtClean="0"/>
            </a:br>
            <a:endParaRPr lang="pt-BR" dirty="0" smtClean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425F993-F47F-C5CD-D842-B2EB42A1935A}"/>
              </a:ext>
            </a:extLst>
          </p:cNvPr>
          <p:cNvSpPr txBox="1"/>
          <p:nvPr/>
        </p:nvSpPr>
        <p:spPr>
          <a:xfrm>
            <a:off x="-158940" y="247806"/>
            <a:ext cx="119907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cap="all" dirty="0" smtClean="0">
                <a:solidFill>
                  <a:schemeClr val="accent1">
                    <a:lumMod val="75000"/>
                  </a:schemeClr>
                </a:solidFill>
                <a:latin typeface="Roboto Black" panose="02000000000000000000" pitchFamily="2" charset="0"/>
              </a:rPr>
              <a:t>EVIDÊNCIAS DOS SERVIÇOS RELACIONADOS AO CUIDADO</a:t>
            </a:r>
            <a:endParaRPr lang="pt-BR" sz="2800" b="1" cap="all" dirty="0">
              <a:solidFill>
                <a:schemeClr val="accent1">
                  <a:lumMod val="75000"/>
                </a:schemeClr>
              </a:solidFill>
              <a:latin typeface="Roboto Black" panose="02000000000000000000" pitchFamily="2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20831" b="5340"/>
          <a:stretch/>
        </p:blipFill>
        <p:spPr>
          <a:xfrm>
            <a:off x="1541457" y="2601686"/>
            <a:ext cx="2588636" cy="339766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3347" y="2607263"/>
            <a:ext cx="2835567" cy="333942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6004" y="2601686"/>
            <a:ext cx="2564832" cy="328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83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6667</TotalTime>
  <Words>240</Words>
  <Application>Microsoft Office PowerPoint</Application>
  <PresentationFormat>Widescreen</PresentationFormat>
  <Paragraphs>81</Paragraphs>
  <Slides>30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Poppins</vt:lpstr>
      <vt:lpstr>Roboto</vt:lpstr>
      <vt:lpstr>Roboto Bk</vt:lpstr>
      <vt:lpstr>Roboto Black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Joelson</dc:creator>
  <cp:lastModifiedBy>Joelson</cp:lastModifiedBy>
  <cp:revision>40</cp:revision>
  <dcterms:created xsi:type="dcterms:W3CDTF">2025-03-14T19:30:23Z</dcterms:created>
  <dcterms:modified xsi:type="dcterms:W3CDTF">2025-03-19T10:38:08Z</dcterms:modified>
</cp:coreProperties>
</file>