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95" r:id="rId3"/>
    <p:sldId id="318" r:id="rId4"/>
    <p:sldId id="319" r:id="rId5"/>
    <p:sldId id="296" r:id="rId6"/>
    <p:sldId id="298" r:id="rId7"/>
    <p:sldId id="291" r:id="rId8"/>
    <p:sldId id="290" r:id="rId9"/>
    <p:sldId id="308" r:id="rId10"/>
    <p:sldId id="297" r:id="rId11"/>
    <p:sldId id="286" r:id="rId12"/>
    <p:sldId id="317" r:id="rId13"/>
    <p:sldId id="302" r:id="rId14"/>
    <p:sldId id="304" r:id="rId15"/>
    <p:sldId id="305" r:id="rId16"/>
    <p:sldId id="300" r:id="rId17"/>
    <p:sldId id="303" r:id="rId18"/>
    <p:sldId id="299" r:id="rId19"/>
    <p:sldId id="306" r:id="rId20"/>
    <p:sldId id="292" r:id="rId21"/>
    <p:sldId id="294" r:id="rId22"/>
    <p:sldId id="293" r:id="rId23"/>
    <p:sldId id="307" r:id="rId24"/>
    <p:sldId id="310" r:id="rId25"/>
    <p:sldId id="288" r:id="rId26"/>
    <p:sldId id="289" r:id="rId27"/>
    <p:sldId id="311" r:id="rId28"/>
    <p:sldId id="313" r:id="rId29"/>
    <p:sldId id="287" r:id="rId30"/>
    <p:sldId id="309" r:id="rId31"/>
    <p:sldId id="314" r:id="rId32"/>
    <p:sldId id="315" r:id="rId33"/>
    <p:sldId id="316" r:id="rId34"/>
    <p:sldId id="263"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a" initials="M" lastIdx="2" clrIdx="0">
    <p:extLst>
      <p:ext uri="{19B8F6BF-5375-455C-9EA6-DF929625EA0E}">
        <p15:presenceInfo xmlns:p15="http://schemas.microsoft.com/office/powerpoint/2012/main" userId="M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5D4"/>
    <a:srgbClr val="DB9712"/>
    <a:srgbClr val="1B6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1"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AFCB2-EB32-4FD3-9F9A-90767E3B1B2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F3136EC-0A80-4512-A8AF-AF2012FA1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A4F957E-329E-4B03-851E-9CEFC73EF425}"/>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5" name="Espaço Reservado para Rodapé 4">
            <a:extLst>
              <a:ext uri="{FF2B5EF4-FFF2-40B4-BE49-F238E27FC236}">
                <a16:creationId xmlns:a16="http://schemas.microsoft.com/office/drawing/2014/main" id="{7B995FC5-6089-495C-9E30-7C241A5D3E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3584D7D-F57E-4838-8760-55FB96D5D9BA}"/>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53046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E08D0-C2E4-4111-90D9-DBDBA34390E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C644B5F-08DC-4594-8C84-39803666D02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9D98CF-CA20-40CD-8C3D-277650B0825D}"/>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5" name="Espaço Reservado para Rodapé 4">
            <a:extLst>
              <a:ext uri="{FF2B5EF4-FFF2-40B4-BE49-F238E27FC236}">
                <a16:creationId xmlns:a16="http://schemas.microsoft.com/office/drawing/2014/main" id="{131B9D6F-BF89-4D11-933F-72C46C7C73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78EF4B-0C05-417F-9688-ED38D98BFF0C}"/>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4043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E5E989-543A-411D-BEDD-67B116F4DD0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4CE99E0-9779-4543-82EB-9ACC7165FFD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E16640-4087-410D-93AC-BAEB9B18C915}"/>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5" name="Espaço Reservado para Rodapé 4">
            <a:extLst>
              <a:ext uri="{FF2B5EF4-FFF2-40B4-BE49-F238E27FC236}">
                <a16:creationId xmlns:a16="http://schemas.microsoft.com/office/drawing/2014/main" id="{AD0D4D93-A3DB-4DA6-B7D7-E68455086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70EB53-8A2E-4E86-8650-02978E8553B3}"/>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7585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859F2-F69E-4C1D-9AD1-B2EC0A14A7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F461A1-B3EF-4A17-8E90-6F457672E1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4BDFDE-EAA5-4423-9A82-671C2F3F2057}"/>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5" name="Espaço Reservado para Rodapé 4">
            <a:extLst>
              <a:ext uri="{FF2B5EF4-FFF2-40B4-BE49-F238E27FC236}">
                <a16:creationId xmlns:a16="http://schemas.microsoft.com/office/drawing/2014/main" id="{16E521C3-58FC-497F-BB77-37E1F2CA3F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CA835A-552E-46C0-B7E8-8751758E4B51}"/>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03158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F1563-A353-4EB8-A21D-FF789FBCB9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0A154D-2829-42CB-9141-7A7145F53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F449B56-84A9-4E1B-B383-89F764C24F61}"/>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5" name="Espaço Reservado para Rodapé 4">
            <a:extLst>
              <a:ext uri="{FF2B5EF4-FFF2-40B4-BE49-F238E27FC236}">
                <a16:creationId xmlns:a16="http://schemas.microsoft.com/office/drawing/2014/main" id="{E09871CF-44E0-45A4-AFC0-DC07EC10D5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B8687D-CE1E-4EBA-8021-67EB51AC31F0}"/>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64810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9B7C3-70F9-4646-9C84-E3EAA6BBC70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1A034B-7D8F-44C5-8691-1C65461B79A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BA2AC0B-F3A5-4B56-BE0D-D4049353160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4DB4AC1-438F-4E08-847A-5A919C3AE8EE}"/>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6" name="Espaço Reservado para Rodapé 5">
            <a:extLst>
              <a:ext uri="{FF2B5EF4-FFF2-40B4-BE49-F238E27FC236}">
                <a16:creationId xmlns:a16="http://schemas.microsoft.com/office/drawing/2014/main" id="{7977F119-5F73-48CD-87F9-F80A49715D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3673FED-948D-4DDC-8172-484D40EB9AC2}"/>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0820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D2F91-F455-4218-9389-4403B075F3C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C2B184F-4D27-4B96-9AE8-D20AB7B99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7FE489A-2BB1-4F1C-81A4-4EF497E3100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CF22BC6-506C-4F08-83A6-F3EA5D6D9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AAAF521-74E8-42D4-A5B2-C91EECFA582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6EE030D-BDCC-4AEF-8746-E58431DA6720}"/>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8" name="Espaço Reservado para Rodapé 7">
            <a:extLst>
              <a:ext uri="{FF2B5EF4-FFF2-40B4-BE49-F238E27FC236}">
                <a16:creationId xmlns:a16="http://schemas.microsoft.com/office/drawing/2014/main" id="{01B2D2CF-CCC4-4A3D-AD03-075A3BC775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D2400B2-9FE8-47A3-AE2D-A6D40FC26C4C}"/>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796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E0757-9E85-4A5A-846A-C7A39717515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14773C1-ED30-40F3-9F71-9E273BE15474}"/>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4" name="Espaço Reservado para Rodapé 3">
            <a:extLst>
              <a:ext uri="{FF2B5EF4-FFF2-40B4-BE49-F238E27FC236}">
                <a16:creationId xmlns:a16="http://schemas.microsoft.com/office/drawing/2014/main" id="{C6EDE644-DBB7-4DC7-941D-FB7EFDBFA16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4CC2E72-7519-4414-B30F-614F687D403D}"/>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7094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FE04957-3BA5-446A-A374-447F30B4FE9C}"/>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3" name="Espaço Reservado para Rodapé 2">
            <a:extLst>
              <a:ext uri="{FF2B5EF4-FFF2-40B4-BE49-F238E27FC236}">
                <a16:creationId xmlns:a16="http://schemas.microsoft.com/office/drawing/2014/main" id="{62322C8F-508A-4282-85BD-0AE1542BCCB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B748677-93C9-4937-AAD3-F785AE35608B}"/>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388223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F40CF-EF73-41E4-A143-F29BC03333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ABFA8DA-3C57-49EB-B10C-9747C9EF5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9F5F061-C60D-40A7-A089-306B4C812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C9C7B63-9E71-430F-9724-343D261B875C}"/>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6" name="Espaço Reservado para Rodapé 5">
            <a:extLst>
              <a:ext uri="{FF2B5EF4-FFF2-40B4-BE49-F238E27FC236}">
                <a16:creationId xmlns:a16="http://schemas.microsoft.com/office/drawing/2014/main" id="{D8D1C3E1-ADA6-40D3-90AD-2239B1D6C7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F600629-BE97-4237-8144-024FBDCB642F}"/>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1792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272CE-067E-40F8-AF14-79129652A4F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BB44C3F-9896-4C24-804E-0F7FCFD32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95A46BC-E605-459A-BF7E-3CB6A633F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16E2CEA-C6C4-46DE-944F-08FB7D81B25A}"/>
              </a:ext>
            </a:extLst>
          </p:cNvPr>
          <p:cNvSpPr>
            <a:spLocks noGrp="1"/>
          </p:cNvSpPr>
          <p:nvPr>
            <p:ph type="dt" sz="half" idx="10"/>
          </p:nvPr>
        </p:nvSpPr>
        <p:spPr/>
        <p:txBody>
          <a:bodyPr/>
          <a:lstStyle/>
          <a:p>
            <a:fld id="{1AE5456B-3605-42AF-BA0D-898EB080D63A}" type="datetimeFigureOut">
              <a:rPr lang="pt-BR" smtClean="0"/>
              <a:t>18/03/2025</a:t>
            </a:fld>
            <a:endParaRPr lang="pt-BR"/>
          </a:p>
        </p:txBody>
      </p:sp>
      <p:sp>
        <p:nvSpPr>
          <p:cNvPr id="6" name="Espaço Reservado para Rodapé 5">
            <a:extLst>
              <a:ext uri="{FF2B5EF4-FFF2-40B4-BE49-F238E27FC236}">
                <a16:creationId xmlns:a16="http://schemas.microsoft.com/office/drawing/2014/main" id="{64F414A2-E145-40E0-92A5-86476CD6B11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A753AF-280D-44EB-98C0-E76B3673399D}"/>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403596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670398-7989-4EE5-B23E-A85B5ADD0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5571A27-A61E-40DF-B1DF-3FB07A549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A7E6FC-0BEB-474F-B6F5-853559EC5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456B-3605-42AF-BA0D-898EB080D63A}" type="datetimeFigureOut">
              <a:rPr lang="pt-BR" smtClean="0"/>
              <a:t>18/03/2025</a:t>
            </a:fld>
            <a:endParaRPr lang="pt-BR"/>
          </a:p>
        </p:txBody>
      </p:sp>
      <p:sp>
        <p:nvSpPr>
          <p:cNvPr id="5" name="Espaço Reservado para Rodapé 4">
            <a:extLst>
              <a:ext uri="{FF2B5EF4-FFF2-40B4-BE49-F238E27FC236}">
                <a16:creationId xmlns:a16="http://schemas.microsoft.com/office/drawing/2014/main" id="{DAE5FDCA-8850-4C28-AEF4-4B3EB5413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5C0908D-0662-448F-A4E8-44BC68321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7ACD1-5054-4CA0-8572-2B456973C0B1}" type="slidenum">
              <a:rPr lang="pt-BR" smtClean="0"/>
              <a:t>‹nº›</a:t>
            </a:fld>
            <a:endParaRPr lang="pt-BR"/>
          </a:p>
        </p:txBody>
      </p:sp>
    </p:spTree>
    <p:extLst>
      <p:ext uri="{BB962C8B-B14F-4D97-AF65-F5344CB8AC3E}">
        <p14:creationId xmlns:p14="http://schemas.microsoft.com/office/powerpoint/2010/main" val="11339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vsms.saude.gov.br/bvs/saudelegis/gm/2017/prc0002_03_10_2017_comp.html#ANEXOXXVII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vsms.saude.gov.br/bvs/saudelegis/gm/2017/prc0002_03_10_2017_comp.html#ANEXOXXVII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lanalto.gov.br/ccivil_03/_Ato2011-2014/2011/Lei/L12401.htm#art1"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urisprudencia.stf.jus.br/pages/search/seq-sumula821/fals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jurisprudencia.stf.jus.br/pages/search/seq-sumula820/fal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124630" y="82296"/>
            <a:ext cx="12234334" cy="4862870"/>
          </a:xfrm>
          <a:prstGeom prst="rect">
            <a:avLst/>
          </a:prstGeom>
          <a:noFill/>
        </p:spPr>
        <p:txBody>
          <a:bodyPr wrap="square" rtlCol="0">
            <a:spAutoFit/>
          </a:bodyPr>
          <a:lstStyle/>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algn="ctr"/>
            <a:r>
              <a:rPr lang="pt-BR"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TESES DO SUPREMO TRIBUNAL FEDERAL – TEMAS 6 e 1234</a:t>
            </a:r>
          </a:p>
          <a:p>
            <a:pPr algn="ctr"/>
            <a:r>
              <a:rPr lang="pt-BR"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OS REFLEXOS NA GESTÃO MUNICIPAL DE SAÚDE</a:t>
            </a:r>
          </a:p>
          <a:p>
            <a:pPr algn="ctr"/>
            <a:endParaRPr lang="pt-BR"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pt-BR"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pt-BR" sz="14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ASSEMBLEIA ORDINÁRIA DO COSEMS/GO</a:t>
            </a:r>
          </a:p>
          <a:p>
            <a:pPr algn="ctr"/>
            <a:r>
              <a:rPr lang="pt-BR" sz="14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de março de 2025</a:t>
            </a:r>
            <a:endParaRPr lang="pt-BR" sz="1400" dirty="0">
              <a:solidFill>
                <a:schemeClr val="accent5">
                  <a:lumMod val="75000"/>
                </a:schemeClr>
              </a:solidFill>
              <a:latin typeface="Arial" panose="020B0604020202020204" pitchFamily="34" charset="0"/>
              <a:cs typeface="Arial" panose="020B0604020202020204" pitchFamily="34" charset="0"/>
            </a:endParaRPr>
          </a:p>
          <a:p>
            <a:pPr algn="ctr"/>
            <a:r>
              <a:rPr lang="pt-BR" sz="2400" dirty="0">
                <a:latin typeface="Arial" panose="020B0604020202020204" pitchFamily="34" charset="0"/>
                <a:cs typeface="Arial" panose="020B0604020202020204" pitchFamily="34" charset="0"/>
              </a:rPr>
              <a:t> </a:t>
            </a:r>
          </a:p>
        </p:txBody>
      </p:sp>
      <p:pic>
        <p:nvPicPr>
          <p:cNvPr id="4" name="Imagem 3">
            <a:extLst>
              <a:ext uri="{FF2B5EF4-FFF2-40B4-BE49-F238E27FC236}">
                <a16:creationId xmlns:a16="http://schemas.microsoft.com/office/drawing/2014/main" id="{D9B7233A-20DF-45BE-9404-E4D0CEC97B52}"/>
              </a:ext>
            </a:extLst>
          </p:cNvPr>
          <p:cNvPicPr>
            <a:picLocks noChangeAspect="1"/>
          </p:cNvPicPr>
          <p:nvPr/>
        </p:nvPicPr>
        <p:blipFill>
          <a:blip r:embed="rId3"/>
          <a:stretch>
            <a:fillRect/>
          </a:stretch>
        </p:blipFill>
        <p:spPr>
          <a:xfrm>
            <a:off x="10202823" y="195123"/>
            <a:ext cx="1772260" cy="920517"/>
          </a:xfrm>
          <a:prstGeom prst="rect">
            <a:avLst/>
          </a:prstGeom>
        </p:spPr>
      </p:pic>
    </p:spTree>
    <p:extLst>
      <p:ext uri="{BB962C8B-B14F-4D97-AF65-F5344CB8AC3E}">
        <p14:creationId xmlns:p14="http://schemas.microsoft.com/office/powerpoint/2010/main" val="985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29"/>
            <a:ext cx="12191998" cy="6858002"/>
          </a:xfrm>
          <a:prstGeom prst="rect">
            <a:avLst/>
          </a:prstGeom>
        </p:spPr>
      </p:pic>
      <p:pic>
        <p:nvPicPr>
          <p:cNvPr id="3" name="Imagem 2">
            <a:extLst>
              <a:ext uri="{FF2B5EF4-FFF2-40B4-BE49-F238E27FC236}">
                <a16:creationId xmlns:a16="http://schemas.microsoft.com/office/drawing/2014/main" id="{B06B8844-4830-4DCC-B07D-4B09C597728E}"/>
              </a:ext>
            </a:extLst>
          </p:cNvPr>
          <p:cNvPicPr>
            <a:picLocks noChangeAspect="1"/>
          </p:cNvPicPr>
          <p:nvPr/>
        </p:nvPicPr>
        <p:blipFill>
          <a:blip r:embed="rId3"/>
          <a:stretch>
            <a:fillRect/>
          </a:stretch>
        </p:blipFill>
        <p:spPr>
          <a:xfrm>
            <a:off x="10287027" y="130423"/>
            <a:ext cx="1772260" cy="920517"/>
          </a:xfrm>
          <a:prstGeom prst="rect">
            <a:avLst/>
          </a:prstGeom>
        </p:spPr>
      </p:pic>
      <p:sp>
        <p:nvSpPr>
          <p:cNvPr id="2" name="Retângulo 1">
            <a:extLst>
              <a:ext uri="{FF2B5EF4-FFF2-40B4-BE49-F238E27FC236}">
                <a16:creationId xmlns:a16="http://schemas.microsoft.com/office/drawing/2014/main" id="{AD429CE6-842E-4898-9587-0AD7F01BBD61}"/>
              </a:ext>
            </a:extLst>
          </p:cNvPr>
          <p:cNvSpPr/>
          <p:nvPr/>
        </p:nvSpPr>
        <p:spPr>
          <a:xfrm>
            <a:off x="4368800" y="1050940"/>
            <a:ext cx="6096000" cy="2123658"/>
          </a:xfrm>
          <a:prstGeom prst="rect">
            <a:avLst/>
          </a:prstGeom>
        </p:spPr>
        <p:txBody>
          <a:bodyPr>
            <a:spAutoFit/>
          </a:bodyPr>
          <a:lstStyle/>
          <a:p>
            <a:pPr algn="just"/>
            <a:r>
              <a:rPr lang="pt-BR" sz="2200" dirty="0">
                <a:solidFill>
                  <a:schemeClr val="accent1">
                    <a:lumMod val="50000"/>
                  </a:schemeClr>
                </a:solidFill>
              </a:rPr>
              <a:t>Consideram-se medicamentos não incorporados aqueles que </a:t>
            </a:r>
            <a:r>
              <a:rPr lang="pt-BR" sz="2200" b="1" u="sng" dirty="0">
                <a:solidFill>
                  <a:schemeClr val="accent1">
                    <a:lumMod val="50000"/>
                  </a:schemeClr>
                </a:solidFill>
              </a:rPr>
              <a:t>não</a:t>
            </a:r>
            <a:r>
              <a:rPr lang="pt-BR" sz="2200" dirty="0">
                <a:solidFill>
                  <a:schemeClr val="accent1">
                    <a:lumMod val="50000"/>
                  </a:schemeClr>
                </a:solidFill>
              </a:rPr>
              <a:t> constam na política pública do SUS; medicamentos previstos nos </a:t>
            </a:r>
            <a:r>
              <a:rPr lang="pt-BR" sz="2200" dirty="0" err="1">
                <a:solidFill>
                  <a:schemeClr val="accent1">
                    <a:lumMod val="50000"/>
                  </a:schemeClr>
                </a:solidFill>
              </a:rPr>
              <a:t>PCDTs</a:t>
            </a:r>
            <a:r>
              <a:rPr lang="pt-BR" sz="2200" dirty="0">
                <a:solidFill>
                  <a:schemeClr val="accent1">
                    <a:lumMod val="50000"/>
                  </a:schemeClr>
                </a:solidFill>
              </a:rPr>
              <a:t> </a:t>
            </a:r>
            <a:r>
              <a:rPr lang="pt-BR" sz="2200" b="1" u="sng" dirty="0">
                <a:solidFill>
                  <a:schemeClr val="accent1">
                    <a:lumMod val="50000"/>
                  </a:schemeClr>
                </a:solidFill>
              </a:rPr>
              <a:t>para outras finalidades</a:t>
            </a:r>
            <a:r>
              <a:rPr lang="pt-BR" sz="2200" dirty="0">
                <a:solidFill>
                  <a:schemeClr val="accent1">
                    <a:lumMod val="50000"/>
                  </a:schemeClr>
                </a:solidFill>
              </a:rPr>
              <a:t>; medicamentos sem registro na ANVISA; e medicamentos off </a:t>
            </a:r>
            <a:r>
              <a:rPr lang="pt-BR" sz="2200" dirty="0" err="1">
                <a:solidFill>
                  <a:schemeClr val="accent1">
                    <a:lumMod val="50000"/>
                  </a:schemeClr>
                </a:solidFill>
              </a:rPr>
              <a:t>label</a:t>
            </a:r>
            <a:r>
              <a:rPr lang="pt-BR" sz="2200" dirty="0">
                <a:solidFill>
                  <a:schemeClr val="accent1">
                    <a:lumMod val="50000"/>
                  </a:schemeClr>
                </a:solidFill>
              </a:rPr>
              <a:t> sem PCDT ou que não integrem listas do componente básico.</a:t>
            </a:r>
          </a:p>
        </p:txBody>
      </p:sp>
      <p:sp>
        <p:nvSpPr>
          <p:cNvPr id="5" name="Retângulo 4">
            <a:extLst>
              <a:ext uri="{FF2B5EF4-FFF2-40B4-BE49-F238E27FC236}">
                <a16:creationId xmlns:a16="http://schemas.microsoft.com/office/drawing/2014/main" id="{F7AC908D-4D55-4089-ACE4-EA39B8A41366}"/>
              </a:ext>
            </a:extLst>
          </p:cNvPr>
          <p:cNvSpPr/>
          <p:nvPr/>
        </p:nvSpPr>
        <p:spPr>
          <a:xfrm>
            <a:off x="553709" y="1050940"/>
            <a:ext cx="2934558" cy="1989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anose="020B0604020202020204" pitchFamily="34" charset="0"/>
                <a:cs typeface="Arial" panose="020B0604020202020204" pitchFamily="34" charset="0"/>
              </a:rPr>
              <a:t>Medicamentos NÃO incorporados</a:t>
            </a:r>
          </a:p>
        </p:txBody>
      </p:sp>
      <p:sp>
        <p:nvSpPr>
          <p:cNvPr id="7" name="CaixaDeTexto 6">
            <a:extLst>
              <a:ext uri="{FF2B5EF4-FFF2-40B4-BE49-F238E27FC236}">
                <a16:creationId xmlns:a16="http://schemas.microsoft.com/office/drawing/2014/main" id="{1D343FEC-35DE-4FAC-B3A6-81E271062F91}"/>
              </a:ext>
            </a:extLst>
          </p:cNvPr>
          <p:cNvSpPr txBox="1"/>
          <p:nvPr/>
        </p:nvSpPr>
        <p:spPr>
          <a:xfrm>
            <a:off x="106268" y="157583"/>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DEFINIÇÕES</a:t>
            </a:r>
          </a:p>
        </p:txBody>
      </p:sp>
      <p:sp>
        <p:nvSpPr>
          <p:cNvPr id="4" name="Retângulo 3">
            <a:extLst>
              <a:ext uri="{FF2B5EF4-FFF2-40B4-BE49-F238E27FC236}">
                <a16:creationId xmlns:a16="http://schemas.microsoft.com/office/drawing/2014/main" id="{65C8E92F-4613-4580-B17D-D5ABD352999E}"/>
              </a:ext>
            </a:extLst>
          </p:cNvPr>
          <p:cNvSpPr/>
          <p:nvPr/>
        </p:nvSpPr>
        <p:spPr>
          <a:xfrm>
            <a:off x="4368800" y="4069806"/>
            <a:ext cx="7387999" cy="1569660"/>
          </a:xfrm>
          <a:prstGeom prst="rect">
            <a:avLst/>
          </a:prstGeom>
        </p:spPr>
        <p:txBody>
          <a:bodyPr wrap="square">
            <a:spAutoFit/>
          </a:bodyPr>
          <a:lstStyle/>
          <a:p>
            <a:pPr algn="just"/>
            <a:r>
              <a:rPr lang="pt-BR" sz="2400" dirty="0">
                <a:solidFill>
                  <a:schemeClr val="accent1">
                    <a:lumMod val="50000"/>
                  </a:schemeClr>
                </a:solidFill>
              </a:rPr>
              <a:t>É mantida a competência da Justiça Federal em relação às ações que demandem fornecimento de medicamentos sem registro na Anvisa, as quais deverão necessariamente ser propostas em face da União. Tema 500.</a:t>
            </a:r>
          </a:p>
        </p:txBody>
      </p:sp>
      <p:sp>
        <p:nvSpPr>
          <p:cNvPr id="9" name="Retângulo 8">
            <a:extLst>
              <a:ext uri="{FF2B5EF4-FFF2-40B4-BE49-F238E27FC236}">
                <a16:creationId xmlns:a16="http://schemas.microsoft.com/office/drawing/2014/main" id="{063AF9CF-F266-420E-8799-03E6B1BD585C}"/>
              </a:ext>
            </a:extLst>
          </p:cNvPr>
          <p:cNvSpPr/>
          <p:nvPr/>
        </p:nvSpPr>
        <p:spPr>
          <a:xfrm>
            <a:off x="553709" y="4558772"/>
            <a:ext cx="2934558" cy="591728"/>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1">
                    <a:lumMod val="50000"/>
                  </a:schemeClr>
                </a:solidFill>
                <a:latin typeface="Arial" panose="020B0604020202020204" pitchFamily="34" charset="0"/>
                <a:cs typeface="Arial" panose="020B0604020202020204" pitchFamily="34" charset="0"/>
              </a:rPr>
              <a:t>OBSERVAÇÃO</a:t>
            </a:r>
          </a:p>
        </p:txBody>
      </p:sp>
      <p:sp>
        <p:nvSpPr>
          <p:cNvPr id="10" name="Chave Esquerda 9">
            <a:extLst>
              <a:ext uri="{FF2B5EF4-FFF2-40B4-BE49-F238E27FC236}">
                <a16:creationId xmlns:a16="http://schemas.microsoft.com/office/drawing/2014/main" id="{42C37EF1-05ED-4E17-82A8-B26C39066301}"/>
              </a:ext>
            </a:extLst>
          </p:cNvPr>
          <p:cNvSpPr/>
          <p:nvPr/>
        </p:nvSpPr>
        <p:spPr>
          <a:xfrm>
            <a:off x="3742267" y="4235995"/>
            <a:ext cx="524933" cy="1403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28518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5" y="83808"/>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9" name="Retângulo 8">
            <a:extLst>
              <a:ext uri="{FF2B5EF4-FFF2-40B4-BE49-F238E27FC236}">
                <a16:creationId xmlns:a16="http://schemas.microsoft.com/office/drawing/2014/main" id="{973C46F4-28EB-4EFA-8D55-89A58F5F0584}"/>
              </a:ext>
            </a:extLst>
          </p:cNvPr>
          <p:cNvSpPr/>
          <p:nvPr/>
        </p:nvSpPr>
        <p:spPr>
          <a:xfrm>
            <a:off x="355601" y="-33931"/>
            <a:ext cx="8863558" cy="1512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err="1">
                <a:solidFill>
                  <a:schemeClr val="bg1"/>
                </a:solidFill>
                <a:cs typeface="Arial" panose="020B0604020202020204" pitchFamily="34" charset="0"/>
              </a:rPr>
              <a:t>A</a:t>
            </a:r>
            <a:r>
              <a:rPr lang="pt-BR" sz="2800" dirty="0" err="1">
                <a:solidFill>
                  <a:schemeClr val="bg1"/>
                </a:solidFill>
                <a:hlinkClick r:id="rId4">
                  <a:extLst>
                    <a:ext uri="{A12FA001-AC4F-418D-AE19-62706E023703}">
                      <ahyp:hlinkClr xmlns:ahyp="http://schemas.microsoft.com/office/drawing/2018/hyperlinkcolor" val="tx"/>
                    </a:ext>
                  </a:extLst>
                </a:hlinkClick>
              </a:rPr>
              <a:t>Política</a:t>
            </a:r>
            <a:r>
              <a:rPr lang="pt-BR" sz="2800" dirty="0">
                <a:solidFill>
                  <a:schemeClr val="bg1"/>
                </a:solidFill>
                <a:hlinkClick r:id="rId4">
                  <a:extLst>
                    <a:ext uri="{A12FA001-AC4F-418D-AE19-62706E023703}">
                      <ahyp:hlinkClr xmlns:ahyp="http://schemas.microsoft.com/office/drawing/2018/hyperlinkcolor" val="tx"/>
                    </a:ext>
                  </a:extLst>
                </a:hlinkClick>
              </a:rPr>
              <a:t> Nacional de Assistência Farmacêutica (PNAF</a:t>
            </a:r>
            <a:r>
              <a:rPr lang="pt-BR" sz="2000" dirty="0">
                <a:solidFill>
                  <a:schemeClr val="bg1"/>
                </a:solidFill>
                <a:hlinkClick r:id="rId4">
                  <a:extLst>
                    <a:ext uri="{A12FA001-AC4F-418D-AE19-62706E023703}">
                      <ahyp:hlinkClr xmlns:ahyp="http://schemas.microsoft.com/office/drawing/2018/hyperlinkcolor" val="tx"/>
                    </a:ext>
                  </a:extLst>
                </a:hlinkClick>
              </a:rPr>
              <a:t>)</a:t>
            </a:r>
            <a:endParaRPr lang="pt-BR" sz="2000" b="1" dirty="0">
              <a:solidFill>
                <a:schemeClr val="bg1"/>
              </a:solidFill>
              <a:cs typeface="Arial" panose="020B0604020202020204" pitchFamily="34" charset="0"/>
            </a:endParaRPr>
          </a:p>
        </p:txBody>
      </p:sp>
      <p:sp>
        <p:nvSpPr>
          <p:cNvPr id="8" name="Retângulo 7">
            <a:extLst>
              <a:ext uri="{FF2B5EF4-FFF2-40B4-BE49-F238E27FC236}">
                <a16:creationId xmlns:a16="http://schemas.microsoft.com/office/drawing/2014/main" id="{0F93671B-5DC3-4694-BA6B-0E807155E4BD}"/>
              </a:ext>
            </a:extLst>
          </p:cNvPr>
          <p:cNvSpPr/>
          <p:nvPr/>
        </p:nvSpPr>
        <p:spPr>
          <a:xfrm>
            <a:off x="26417" y="1808160"/>
            <a:ext cx="12191998" cy="1697068"/>
          </a:xfrm>
          <a:prstGeom prst="rect">
            <a:avLst/>
          </a:prstGeom>
        </p:spPr>
        <p:txBody>
          <a:bodyPr wrap="square">
            <a:spAutoFit/>
          </a:bodyPr>
          <a:lstStyle/>
          <a:p>
            <a:pPr indent="540385" algn="just">
              <a:lnSpc>
                <a:spcPct val="150000"/>
              </a:lnSpc>
              <a:spcAft>
                <a:spcPts val="0"/>
              </a:spcAft>
            </a:pPr>
            <a:r>
              <a:rPr lang="pt-BR"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É necessário compreender as </a:t>
            </a:r>
            <a:r>
              <a:rPr lang="pt-BR"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dimensões técnico gerencial e clínico assistencial e a técnico-pedagógica dos serviços farmacêuticos</a:t>
            </a:r>
            <a:r>
              <a:rPr lang="pt-BR" sz="2400" b="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t>
            </a:r>
            <a:r>
              <a:rPr lang="pt-BR" sz="24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p>
          <a:p>
            <a:pPr indent="540385" algn="just">
              <a:lnSpc>
                <a:spcPct val="150000"/>
              </a:lnSpc>
              <a:spcAft>
                <a:spcPts val="0"/>
              </a:spcAft>
            </a:pPr>
            <a:r>
              <a:rPr lang="pt-BR" sz="24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voltado </a:t>
            </a:r>
            <a:r>
              <a:rPr lang="pt-BR"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ao </a:t>
            </a:r>
            <a:r>
              <a:rPr lang="pt-BR"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planejamento</a:t>
            </a:r>
            <a:r>
              <a:rPr lang="pt-BR"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pt-BR"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logística</a:t>
            </a:r>
            <a:r>
              <a:rPr lang="pt-BR"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e ao </a:t>
            </a:r>
            <a:r>
              <a:rPr lang="pt-BR"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acesso</a:t>
            </a:r>
            <a:r>
              <a:rPr lang="pt-BR"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de medicamentos. </a:t>
            </a:r>
          </a:p>
        </p:txBody>
      </p:sp>
    </p:spTree>
    <p:extLst>
      <p:ext uri="{BB962C8B-B14F-4D97-AF65-F5344CB8AC3E}">
        <p14:creationId xmlns:p14="http://schemas.microsoft.com/office/powerpoint/2010/main" val="363580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9" name="Retângulo 8">
            <a:extLst>
              <a:ext uri="{FF2B5EF4-FFF2-40B4-BE49-F238E27FC236}">
                <a16:creationId xmlns:a16="http://schemas.microsoft.com/office/drawing/2014/main" id="{973C46F4-28EB-4EFA-8D55-89A58F5F0584}"/>
              </a:ext>
            </a:extLst>
          </p:cNvPr>
          <p:cNvSpPr/>
          <p:nvPr/>
        </p:nvSpPr>
        <p:spPr>
          <a:xfrm>
            <a:off x="355601" y="-33931"/>
            <a:ext cx="8863558" cy="1512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cs typeface="Arial" panose="020B0604020202020204" pitchFamily="34" charset="0"/>
              </a:rPr>
              <a:t>MEDICAMENTO INCORPORADO</a:t>
            </a:r>
          </a:p>
          <a:p>
            <a:pPr algn="ctr"/>
            <a:r>
              <a:rPr lang="pt-BR" sz="2400" b="1" dirty="0">
                <a:solidFill>
                  <a:schemeClr val="bg1"/>
                </a:solidFill>
                <a:cs typeface="Arial" panose="020B0604020202020204" pitchFamily="34" charset="0"/>
              </a:rPr>
              <a:t>PRC 2/2027 - ANEXO XXVIII  - </a:t>
            </a:r>
            <a:r>
              <a:rPr lang="pt-BR" sz="2000" dirty="0">
                <a:solidFill>
                  <a:schemeClr val="bg1"/>
                </a:solidFill>
                <a:hlinkClick r:id="rId4">
                  <a:extLst>
                    <a:ext uri="{A12FA001-AC4F-418D-AE19-62706E023703}">
                      <ahyp:hlinkClr xmlns:ahyp="http://schemas.microsoft.com/office/drawing/2018/hyperlinkcolor" val="tx"/>
                    </a:ext>
                  </a:extLst>
                </a:hlinkClick>
              </a:rPr>
              <a:t>Dispõe sobre a Política Nacional de Assistência Farmacêutica (PNAF)</a:t>
            </a:r>
            <a:endParaRPr lang="pt-BR" sz="2000" b="1" dirty="0">
              <a:solidFill>
                <a:schemeClr val="bg1"/>
              </a:solidFill>
              <a:cs typeface="Arial" panose="020B0604020202020204" pitchFamily="34" charset="0"/>
            </a:endParaRPr>
          </a:p>
        </p:txBody>
      </p:sp>
      <p:sp>
        <p:nvSpPr>
          <p:cNvPr id="8" name="Retângulo 7">
            <a:extLst>
              <a:ext uri="{FF2B5EF4-FFF2-40B4-BE49-F238E27FC236}">
                <a16:creationId xmlns:a16="http://schemas.microsoft.com/office/drawing/2014/main" id="{0F93671B-5DC3-4694-BA6B-0E807155E4BD}"/>
              </a:ext>
            </a:extLst>
          </p:cNvPr>
          <p:cNvSpPr/>
          <p:nvPr/>
        </p:nvSpPr>
        <p:spPr>
          <a:xfrm>
            <a:off x="355601" y="2157984"/>
            <a:ext cx="12191998" cy="3269100"/>
          </a:xfrm>
          <a:prstGeom prst="rect">
            <a:avLst/>
          </a:prstGeom>
        </p:spPr>
        <p:txBody>
          <a:bodyPr wrap="square">
            <a:spAutoFit/>
          </a:bodyPr>
          <a:lstStyle/>
          <a:p>
            <a:pPr indent="540385" algn="just">
              <a:lnSpc>
                <a:spcPct val="150000"/>
              </a:lnSpc>
              <a:spcAft>
                <a:spcPts val="0"/>
              </a:spcAft>
            </a:pPr>
            <a:r>
              <a:rPr lang="pt-BR"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Para tanto, é preciso conhecer as competências de cada esfera de gestão no tocante a Política de Assistência Farmacêutica: Municípios; Estados e União. </a:t>
            </a:r>
          </a:p>
          <a:p>
            <a:pPr lvl="3" indent="540385" algn="just">
              <a:lnSpc>
                <a:spcPct val="150000"/>
              </a:lnSpc>
            </a:pPr>
            <a:r>
              <a:rPr lang="pt-BR" sz="2300" u="sng"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COMPONENTES</a:t>
            </a:r>
          </a:p>
          <a:p>
            <a:pPr marL="2628900" lvl="5" indent="-342900" algn="just">
              <a:lnSpc>
                <a:spcPct val="150000"/>
              </a:lnSpc>
              <a:buFont typeface="Arial" panose="020B0604020202020204" pitchFamily="34" charset="0"/>
              <a:buChar char="•"/>
            </a:pPr>
            <a:r>
              <a:rPr lang="pt-BR" sz="23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BÁSICO</a:t>
            </a:r>
          </a:p>
          <a:p>
            <a:pPr marL="2628900" lvl="5" indent="-342900" algn="just">
              <a:lnSpc>
                <a:spcPct val="150000"/>
              </a:lnSpc>
              <a:buFont typeface="Arial" panose="020B0604020202020204" pitchFamily="34" charset="0"/>
              <a:buChar char="•"/>
            </a:pPr>
            <a:r>
              <a:rPr lang="pt-BR" sz="23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ESPECIALIZADO</a:t>
            </a:r>
          </a:p>
          <a:p>
            <a:pPr marL="2628900" lvl="5" indent="-342900" algn="just">
              <a:lnSpc>
                <a:spcPct val="150000"/>
              </a:lnSpc>
              <a:buFont typeface="Arial" panose="020B0604020202020204" pitchFamily="34" charset="0"/>
              <a:buChar char="•"/>
            </a:pPr>
            <a:r>
              <a:rPr lang="pt-BR" sz="23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ESTRATÉGICO</a:t>
            </a:r>
          </a:p>
        </p:txBody>
      </p:sp>
    </p:spTree>
    <p:extLst>
      <p:ext uri="{BB962C8B-B14F-4D97-AF65-F5344CB8AC3E}">
        <p14:creationId xmlns:p14="http://schemas.microsoft.com/office/powerpoint/2010/main" val="180484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2" name="Retângulo 1">
            <a:extLst>
              <a:ext uri="{FF2B5EF4-FFF2-40B4-BE49-F238E27FC236}">
                <a16:creationId xmlns:a16="http://schemas.microsoft.com/office/drawing/2014/main" id="{21875155-DB76-4ADF-8475-A66D31B4B638}"/>
              </a:ext>
            </a:extLst>
          </p:cNvPr>
          <p:cNvSpPr/>
          <p:nvPr/>
        </p:nvSpPr>
        <p:spPr>
          <a:xfrm>
            <a:off x="384712" y="1049823"/>
            <a:ext cx="11637955" cy="4661276"/>
          </a:xfrm>
          <a:prstGeom prst="rect">
            <a:avLst/>
          </a:prstGeom>
        </p:spPr>
        <p:txBody>
          <a:bodyPr wrap="square">
            <a:spAutoFit/>
          </a:bodyPr>
          <a:lstStyle/>
          <a:p>
            <a:pPr indent="540385" algn="just">
              <a:lnSpc>
                <a:spcPct val="150000"/>
              </a:lnSpc>
            </a:pPr>
            <a:r>
              <a:rPr lang="pt-BR"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Destina-se à aquisição de medicamentos e insumos, incluindo-se aqueles relacionados a agravos e programas de saúde específicos, no âmbito da Atenção Básica à Saúde;</a:t>
            </a:r>
          </a:p>
          <a:p>
            <a:pPr indent="540385" algn="just">
              <a:lnSpc>
                <a:spcPct val="150000"/>
              </a:lnSpc>
            </a:pPr>
            <a:endParaRPr lang="pt-BR"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indent="540385" algn="just">
              <a:lnSpc>
                <a:spcPct val="150000"/>
              </a:lnSpc>
            </a:pPr>
            <a:r>
              <a:rPr lang="pt-BR"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 regra para o </a:t>
            </a:r>
            <a:r>
              <a:rPr lang="pt-BR" sz="20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COMPONENTE BÁSICO</a:t>
            </a:r>
            <a:r>
              <a:rPr lang="pt-BR" sz="2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é o financiamento tripartite, sendo a responsabilidade do ente MUNICIPAL na aquisição e fornecimento, ressalvadas as disposições previstas em deliberação CIB/GO ou CIT. Competência da Justiça Estadual, diante de a regra de repartição de competências do SUS atribuir aos Municípios a aquisição, programação, distribuição e dispensação, com ressarcimento de acordo posteriormente pela União, </a:t>
            </a:r>
            <a:r>
              <a:rPr lang="pt-BR" sz="2000" b="1" u="sng"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tão somente no caso de ausência/insuficiência de financiamento por este ente federal;</a:t>
            </a:r>
          </a:p>
          <a:p>
            <a:pPr indent="540385" algn="just">
              <a:lnSpc>
                <a:spcPct val="150000"/>
              </a:lnSpc>
              <a:spcAft>
                <a:spcPts val="0"/>
              </a:spcAft>
            </a:pPr>
            <a:endParaRPr lang="pt-B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10" name="Retângulo 9">
            <a:extLst>
              <a:ext uri="{FF2B5EF4-FFF2-40B4-BE49-F238E27FC236}">
                <a16:creationId xmlns:a16="http://schemas.microsoft.com/office/drawing/2014/main" id="{023F16BF-CB6B-48AE-B051-0A5421AE99A9}"/>
              </a:ext>
            </a:extLst>
          </p:cNvPr>
          <p:cNvSpPr/>
          <p:nvPr/>
        </p:nvSpPr>
        <p:spPr>
          <a:xfrm>
            <a:off x="171708" y="134104"/>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BÁSICO DA ASSISTÊNCIA FARMACÊUTICA - CBAF</a:t>
            </a:r>
          </a:p>
        </p:txBody>
      </p:sp>
    </p:spTree>
    <p:extLst>
      <p:ext uri="{BB962C8B-B14F-4D97-AF65-F5344CB8AC3E}">
        <p14:creationId xmlns:p14="http://schemas.microsoft.com/office/powerpoint/2010/main" val="132529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10" name="Retângulo 9">
            <a:extLst>
              <a:ext uri="{FF2B5EF4-FFF2-40B4-BE49-F238E27FC236}">
                <a16:creationId xmlns:a16="http://schemas.microsoft.com/office/drawing/2014/main" id="{023F16BF-CB6B-48AE-B051-0A5421AE99A9}"/>
              </a:ext>
            </a:extLst>
          </p:cNvPr>
          <p:cNvSpPr/>
          <p:nvPr/>
        </p:nvSpPr>
        <p:spPr>
          <a:xfrm>
            <a:off x="171708" y="134104"/>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BÁSICO DA ASSISTÊNCIA FARMACÊUTICA - CBAF</a:t>
            </a:r>
          </a:p>
        </p:txBody>
      </p:sp>
      <p:pic>
        <p:nvPicPr>
          <p:cNvPr id="5" name="Imagem 4">
            <a:extLst>
              <a:ext uri="{FF2B5EF4-FFF2-40B4-BE49-F238E27FC236}">
                <a16:creationId xmlns:a16="http://schemas.microsoft.com/office/drawing/2014/main" id="{84D471CE-9960-45AD-BF05-D584314D1F36}"/>
              </a:ext>
            </a:extLst>
          </p:cNvPr>
          <p:cNvPicPr>
            <a:picLocks noChangeAspect="1"/>
          </p:cNvPicPr>
          <p:nvPr/>
        </p:nvPicPr>
        <p:blipFill>
          <a:blip r:embed="rId4"/>
          <a:stretch>
            <a:fillRect/>
          </a:stretch>
        </p:blipFill>
        <p:spPr>
          <a:xfrm>
            <a:off x="694944" y="1413993"/>
            <a:ext cx="11301984" cy="4365015"/>
          </a:xfrm>
          <a:prstGeom prst="rect">
            <a:avLst/>
          </a:prstGeom>
        </p:spPr>
      </p:pic>
    </p:spTree>
    <p:extLst>
      <p:ext uri="{BB962C8B-B14F-4D97-AF65-F5344CB8AC3E}">
        <p14:creationId xmlns:p14="http://schemas.microsoft.com/office/powerpoint/2010/main" val="134654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10" name="Retângulo 9">
            <a:extLst>
              <a:ext uri="{FF2B5EF4-FFF2-40B4-BE49-F238E27FC236}">
                <a16:creationId xmlns:a16="http://schemas.microsoft.com/office/drawing/2014/main" id="{023F16BF-CB6B-48AE-B051-0A5421AE99A9}"/>
              </a:ext>
            </a:extLst>
          </p:cNvPr>
          <p:cNvSpPr/>
          <p:nvPr/>
        </p:nvSpPr>
        <p:spPr>
          <a:xfrm>
            <a:off x="171708" y="134104"/>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BÁSICO DA ASSISTÊNCIA FARMACÊUTICA</a:t>
            </a:r>
          </a:p>
        </p:txBody>
      </p:sp>
      <p:sp>
        <p:nvSpPr>
          <p:cNvPr id="2" name="Retângulo 1">
            <a:extLst>
              <a:ext uri="{FF2B5EF4-FFF2-40B4-BE49-F238E27FC236}">
                <a16:creationId xmlns:a16="http://schemas.microsoft.com/office/drawing/2014/main" id="{33E1CF72-97FE-466C-8B3F-2CAE2CC53852}"/>
              </a:ext>
            </a:extLst>
          </p:cNvPr>
          <p:cNvSpPr/>
          <p:nvPr/>
        </p:nvSpPr>
        <p:spPr>
          <a:xfrm>
            <a:off x="171708" y="1428453"/>
            <a:ext cx="11806932" cy="3816429"/>
          </a:xfrm>
          <a:prstGeom prst="rect">
            <a:avLst/>
          </a:prstGeom>
        </p:spPr>
        <p:txBody>
          <a:bodyPr wrap="square">
            <a:spAutoFit/>
          </a:bodyPr>
          <a:lstStyle/>
          <a:p>
            <a:pPr algn="just"/>
            <a:r>
              <a:rPr lang="pt-BR" sz="2800" b="1" u="sng" dirty="0">
                <a:solidFill>
                  <a:schemeClr val="accent1">
                    <a:lumMod val="75000"/>
                  </a:schemeClr>
                </a:solidFill>
              </a:rPr>
              <a:t>Exceção: </a:t>
            </a:r>
            <a:r>
              <a:rPr lang="pt-BR" sz="2800" dirty="0">
                <a:solidFill>
                  <a:schemeClr val="accent1">
                    <a:lumMod val="75000"/>
                  </a:schemeClr>
                </a:solidFill>
              </a:rPr>
              <a:t>Além dos repasses de recursos financeiros, a CGAFB/DAF é responsável pela aquisição centralizada e distribuição dos itens: Clindamicina 300 mg e rifampicina 300 mg, exclusivamente para tratamento de </a:t>
            </a:r>
            <a:r>
              <a:rPr lang="pt-BR" sz="2800" dirty="0" err="1">
                <a:solidFill>
                  <a:schemeClr val="accent1">
                    <a:lumMod val="75000"/>
                  </a:schemeClr>
                </a:solidFill>
              </a:rPr>
              <a:t>hidradenite</a:t>
            </a:r>
            <a:r>
              <a:rPr lang="pt-BR" sz="2800" dirty="0">
                <a:solidFill>
                  <a:schemeClr val="accent1">
                    <a:lumMod val="75000"/>
                  </a:schemeClr>
                </a:solidFill>
              </a:rPr>
              <a:t> supurativa moderada; Insulina humana NPH, insulina humana regular; itens que compõem o Programa Saúde da Mulher: contraceptivos orais e injetáveis, </a:t>
            </a:r>
            <a:r>
              <a:rPr lang="pt-BR" sz="2800" dirty="0" err="1">
                <a:solidFill>
                  <a:schemeClr val="accent1">
                    <a:lumMod val="75000"/>
                  </a:schemeClr>
                </a:solidFill>
              </a:rPr>
              <a:t>misoprostol</a:t>
            </a:r>
            <a:r>
              <a:rPr lang="pt-BR" sz="2800" dirty="0">
                <a:solidFill>
                  <a:schemeClr val="accent1">
                    <a:lumMod val="75000"/>
                  </a:schemeClr>
                </a:solidFill>
              </a:rPr>
              <a:t>, dispositivo intrauterino (DIU) e diafragma; e Kit de medicamentos e insumos estratégicos para a Assistência Farmacêutica às Unidades da Federação atingidas por desastres.</a:t>
            </a:r>
          </a:p>
          <a:p>
            <a:endParaRPr lang="pt-BR" dirty="0"/>
          </a:p>
        </p:txBody>
      </p:sp>
    </p:spTree>
    <p:extLst>
      <p:ext uri="{BB962C8B-B14F-4D97-AF65-F5344CB8AC3E}">
        <p14:creationId xmlns:p14="http://schemas.microsoft.com/office/powerpoint/2010/main" val="297350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01"/>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10216542" y="50677"/>
            <a:ext cx="1772260" cy="920517"/>
          </a:xfrm>
          <a:prstGeom prst="rect">
            <a:avLst/>
          </a:prstGeom>
        </p:spPr>
      </p:pic>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5" name="Retângulo 4">
            <a:extLst>
              <a:ext uri="{FF2B5EF4-FFF2-40B4-BE49-F238E27FC236}">
                <a16:creationId xmlns:a16="http://schemas.microsoft.com/office/drawing/2014/main" id="{B777EE74-02A7-48AC-8B11-2D10518914ED}"/>
              </a:ext>
            </a:extLst>
          </p:cNvPr>
          <p:cNvSpPr/>
          <p:nvPr/>
        </p:nvSpPr>
        <p:spPr>
          <a:xfrm>
            <a:off x="203198" y="51139"/>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ESPECIALIZADO DA ASSISTÊNCIA FARMACÊUTICA - CEAF</a:t>
            </a:r>
          </a:p>
        </p:txBody>
      </p:sp>
      <p:pic>
        <p:nvPicPr>
          <p:cNvPr id="10" name="Imagem 9">
            <a:extLst>
              <a:ext uri="{FF2B5EF4-FFF2-40B4-BE49-F238E27FC236}">
                <a16:creationId xmlns:a16="http://schemas.microsoft.com/office/drawing/2014/main" id="{0C9DFE15-2A6E-4428-B8EB-01078F81C19C}"/>
              </a:ext>
            </a:extLst>
          </p:cNvPr>
          <p:cNvPicPr>
            <a:picLocks noChangeAspect="1"/>
          </p:cNvPicPr>
          <p:nvPr/>
        </p:nvPicPr>
        <p:blipFill>
          <a:blip r:embed="rId4"/>
          <a:stretch>
            <a:fillRect/>
          </a:stretch>
        </p:blipFill>
        <p:spPr>
          <a:xfrm>
            <a:off x="1" y="971194"/>
            <a:ext cx="12191999" cy="5040139"/>
          </a:xfrm>
          <a:prstGeom prst="rect">
            <a:avLst/>
          </a:prstGeom>
        </p:spPr>
      </p:pic>
    </p:spTree>
    <p:extLst>
      <p:ext uri="{BB962C8B-B14F-4D97-AF65-F5344CB8AC3E}">
        <p14:creationId xmlns:p14="http://schemas.microsoft.com/office/powerpoint/2010/main" val="89142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01"/>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10216542" y="50677"/>
            <a:ext cx="1772260" cy="920517"/>
          </a:xfrm>
          <a:prstGeom prst="rect">
            <a:avLst/>
          </a:prstGeom>
        </p:spPr>
      </p:pic>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8" name="Retângulo 7">
            <a:extLst>
              <a:ext uri="{FF2B5EF4-FFF2-40B4-BE49-F238E27FC236}">
                <a16:creationId xmlns:a16="http://schemas.microsoft.com/office/drawing/2014/main" id="{0F93671B-5DC3-4694-BA6B-0E807155E4BD}"/>
              </a:ext>
            </a:extLst>
          </p:cNvPr>
          <p:cNvSpPr/>
          <p:nvPr/>
        </p:nvSpPr>
        <p:spPr>
          <a:xfrm>
            <a:off x="0" y="1002813"/>
            <a:ext cx="12191998" cy="5262979"/>
          </a:xfrm>
          <a:prstGeom prst="rect">
            <a:avLst/>
          </a:prstGeom>
        </p:spPr>
        <p:txBody>
          <a:bodyPr wrap="square">
            <a:spAutoFit/>
          </a:bodyPr>
          <a:lstStyle/>
          <a:p>
            <a:r>
              <a:rPr lang="pt-BR" sz="2100" b="1" dirty="0">
                <a:solidFill>
                  <a:schemeClr val="accent1">
                    <a:lumMod val="75000"/>
                  </a:schemeClr>
                </a:solidFill>
              </a:rPr>
              <a:t>I - Grupo 1: </a:t>
            </a:r>
            <a:r>
              <a:rPr lang="pt-BR" sz="2100" dirty="0"/>
              <a:t>medicamentos sob responsabilidade de financiamento pelo Ministério da Saúde, sendo dividido em:</a:t>
            </a:r>
          </a:p>
          <a:p>
            <a:pPr lvl="1" algn="just"/>
            <a:r>
              <a:rPr lang="pt-BR" sz="2100" b="1" dirty="0"/>
              <a:t>a) </a:t>
            </a:r>
            <a:r>
              <a:rPr lang="pt-BR" sz="2100" dirty="0"/>
              <a:t>Grupo 1A: </a:t>
            </a:r>
            <a:r>
              <a:rPr lang="pt-BR" sz="2100" dirty="0">
                <a:highlight>
                  <a:srgbClr val="00FFFF"/>
                </a:highlight>
              </a:rPr>
              <a:t>medicamentos com </a:t>
            </a:r>
            <a:r>
              <a:rPr lang="pt-BR" sz="2100" b="1" u="sng" dirty="0">
                <a:highlight>
                  <a:srgbClr val="00FFFF"/>
                </a:highlight>
              </a:rPr>
              <a:t>aquisição centralizada </a:t>
            </a:r>
            <a:r>
              <a:rPr lang="pt-BR" sz="2100" dirty="0">
                <a:highlight>
                  <a:srgbClr val="00FFFF"/>
                </a:highlight>
              </a:rPr>
              <a:t>pelo Ministério da Saúde e fornecidos às Secretarias de Saúde dos Estados e Distrito Federal, sendo delas a responsabilidade pela programação, armazenamento, distribuição e dispensação para tratamento das doenças contempladas no âmbito do Componente Especializado da Assistência Farmacêutica; </a:t>
            </a:r>
          </a:p>
          <a:p>
            <a:pPr lvl="1" algn="just"/>
            <a:r>
              <a:rPr lang="pt-BR" sz="2100" b="1" dirty="0"/>
              <a:t>b) </a:t>
            </a:r>
            <a:r>
              <a:rPr lang="pt-BR" sz="2100" dirty="0"/>
              <a:t>Grupo 1B: </a:t>
            </a:r>
            <a:r>
              <a:rPr lang="pt-BR" sz="2100" b="1" u="sng" dirty="0">
                <a:highlight>
                  <a:srgbClr val="00FF00"/>
                </a:highlight>
              </a:rPr>
              <a:t>medicamentos financiados</a:t>
            </a:r>
            <a:r>
              <a:rPr lang="pt-BR" sz="2100" dirty="0">
                <a:highlight>
                  <a:srgbClr val="00FF00"/>
                </a:highlight>
              </a:rPr>
              <a:t> pelo Ministério da Saúde mediante transferência de recursos financeiros para aquisição pelas Secretarias de Saúde dos Estados e Distrito Federal sendo delas a responsabilidade pela programação, armazenamento, distribuição e dispensação para tratamento das doenças contempladas no âmbito do Componente Especializado da Assistência Farmacêutica; </a:t>
            </a:r>
          </a:p>
          <a:p>
            <a:pPr algn="just"/>
            <a:r>
              <a:rPr lang="pt-BR" sz="2100" b="1" dirty="0">
                <a:solidFill>
                  <a:schemeClr val="accent1">
                    <a:lumMod val="75000"/>
                  </a:schemeClr>
                </a:solidFill>
              </a:rPr>
              <a:t>II - Grupo 2</a:t>
            </a:r>
            <a:r>
              <a:rPr lang="pt-BR" sz="2100" dirty="0"/>
              <a:t>: medicamentos sob </a:t>
            </a:r>
            <a:r>
              <a:rPr lang="pt-BR" sz="2100" b="1" u="sng" dirty="0"/>
              <a:t>responsabilidade das Secretarias de Saúde dos Estados </a:t>
            </a:r>
            <a:r>
              <a:rPr lang="pt-BR" sz="2100" dirty="0"/>
              <a:t>e do Distrito Federal pelo financiamento, aquisição, programação, armazenamento, distribuição e dispensação para tratamento das doenças contempladas no âmbito do Componente Especializado da Assistência Farmacêutica; e </a:t>
            </a:r>
          </a:p>
          <a:p>
            <a:pPr algn="just"/>
            <a:r>
              <a:rPr lang="pt-BR" sz="2100" b="1" dirty="0">
                <a:solidFill>
                  <a:schemeClr val="accent1">
                    <a:lumMod val="75000"/>
                  </a:schemeClr>
                </a:solidFill>
              </a:rPr>
              <a:t>III - Grupo 3: </a:t>
            </a:r>
            <a:r>
              <a:rPr lang="pt-BR" sz="2100" dirty="0"/>
              <a:t>medicamentos sob </a:t>
            </a:r>
            <a:r>
              <a:rPr lang="pt-BR" sz="2100" b="1" u="sng" dirty="0"/>
              <a:t>responsabilidade das Secretarias de Saúde do Distrito Federal e dos Municípios para aquisição, programação, armazenamento, distribuição e dispensação </a:t>
            </a:r>
            <a:r>
              <a:rPr lang="pt-BR" sz="2100" dirty="0"/>
              <a:t>e que está estabelecida em ato normativo específico que regulamenta o Componente Básico da Assistência Farmacêutica. </a:t>
            </a:r>
            <a:endParaRPr lang="pt-BR" sz="21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ângulo 4">
            <a:extLst>
              <a:ext uri="{FF2B5EF4-FFF2-40B4-BE49-F238E27FC236}">
                <a16:creationId xmlns:a16="http://schemas.microsoft.com/office/drawing/2014/main" id="{B777EE74-02A7-48AC-8B11-2D10518914ED}"/>
              </a:ext>
            </a:extLst>
          </p:cNvPr>
          <p:cNvSpPr/>
          <p:nvPr/>
        </p:nvSpPr>
        <p:spPr>
          <a:xfrm>
            <a:off x="203198" y="51139"/>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ESPECIALIZADO DA ASSISTÊNCIA FARMACÊUTICA – CEAF </a:t>
            </a:r>
          </a:p>
          <a:p>
            <a:pPr algn="ctr"/>
            <a:r>
              <a:rPr lang="pt-BR" sz="2000" b="1" dirty="0">
                <a:solidFill>
                  <a:schemeClr val="accent1">
                    <a:lumMod val="75000"/>
                  </a:schemeClr>
                </a:solidFill>
              </a:rPr>
              <a:t>PRC 2/2017 - ANEXO XXVIII</a:t>
            </a:r>
          </a:p>
        </p:txBody>
      </p:sp>
    </p:spTree>
    <p:extLst>
      <p:ext uri="{BB962C8B-B14F-4D97-AF65-F5344CB8AC3E}">
        <p14:creationId xmlns:p14="http://schemas.microsoft.com/office/powerpoint/2010/main" val="253323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2" name="Retângulo 1">
            <a:extLst>
              <a:ext uri="{FF2B5EF4-FFF2-40B4-BE49-F238E27FC236}">
                <a16:creationId xmlns:a16="http://schemas.microsoft.com/office/drawing/2014/main" id="{21875155-DB76-4ADF-8475-A66D31B4B638}"/>
              </a:ext>
            </a:extLst>
          </p:cNvPr>
          <p:cNvSpPr/>
          <p:nvPr/>
        </p:nvSpPr>
        <p:spPr>
          <a:xfrm>
            <a:off x="384712" y="1049823"/>
            <a:ext cx="11637955" cy="3276282"/>
          </a:xfrm>
          <a:prstGeom prst="rect">
            <a:avLst/>
          </a:prstGeom>
        </p:spPr>
        <p:txBody>
          <a:bodyPr wrap="square">
            <a:spAutoFit/>
          </a:bodyPr>
          <a:lstStyle/>
          <a:p>
            <a:pPr indent="540385" algn="just">
              <a:lnSpc>
                <a:spcPct val="150000"/>
              </a:lnSpc>
              <a:spcAft>
                <a:spcPts val="0"/>
              </a:spcAft>
            </a:pPr>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Destina-se à garantia do acesso equitativo a medicamentos e insumos, para prevenção, diagnóstico, tratamento e controle de doenças e agravos de perfil endêmico, com importância epidemiológica, impacto socioeconômico ou que acometem populações vulneráveis, contemplados em programas estratégicos de saúde do SUS.</a:t>
            </a:r>
          </a:p>
          <a:p>
            <a:pPr indent="540385" algn="just">
              <a:lnSpc>
                <a:spcPct val="150000"/>
              </a:lnSpc>
              <a:spcAft>
                <a:spcPts val="0"/>
              </a:spcAft>
            </a:pPr>
            <a:r>
              <a:rPr lang="pt-B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 CESAF disponibiliza medicamentos para o tratamento de doenças como HIV/AIDS, tuberculose, hanseníase, malária, doença de chagas, cólera, esquistossomose, leishmaniose, </a:t>
            </a:r>
            <a:r>
              <a:rPr lang="pt-BR" sz="20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filariose</a:t>
            </a:r>
            <a:r>
              <a:rPr lang="pt-B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meningite, </a:t>
            </a:r>
            <a:r>
              <a:rPr lang="pt-BR" sz="20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oncocercose</a:t>
            </a:r>
            <a:r>
              <a:rPr lang="pt-B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peste, tracoma, micoses sistêmicas e outras doenças decorrentes e perpetuadoras da pobreza.</a:t>
            </a:r>
          </a:p>
        </p:txBody>
      </p:sp>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10" name="Retângulo 9">
            <a:extLst>
              <a:ext uri="{FF2B5EF4-FFF2-40B4-BE49-F238E27FC236}">
                <a16:creationId xmlns:a16="http://schemas.microsoft.com/office/drawing/2014/main" id="{023F16BF-CB6B-48AE-B051-0A5421AE99A9}"/>
              </a:ext>
            </a:extLst>
          </p:cNvPr>
          <p:cNvSpPr/>
          <p:nvPr/>
        </p:nvSpPr>
        <p:spPr>
          <a:xfrm>
            <a:off x="171708" y="134104"/>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ESTRATÉGICO DA ASSISTÊNCIA FARMACÊUTICA - CESAF</a:t>
            </a:r>
          </a:p>
        </p:txBody>
      </p:sp>
      <p:pic>
        <p:nvPicPr>
          <p:cNvPr id="4" name="Imagem 3">
            <a:extLst>
              <a:ext uri="{FF2B5EF4-FFF2-40B4-BE49-F238E27FC236}">
                <a16:creationId xmlns:a16="http://schemas.microsoft.com/office/drawing/2014/main" id="{97E02E0A-29CF-4B9A-B75E-D10018212BB2}"/>
              </a:ext>
            </a:extLst>
          </p:cNvPr>
          <p:cNvPicPr>
            <a:picLocks noChangeAspect="1"/>
          </p:cNvPicPr>
          <p:nvPr/>
        </p:nvPicPr>
        <p:blipFill>
          <a:blip r:embed="rId4"/>
          <a:stretch>
            <a:fillRect/>
          </a:stretch>
        </p:blipFill>
        <p:spPr>
          <a:xfrm>
            <a:off x="42334" y="4418752"/>
            <a:ext cx="12107332" cy="2350780"/>
          </a:xfrm>
          <a:prstGeom prst="rect">
            <a:avLst/>
          </a:prstGeom>
        </p:spPr>
      </p:pic>
    </p:spTree>
    <p:extLst>
      <p:ext uri="{BB962C8B-B14F-4D97-AF65-F5344CB8AC3E}">
        <p14:creationId xmlns:p14="http://schemas.microsoft.com/office/powerpoint/2010/main" val="178073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pic>
        <p:nvPicPr>
          <p:cNvPr id="7" name="Imagem 6">
            <a:extLst>
              <a:ext uri="{FF2B5EF4-FFF2-40B4-BE49-F238E27FC236}">
                <a16:creationId xmlns:a16="http://schemas.microsoft.com/office/drawing/2014/main" id="{6D300885-E22C-485F-AEB9-5511D03C0C39}"/>
              </a:ext>
            </a:extLst>
          </p:cNvPr>
          <p:cNvPicPr>
            <a:picLocks noChangeAspect="1"/>
          </p:cNvPicPr>
          <p:nvPr/>
        </p:nvPicPr>
        <p:blipFill>
          <a:blip r:embed="rId3"/>
          <a:stretch>
            <a:fillRect/>
          </a:stretch>
        </p:blipFill>
        <p:spPr>
          <a:xfrm>
            <a:off x="9574758" y="82296"/>
            <a:ext cx="1772260" cy="920517"/>
          </a:xfrm>
          <a:prstGeom prst="rect">
            <a:avLst/>
          </a:prstGeom>
        </p:spPr>
      </p:pic>
      <p:sp>
        <p:nvSpPr>
          <p:cNvPr id="2" name="Retângulo 1">
            <a:extLst>
              <a:ext uri="{FF2B5EF4-FFF2-40B4-BE49-F238E27FC236}">
                <a16:creationId xmlns:a16="http://schemas.microsoft.com/office/drawing/2014/main" id="{21875155-DB76-4ADF-8475-A66D31B4B638}"/>
              </a:ext>
            </a:extLst>
          </p:cNvPr>
          <p:cNvSpPr/>
          <p:nvPr/>
        </p:nvSpPr>
        <p:spPr>
          <a:xfrm>
            <a:off x="384712" y="1049823"/>
            <a:ext cx="11637955" cy="3737946"/>
          </a:xfrm>
          <a:prstGeom prst="rect">
            <a:avLst/>
          </a:prstGeom>
        </p:spPr>
        <p:txBody>
          <a:bodyPr wrap="square">
            <a:spAutoFit/>
          </a:bodyPr>
          <a:lstStyle/>
          <a:p>
            <a:pPr indent="540385" algn="just">
              <a:lnSpc>
                <a:spcPct val="150000"/>
              </a:lnSpc>
              <a:spcAft>
                <a:spcPts val="0"/>
              </a:spcAft>
            </a:pPr>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Competência da Justiça Federal, com ressarcimento posterior pela União, caso os demais entes federativos sejam responsabilizados pelo fornecimento do medicamento no processo judicial, salvo se tratar de ato atribuído aos estados e municípios (parte da distribuição e dispensação). </a:t>
            </a:r>
          </a:p>
          <a:p>
            <a:pPr indent="540385" algn="just">
              <a:lnSpc>
                <a:spcPct val="150000"/>
              </a:lnSpc>
              <a:spcAft>
                <a:spcPts val="0"/>
              </a:spcAft>
            </a:pPr>
            <a:endPar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indent="540385" algn="just">
              <a:lnSpc>
                <a:spcPct val="150000"/>
              </a:lnSpc>
              <a:spcAft>
                <a:spcPts val="0"/>
              </a:spcAft>
            </a:pPr>
            <a:r>
              <a:rPr lang="pt-BR" sz="2000" dirty="0">
                <a:solidFill>
                  <a:srgbClr val="002060"/>
                </a:solidFill>
                <a:latin typeface="Calibri" panose="020F0502020204030204" pitchFamily="34" charset="0"/>
                <a:ea typeface="Calibri" panose="020F0502020204030204" pitchFamily="34" charset="0"/>
                <a:cs typeface="Calibri" panose="020F0502020204030204" pitchFamily="34" charset="0"/>
              </a:rPr>
              <a:t>A</a:t>
            </a:r>
            <a:r>
              <a:rPr lang="pt-B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dispensação será de responsabilidade dos Municípios nos seguintes programas: (i) Tuberculose, hanseníase, malária, leishmaniose, doença de chagas, cólera, esquistossomose, </a:t>
            </a:r>
            <a:r>
              <a:rPr lang="pt-BR" sz="20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filariose</a:t>
            </a:r>
            <a:r>
              <a:rPr lang="pt-BR"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meningite, micoses sistêmicas, tracoma, influenza, doença falciforme, combate ao tabagismo, suplementação de vitamina A em crianças: acesso em farmácias e dispensários integrados às UBS; entre outros. </a:t>
            </a:r>
          </a:p>
        </p:txBody>
      </p:sp>
      <p:sp>
        <p:nvSpPr>
          <p:cNvPr id="3" name="Retângulo 2">
            <a:extLst>
              <a:ext uri="{FF2B5EF4-FFF2-40B4-BE49-F238E27FC236}">
                <a16:creationId xmlns:a16="http://schemas.microsoft.com/office/drawing/2014/main" id="{FE273B6F-3F16-48E7-8B07-D9629A6C51DA}"/>
              </a:ext>
            </a:extLst>
          </p:cNvPr>
          <p:cNvSpPr/>
          <p:nvPr/>
        </p:nvSpPr>
        <p:spPr>
          <a:xfrm>
            <a:off x="3048000" y="2967335"/>
            <a:ext cx="6096000" cy="369332"/>
          </a:xfrm>
          <a:prstGeom prst="rect">
            <a:avLst/>
          </a:prstGeom>
        </p:spPr>
        <p:txBody>
          <a:bodyPr>
            <a:spAutoFit/>
          </a:bodyPr>
          <a:lstStyle/>
          <a:p>
            <a:r>
              <a:rPr lang="pt-BR" dirty="0">
                <a:solidFill>
                  <a:srgbClr val="000000"/>
                </a:solidFill>
                <a:latin typeface="Arial" panose="020B0604020202020204" pitchFamily="34" charset="0"/>
              </a:rPr>
              <a:t> </a:t>
            </a:r>
            <a:endParaRPr lang="pt-BR" dirty="0"/>
          </a:p>
        </p:txBody>
      </p:sp>
      <p:sp>
        <p:nvSpPr>
          <p:cNvPr id="10" name="Retângulo 9">
            <a:extLst>
              <a:ext uri="{FF2B5EF4-FFF2-40B4-BE49-F238E27FC236}">
                <a16:creationId xmlns:a16="http://schemas.microsoft.com/office/drawing/2014/main" id="{023F16BF-CB6B-48AE-B051-0A5421AE99A9}"/>
              </a:ext>
            </a:extLst>
          </p:cNvPr>
          <p:cNvSpPr/>
          <p:nvPr/>
        </p:nvSpPr>
        <p:spPr>
          <a:xfrm>
            <a:off x="171708" y="134104"/>
            <a:ext cx="8432802" cy="659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COMPONENTE ESTRATÉGICO DA ASSISTÊNCIA FARMACÊUTICA - CESAF</a:t>
            </a:r>
          </a:p>
        </p:txBody>
      </p:sp>
    </p:spTree>
    <p:extLst>
      <p:ext uri="{BB962C8B-B14F-4D97-AF65-F5344CB8AC3E}">
        <p14:creationId xmlns:p14="http://schemas.microsoft.com/office/powerpoint/2010/main" val="143757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12191998" cy="6858002"/>
          </a:xfrm>
          <a:prstGeom prst="rect">
            <a:avLst/>
          </a:prstGeom>
        </p:spPr>
      </p:pic>
      <p:sp>
        <p:nvSpPr>
          <p:cNvPr id="4" name="CaixaDeTexto 3">
            <a:extLst>
              <a:ext uri="{FF2B5EF4-FFF2-40B4-BE49-F238E27FC236}">
                <a16:creationId xmlns:a16="http://schemas.microsoft.com/office/drawing/2014/main" id="{3FFD9631-1127-4C34-84B1-B28E8B249C38}"/>
              </a:ext>
            </a:extLst>
          </p:cNvPr>
          <p:cNvSpPr txBox="1"/>
          <p:nvPr/>
        </p:nvSpPr>
        <p:spPr>
          <a:xfrm>
            <a:off x="106268" y="157583"/>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O SISTEMA ÚNICO DE SAÚDE</a:t>
            </a:r>
          </a:p>
        </p:txBody>
      </p:sp>
      <p:pic>
        <p:nvPicPr>
          <p:cNvPr id="5" name="Imagem 4">
            <a:extLst>
              <a:ext uri="{FF2B5EF4-FFF2-40B4-BE49-F238E27FC236}">
                <a16:creationId xmlns:a16="http://schemas.microsoft.com/office/drawing/2014/main" id="{FD702F3F-EC36-445E-8C92-86B6D3048C47}"/>
              </a:ext>
            </a:extLst>
          </p:cNvPr>
          <p:cNvPicPr>
            <a:picLocks noChangeAspect="1"/>
          </p:cNvPicPr>
          <p:nvPr/>
        </p:nvPicPr>
        <p:blipFill>
          <a:blip r:embed="rId3"/>
          <a:stretch>
            <a:fillRect/>
          </a:stretch>
        </p:blipFill>
        <p:spPr>
          <a:xfrm>
            <a:off x="9776776" y="0"/>
            <a:ext cx="1772260" cy="920517"/>
          </a:xfrm>
          <a:prstGeom prst="rect">
            <a:avLst/>
          </a:prstGeom>
        </p:spPr>
      </p:pic>
      <p:sp>
        <p:nvSpPr>
          <p:cNvPr id="8" name="Retângulo 7">
            <a:extLst>
              <a:ext uri="{FF2B5EF4-FFF2-40B4-BE49-F238E27FC236}">
                <a16:creationId xmlns:a16="http://schemas.microsoft.com/office/drawing/2014/main" id="{43B5EB40-9B9D-48E4-8805-E3E7490975B8}"/>
              </a:ext>
            </a:extLst>
          </p:cNvPr>
          <p:cNvSpPr/>
          <p:nvPr/>
        </p:nvSpPr>
        <p:spPr>
          <a:xfrm>
            <a:off x="106268" y="776831"/>
            <a:ext cx="5566399" cy="5197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bg1"/>
                </a:solidFill>
                <a:effectLst>
                  <a:outerShdw blurRad="38100" dist="38100" dir="2700000" algn="tl">
                    <a:srgbClr val="000000">
                      <a:alpha val="43137"/>
                    </a:srgbClr>
                  </a:outerShdw>
                </a:effectLst>
              </a:rPr>
              <a:t>CONSTITUIÇÃO DA REPÚBLICA</a:t>
            </a:r>
          </a:p>
          <a:p>
            <a:pPr algn="just"/>
            <a:endParaRPr lang="pt-BR" dirty="0">
              <a:solidFill>
                <a:schemeClr val="bg1"/>
              </a:solidFill>
            </a:endParaRPr>
          </a:p>
          <a:p>
            <a:pPr algn="just"/>
            <a:r>
              <a:rPr lang="pt-BR" dirty="0">
                <a:solidFill>
                  <a:schemeClr val="bg1"/>
                </a:solidFill>
              </a:rPr>
              <a:t>Art. 196. A saúde é direito de todos e dever do Estado, garantido mediante políticas sociais e econômicas que visem à redução do risco de doença e de outros agravos e ao acesso universal e igualitário às ações e serviços para sua promoção, proteção e recuperação. </a:t>
            </a:r>
          </a:p>
          <a:p>
            <a:pPr algn="just"/>
            <a:endParaRPr lang="pt-BR" dirty="0">
              <a:solidFill>
                <a:schemeClr val="bg1"/>
              </a:solidFill>
            </a:endParaRPr>
          </a:p>
          <a:p>
            <a:pPr algn="just"/>
            <a:endParaRPr lang="pt-BR" dirty="0">
              <a:solidFill>
                <a:schemeClr val="bg1"/>
              </a:solidFill>
            </a:endParaRPr>
          </a:p>
          <a:p>
            <a:pPr algn="just"/>
            <a:r>
              <a:rPr lang="pt-BR" dirty="0">
                <a:solidFill>
                  <a:schemeClr val="bg1"/>
                </a:solidFill>
              </a:rPr>
              <a:t>Art. 198. As ações e serviços públicos de saúde integram uma rede regionalizada e hierarquizada e constituem um sistema único, organizado de acordo com as seguintes diretrizes:</a:t>
            </a:r>
          </a:p>
          <a:p>
            <a:pPr algn="just"/>
            <a:r>
              <a:rPr lang="pt-BR" dirty="0">
                <a:solidFill>
                  <a:schemeClr val="bg1"/>
                </a:solidFill>
              </a:rPr>
              <a:t>I - descentralização, com direção única em cada esfera de governo;</a:t>
            </a:r>
          </a:p>
          <a:p>
            <a:pPr algn="just"/>
            <a:r>
              <a:rPr lang="pt-BR" dirty="0">
                <a:solidFill>
                  <a:schemeClr val="bg1"/>
                </a:solidFill>
              </a:rPr>
              <a:t>II - atendimento integral, com prioridade para as atividades preventivas, sem prejuízo dos serviços assistenciais;</a:t>
            </a:r>
          </a:p>
          <a:p>
            <a:r>
              <a:rPr lang="pt-BR" dirty="0">
                <a:solidFill>
                  <a:schemeClr val="bg1"/>
                </a:solidFill>
              </a:rPr>
              <a:t>III - participação da comunidade.</a:t>
            </a:r>
          </a:p>
        </p:txBody>
      </p:sp>
      <p:sp>
        <p:nvSpPr>
          <p:cNvPr id="10" name="Retângulo 9">
            <a:extLst>
              <a:ext uri="{FF2B5EF4-FFF2-40B4-BE49-F238E27FC236}">
                <a16:creationId xmlns:a16="http://schemas.microsoft.com/office/drawing/2014/main" id="{2DBD9E5E-2D7A-44C4-9554-B3640E464524}"/>
              </a:ext>
            </a:extLst>
          </p:cNvPr>
          <p:cNvSpPr/>
          <p:nvPr/>
        </p:nvSpPr>
        <p:spPr>
          <a:xfrm>
            <a:off x="6400298" y="1532467"/>
            <a:ext cx="5651065" cy="2871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bg1"/>
                </a:solidFill>
                <a:effectLst>
                  <a:outerShdw blurRad="38100" dist="38100" dir="2700000" algn="tl">
                    <a:srgbClr val="000000">
                      <a:alpha val="43137"/>
                    </a:srgbClr>
                  </a:outerShdw>
                </a:effectLst>
              </a:rPr>
              <a:t>LEI 8080/90</a:t>
            </a:r>
          </a:p>
          <a:p>
            <a:pPr algn="just"/>
            <a:endParaRPr lang="pt-BR" dirty="0">
              <a:solidFill>
                <a:schemeClr val="bg1"/>
              </a:solidFill>
            </a:endParaRPr>
          </a:p>
          <a:p>
            <a:pPr algn="just"/>
            <a:r>
              <a:rPr lang="pt-BR" dirty="0">
                <a:solidFill>
                  <a:schemeClr val="bg1"/>
                </a:solidFill>
              </a:rPr>
              <a:t>Art. 6º Estão incluídas ainda no campo de atuação do Sistema Único de Saúde (SUS):</a:t>
            </a:r>
          </a:p>
          <a:p>
            <a:pPr algn="just"/>
            <a:r>
              <a:rPr lang="pt-BR" dirty="0">
                <a:solidFill>
                  <a:schemeClr val="bg1"/>
                </a:solidFill>
              </a:rPr>
              <a:t>(...)</a:t>
            </a:r>
          </a:p>
          <a:p>
            <a:pPr algn="just"/>
            <a:r>
              <a:rPr lang="pt-BR" dirty="0">
                <a:solidFill>
                  <a:schemeClr val="bg1"/>
                </a:solidFill>
              </a:rPr>
              <a:t>d) de assistência terapêutica integral, inclusive farmacêutica;</a:t>
            </a:r>
          </a:p>
        </p:txBody>
      </p:sp>
    </p:spTree>
    <p:extLst>
      <p:ext uri="{BB962C8B-B14F-4D97-AF65-F5344CB8AC3E}">
        <p14:creationId xmlns:p14="http://schemas.microsoft.com/office/powerpoint/2010/main" val="353874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sp>
        <p:nvSpPr>
          <p:cNvPr id="2" name="CaixaDeTexto 1">
            <a:extLst>
              <a:ext uri="{FF2B5EF4-FFF2-40B4-BE49-F238E27FC236}">
                <a16:creationId xmlns:a16="http://schemas.microsoft.com/office/drawing/2014/main" id="{05BA3DDB-321E-4999-989E-0F427ADCF641}"/>
              </a:ext>
            </a:extLst>
          </p:cNvPr>
          <p:cNvSpPr txBox="1"/>
          <p:nvPr/>
        </p:nvSpPr>
        <p:spPr>
          <a:xfrm>
            <a:off x="106268" y="157583"/>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RESSARCIMENTO INTERFEDERATIVO</a:t>
            </a:r>
          </a:p>
        </p:txBody>
      </p:sp>
      <p:sp>
        <p:nvSpPr>
          <p:cNvPr id="5" name="Retângulo 4">
            <a:extLst>
              <a:ext uri="{FF2B5EF4-FFF2-40B4-BE49-F238E27FC236}">
                <a16:creationId xmlns:a16="http://schemas.microsoft.com/office/drawing/2014/main" id="{6F5F780D-569B-4ABF-B734-DB79C5B2148D}"/>
              </a:ext>
            </a:extLst>
          </p:cNvPr>
          <p:cNvSpPr/>
          <p:nvPr/>
        </p:nvSpPr>
        <p:spPr>
          <a:xfrm>
            <a:off x="273430" y="808627"/>
            <a:ext cx="1877103" cy="1020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CONSTITUIÇÃO DA REPÚBLICA</a:t>
            </a:r>
            <a:endParaRPr lang="pt-BR" dirty="0"/>
          </a:p>
        </p:txBody>
      </p:sp>
      <p:sp>
        <p:nvSpPr>
          <p:cNvPr id="8" name="Retângulo 7">
            <a:extLst>
              <a:ext uri="{FF2B5EF4-FFF2-40B4-BE49-F238E27FC236}">
                <a16:creationId xmlns:a16="http://schemas.microsoft.com/office/drawing/2014/main" id="{DD86D6D6-B796-4917-82B1-7C6780D4303C}"/>
              </a:ext>
            </a:extLst>
          </p:cNvPr>
          <p:cNvSpPr/>
          <p:nvPr/>
        </p:nvSpPr>
        <p:spPr>
          <a:xfrm>
            <a:off x="2972921" y="828896"/>
            <a:ext cx="2533250" cy="840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Lei n.º 8080/90</a:t>
            </a:r>
          </a:p>
        </p:txBody>
      </p:sp>
      <p:cxnSp>
        <p:nvCxnSpPr>
          <p:cNvPr id="13" name="Conector: Angulado 12">
            <a:extLst>
              <a:ext uri="{FF2B5EF4-FFF2-40B4-BE49-F238E27FC236}">
                <a16:creationId xmlns:a16="http://schemas.microsoft.com/office/drawing/2014/main" id="{32DB2189-DFC3-4100-AD36-F2A681A7C96C}"/>
              </a:ext>
            </a:extLst>
          </p:cNvPr>
          <p:cNvCxnSpPr>
            <a:cxnSpLocks/>
          </p:cNvCxnSpPr>
          <p:nvPr/>
        </p:nvCxnSpPr>
        <p:spPr>
          <a:xfrm rot="16200000" flipH="1">
            <a:off x="3845288" y="1756166"/>
            <a:ext cx="658771" cy="166836"/>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do 14">
            <a:extLst>
              <a:ext uri="{FF2B5EF4-FFF2-40B4-BE49-F238E27FC236}">
                <a16:creationId xmlns:a16="http://schemas.microsoft.com/office/drawing/2014/main" id="{F3264FEC-356A-46AF-9BAD-AABE31171FEB}"/>
              </a:ext>
            </a:extLst>
          </p:cNvPr>
          <p:cNvCxnSpPr>
            <a:cxnSpLocks/>
          </p:cNvCxnSpPr>
          <p:nvPr/>
        </p:nvCxnSpPr>
        <p:spPr>
          <a:xfrm rot="16200000" flipH="1">
            <a:off x="904400" y="2259468"/>
            <a:ext cx="400397" cy="2836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D17816FC-31ED-4FFF-80A6-DB9191A6BF61}"/>
              </a:ext>
            </a:extLst>
          </p:cNvPr>
          <p:cNvSpPr txBox="1"/>
          <p:nvPr/>
        </p:nvSpPr>
        <p:spPr>
          <a:xfrm>
            <a:off x="2209196" y="2240457"/>
            <a:ext cx="4528697" cy="3570208"/>
          </a:xfrm>
          <a:prstGeom prst="rect">
            <a:avLst/>
          </a:prstGeom>
          <a:noFill/>
        </p:spPr>
        <p:txBody>
          <a:bodyPr wrap="square" rtlCol="0">
            <a:spAutoFit/>
          </a:bodyPr>
          <a:lstStyle/>
          <a:p>
            <a:pPr algn="just"/>
            <a:r>
              <a:rPr lang="pt-BR" sz="1600" dirty="0"/>
              <a:t>Art. 19-U.  A responsabilidade financeira pelo fornecimento de medicamentos, produtos de interesse para a saúde ou procedimentos de que trata este Capítulo será pactuada na Comissão </a:t>
            </a:r>
            <a:r>
              <a:rPr lang="pt-BR" sz="1600" dirty="0" err="1"/>
              <a:t>Intergestores</a:t>
            </a:r>
            <a:r>
              <a:rPr lang="pt-BR" sz="1600" dirty="0"/>
              <a:t> Tripartite.          </a:t>
            </a:r>
            <a:r>
              <a:rPr lang="pt-BR" sz="1600" dirty="0">
                <a:hlinkClick r:id="rId3"/>
              </a:rPr>
              <a:t>(Incluído pela Lei nº 12.401, de 2011)</a:t>
            </a:r>
            <a:endParaRPr lang="pt-BR" sz="1600" dirty="0"/>
          </a:p>
          <a:p>
            <a:pPr algn="just"/>
            <a:endParaRPr lang="pt-BR" dirty="0"/>
          </a:p>
          <a:p>
            <a:pPr algn="just"/>
            <a:r>
              <a:rPr lang="pt-BR" sz="1600" dirty="0">
                <a:solidFill>
                  <a:srgbClr val="000000"/>
                </a:solidFill>
              </a:rPr>
              <a:t>Art. 35. Para o estabelecimento de valores a serem transferidos a Estados, Distrito Federal e Municípios, será utilizada a combinação dos seguintes critérios, segundo análise técnica de programas e projetos:</a:t>
            </a:r>
          </a:p>
          <a:p>
            <a:pPr algn="just"/>
            <a:r>
              <a:rPr lang="pt-BR" sz="1600" b="1" dirty="0"/>
              <a:t>VII - ressarcimento do atendimento a serviços prestados para outras esferas de governo.</a:t>
            </a:r>
          </a:p>
          <a:p>
            <a:pPr algn="just"/>
            <a:endParaRPr lang="pt-BR" sz="1600" dirty="0">
              <a:cs typeface="Arial" panose="020B0604020202020204" pitchFamily="34" charset="0"/>
            </a:endParaRPr>
          </a:p>
        </p:txBody>
      </p:sp>
      <p:sp>
        <p:nvSpPr>
          <p:cNvPr id="21" name="CaixaDeTexto 20">
            <a:extLst>
              <a:ext uri="{FF2B5EF4-FFF2-40B4-BE49-F238E27FC236}">
                <a16:creationId xmlns:a16="http://schemas.microsoft.com/office/drawing/2014/main" id="{78B5B73A-AA56-4030-888D-51A83FB31F68}"/>
              </a:ext>
            </a:extLst>
          </p:cNvPr>
          <p:cNvSpPr txBox="1"/>
          <p:nvPr/>
        </p:nvSpPr>
        <p:spPr>
          <a:xfrm>
            <a:off x="64530" y="2519824"/>
            <a:ext cx="2224215" cy="1754326"/>
          </a:xfrm>
          <a:prstGeom prst="rect">
            <a:avLst/>
          </a:prstGeom>
          <a:noFill/>
        </p:spPr>
        <p:txBody>
          <a:bodyPr wrap="square" rtlCol="0">
            <a:spAutoFit/>
          </a:bodyPr>
          <a:lstStyle/>
          <a:p>
            <a:pPr fontAlgn="base"/>
            <a:r>
              <a:rPr lang="pt-BR" sz="1600" dirty="0">
                <a:cs typeface="Arial" panose="020B0604020202020204" pitchFamily="34" charset="0"/>
              </a:rPr>
              <a:t>Art. 23, II – competência comum</a:t>
            </a:r>
          </a:p>
          <a:p>
            <a:pPr fontAlgn="base"/>
            <a:endParaRPr lang="pt-BR" sz="1600" dirty="0">
              <a:cs typeface="Arial" panose="020B0604020202020204" pitchFamily="34" charset="0"/>
            </a:endParaRPr>
          </a:p>
          <a:p>
            <a:pPr fontAlgn="base"/>
            <a:r>
              <a:rPr lang="pt-BR" sz="1600" dirty="0">
                <a:cs typeface="Arial" panose="020B0604020202020204" pitchFamily="34" charset="0"/>
              </a:rPr>
              <a:t>Art.198, §1º - financiamento tripartite</a:t>
            </a:r>
          </a:p>
          <a:p>
            <a:pPr fontAlgn="base"/>
            <a:r>
              <a:rPr lang="pt-BR" sz="1400" dirty="0">
                <a:latin typeface="Arial" panose="020B0604020202020204" pitchFamily="34" charset="0"/>
                <a:cs typeface="Arial" panose="020B0604020202020204" pitchFamily="34" charset="0"/>
              </a:rPr>
              <a:t> </a:t>
            </a:r>
          </a:p>
          <a:p>
            <a:pPr fontAlgn="base"/>
            <a:endParaRPr lang="pt-BR" sz="1400" dirty="0">
              <a:latin typeface="Arial" panose="020B0604020202020204" pitchFamily="34" charset="0"/>
              <a:cs typeface="Arial" panose="020B0604020202020204" pitchFamily="34" charset="0"/>
            </a:endParaRPr>
          </a:p>
        </p:txBody>
      </p:sp>
      <p:sp>
        <p:nvSpPr>
          <p:cNvPr id="22" name="Retângulo 21">
            <a:extLst>
              <a:ext uri="{FF2B5EF4-FFF2-40B4-BE49-F238E27FC236}">
                <a16:creationId xmlns:a16="http://schemas.microsoft.com/office/drawing/2014/main" id="{AA99B792-9F70-4F20-A588-EB23D00D223D}"/>
              </a:ext>
            </a:extLst>
          </p:cNvPr>
          <p:cNvSpPr/>
          <p:nvPr/>
        </p:nvSpPr>
        <p:spPr>
          <a:xfrm>
            <a:off x="9382695" y="1669155"/>
            <a:ext cx="2224216" cy="840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Portaria GM/MS n.º6.212/2024</a:t>
            </a:r>
          </a:p>
        </p:txBody>
      </p:sp>
      <p:pic>
        <p:nvPicPr>
          <p:cNvPr id="10" name="Imagem 9">
            <a:extLst>
              <a:ext uri="{FF2B5EF4-FFF2-40B4-BE49-F238E27FC236}">
                <a16:creationId xmlns:a16="http://schemas.microsoft.com/office/drawing/2014/main" id="{61E3A701-47F6-4AD1-A323-96DFC042A696}"/>
              </a:ext>
            </a:extLst>
          </p:cNvPr>
          <p:cNvPicPr>
            <a:picLocks noChangeAspect="1"/>
          </p:cNvPicPr>
          <p:nvPr/>
        </p:nvPicPr>
        <p:blipFill>
          <a:blip r:embed="rId4"/>
          <a:stretch>
            <a:fillRect/>
          </a:stretch>
        </p:blipFill>
        <p:spPr>
          <a:xfrm>
            <a:off x="10282833" y="117662"/>
            <a:ext cx="1772260" cy="920517"/>
          </a:xfrm>
          <a:prstGeom prst="rect">
            <a:avLst/>
          </a:prstGeom>
        </p:spPr>
      </p:pic>
      <p:sp>
        <p:nvSpPr>
          <p:cNvPr id="25" name="CaixaDeTexto 24">
            <a:extLst>
              <a:ext uri="{FF2B5EF4-FFF2-40B4-BE49-F238E27FC236}">
                <a16:creationId xmlns:a16="http://schemas.microsoft.com/office/drawing/2014/main" id="{619F09DE-FF97-4F47-BB97-EECE651C3C8B}"/>
              </a:ext>
            </a:extLst>
          </p:cNvPr>
          <p:cNvSpPr txBox="1"/>
          <p:nvPr/>
        </p:nvSpPr>
        <p:spPr>
          <a:xfrm>
            <a:off x="9382695" y="2996877"/>
            <a:ext cx="2641731" cy="2554545"/>
          </a:xfrm>
          <a:prstGeom prst="rect">
            <a:avLst/>
          </a:prstGeom>
          <a:noFill/>
        </p:spPr>
        <p:txBody>
          <a:bodyPr wrap="square" rtlCol="0">
            <a:spAutoFit/>
          </a:bodyPr>
          <a:lstStyle/>
          <a:p>
            <a:pPr algn="just"/>
            <a:r>
              <a:rPr lang="pt-BR" sz="1600" dirty="0"/>
              <a:t>Dispõe sobre regras procedimentais para o ressarcimento </a:t>
            </a:r>
            <a:r>
              <a:rPr lang="pt-BR" sz="1600" dirty="0" err="1"/>
              <a:t>interfederativo</a:t>
            </a:r>
            <a:r>
              <a:rPr lang="pt-BR" sz="1600" dirty="0"/>
              <a:t> relativo a valores financeiros despendidos decorrentes de ordens judiciais referentes a fornecimento de medicamentos.</a:t>
            </a:r>
          </a:p>
          <a:p>
            <a:br>
              <a:rPr lang="pt-BR" sz="1600" dirty="0"/>
            </a:br>
            <a:endParaRPr lang="pt-BR" sz="1600" dirty="0">
              <a:cs typeface="Arial" panose="020B0604020202020204" pitchFamily="34" charset="0"/>
            </a:endParaRPr>
          </a:p>
        </p:txBody>
      </p:sp>
      <p:cxnSp>
        <p:nvCxnSpPr>
          <p:cNvPr id="26" name="Conector: Angulado 25">
            <a:extLst>
              <a:ext uri="{FF2B5EF4-FFF2-40B4-BE49-F238E27FC236}">
                <a16:creationId xmlns:a16="http://schemas.microsoft.com/office/drawing/2014/main" id="{C76FCB98-719C-433E-9F28-6718E905E54D}"/>
              </a:ext>
            </a:extLst>
          </p:cNvPr>
          <p:cNvCxnSpPr>
            <a:cxnSpLocks/>
          </p:cNvCxnSpPr>
          <p:nvPr/>
        </p:nvCxnSpPr>
        <p:spPr>
          <a:xfrm rot="16200000" flipH="1">
            <a:off x="10235861" y="2681995"/>
            <a:ext cx="280046" cy="186101"/>
          </a:xfrm>
          <a:prstGeom prst="bentConnector3">
            <a:avLst>
              <a:gd name="adj1" fmla="val 4656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ângulo 15">
            <a:extLst>
              <a:ext uri="{FF2B5EF4-FFF2-40B4-BE49-F238E27FC236}">
                <a16:creationId xmlns:a16="http://schemas.microsoft.com/office/drawing/2014/main" id="{4347EB0B-D10F-4572-ABB5-CA7C778D2899}"/>
              </a:ext>
            </a:extLst>
          </p:cNvPr>
          <p:cNvSpPr/>
          <p:nvPr/>
        </p:nvSpPr>
        <p:spPr>
          <a:xfrm>
            <a:off x="6839093" y="2841404"/>
            <a:ext cx="2224216" cy="3031358"/>
          </a:xfrm>
          <a:prstGeom prst="rect">
            <a:avLst/>
          </a:prstGeom>
          <a:solidFill>
            <a:schemeClr val="accent6">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Arial" panose="020B0604020202020204" pitchFamily="34" charset="0"/>
                <a:cs typeface="Arial" panose="020B0604020202020204" pitchFamily="34" charset="0"/>
              </a:rPr>
              <a:t>TEMA 6 e TEMA 1234</a:t>
            </a:r>
          </a:p>
          <a:p>
            <a:pPr algn="ctr"/>
            <a:r>
              <a:rPr lang="pt-BR" sz="1600" dirty="0">
                <a:solidFill>
                  <a:schemeClr val="accent1">
                    <a:lumMod val="50000"/>
                  </a:schemeClr>
                </a:solidFill>
                <a:latin typeface="Arial" panose="020B0604020202020204" pitchFamily="34" charset="0"/>
                <a:cs typeface="Arial" panose="020B0604020202020204" pitchFamily="34" charset="0"/>
              </a:rPr>
              <a:t>Supremo Tribunal Federal</a:t>
            </a:r>
          </a:p>
          <a:p>
            <a:pPr algn="ctr"/>
            <a:endParaRPr lang="pt-BR" sz="1600" dirty="0">
              <a:solidFill>
                <a:schemeClr val="accent1">
                  <a:lumMod val="50000"/>
                </a:schemeClr>
              </a:solidFill>
              <a:latin typeface="Arial" panose="020B0604020202020204" pitchFamily="34" charset="0"/>
              <a:cs typeface="Arial" panose="020B0604020202020204" pitchFamily="34" charset="0"/>
            </a:endParaRPr>
          </a:p>
          <a:p>
            <a:pPr algn="ctr"/>
            <a:r>
              <a:rPr lang="pt-BR" sz="1600" b="1" dirty="0">
                <a:solidFill>
                  <a:schemeClr val="accent1">
                    <a:lumMod val="50000"/>
                  </a:schemeClr>
                </a:solidFill>
                <a:latin typeface="Arial" panose="020B0604020202020204" pitchFamily="34" charset="0"/>
                <a:cs typeface="Arial" panose="020B0604020202020204" pitchFamily="34" charset="0"/>
              </a:rPr>
              <a:t>RE 1.366.243 SC</a:t>
            </a:r>
          </a:p>
        </p:txBody>
      </p:sp>
      <p:pic>
        <p:nvPicPr>
          <p:cNvPr id="4" name="Imagem 3">
            <a:extLst>
              <a:ext uri="{FF2B5EF4-FFF2-40B4-BE49-F238E27FC236}">
                <a16:creationId xmlns:a16="http://schemas.microsoft.com/office/drawing/2014/main" id="{D8D988E3-52BA-4291-85F0-353122C2C506}"/>
              </a:ext>
            </a:extLst>
          </p:cNvPr>
          <p:cNvPicPr>
            <a:picLocks noChangeAspect="1"/>
          </p:cNvPicPr>
          <p:nvPr/>
        </p:nvPicPr>
        <p:blipFill>
          <a:blip r:embed="rId5"/>
          <a:stretch>
            <a:fillRect/>
          </a:stretch>
        </p:blipFill>
        <p:spPr>
          <a:xfrm>
            <a:off x="6850049" y="985238"/>
            <a:ext cx="2224216" cy="1898501"/>
          </a:xfrm>
          <a:prstGeom prst="rect">
            <a:avLst/>
          </a:prstGeom>
        </p:spPr>
      </p:pic>
    </p:spTree>
    <p:extLst>
      <p:ext uri="{BB962C8B-B14F-4D97-AF65-F5344CB8AC3E}">
        <p14:creationId xmlns:p14="http://schemas.microsoft.com/office/powerpoint/2010/main" val="234748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3E52F2B1-DC01-4C1F-AD17-4D2F6BEC339F}"/>
              </a:ext>
            </a:extLst>
          </p:cNvPr>
          <p:cNvSpPr/>
          <p:nvPr/>
        </p:nvSpPr>
        <p:spPr>
          <a:xfrm>
            <a:off x="394636" y="519764"/>
            <a:ext cx="10911126" cy="1289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2">
                  <a:lumMod val="60000"/>
                  <a:lumOff val="40000"/>
                </a:schemeClr>
              </a:solidFill>
            </a:endParaRPr>
          </a:p>
        </p:txBody>
      </p:sp>
      <p:sp>
        <p:nvSpPr>
          <p:cNvPr id="5" name="Retângulo 4">
            <a:extLst>
              <a:ext uri="{FF2B5EF4-FFF2-40B4-BE49-F238E27FC236}">
                <a16:creationId xmlns:a16="http://schemas.microsoft.com/office/drawing/2014/main" id="{6781F2CD-E602-47BD-A9E6-8B7645715E24}"/>
              </a:ext>
            </a:extLst>
          </p:cNvPr>
          <p:cNvSpPr/>
          <p:nvPr/>
        </p:nvSpPr>
        <p:spPr>
          <a:xfrm>
            <a:off x="273430" y="808627"/>
            <a:ext cx="10911126" cy="1461189"/>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5263"/>
            <a:ext cx="12191998" cy="6858002"/>
          </a:xfrm>
          <a:prstGeom prst="rect">
            <a:avLst/>
          </a:prstGeom>
        </p:spPr>
      </p:pic>
      <p:sp>
        <p:nvSpPr>
          <p:cNvPr id="3" name="CaixaDeTexto 2">
            <a:extLst>
              <a:ext uri="{FF2B5EF4-FFF2-40B4-BE49-F238E27FC236}">
                <a16:creationId xmlns:a16="http://schemas.microsoft.com/office/drawing/2014/main" id="{A460E25A-91EF-4A16-A0ED-3E9CF652A170}"/>
              </a:ext>
            </a:extLst>
          </p:cNvPr>
          <p:cNvSpPr txBox="1"/>
          <p:nvPr/>
        </p:nvSpPr>
        <p:spPr>
          <a:xfrm>
            <a:off x="4892842" y="2269460"/>
            <a:ext cx="6627884" cy="3416320"/>
          </a:xfrm>
          <a:prstGeom prst="rect">
            <a:avLst/>
          </a:prstGeom>
          <a:noFill/>
        </p:spPr>
        <p:txBody>
          <a:bodyPr wrap="square" rtlCol="0">
            <a:spAutoFit/>
          </a:bodyPr>
          <a:lstStyle/>
          <a:p>
            <a:pPr algn="just"/>
            <a:r>
              <a:rPr lang="pt-BR" dirty="0"/>
              <a:t> </a:t>
            </a:r>
            <a:r>
              <a:rPr lang="pt-BR" sz="2400" dirty="0">
                <a:solidFill>
                  <a:schemeClr val="accent1">
                    <a:lumMod val="75000"/>
                  </a:schemeClr>
                </a:solidFill>
              </a:rPr>
              <a:t>Ressarcimento em relação a despesas decorrentes de ordens judiciais referentes a fornecimento de medicamentos;</a:t>
            </a:r>
          </a:p>
          <a:p>
            <a:pPr algn="just"/>
            <a:endParaRPr lang="pt-BR" sz="2400" dirty="0">
              <a:solidFill>
                <a:schemeClr val="accent1">
                  <a:lumMod val="75000"/>
                </a:schemeClr>
              </a:solidFill>
            </a:endParaRPr>
          </a:p>
          <a:p>
            <a:pPr algn="just"/>
            <a:endParaRPr lang="pt-BR" sz="2400" dirty="0">
              <a:solidFill>
                <a:schemeClr val="accent1">
                  <a:lumMod val="75000"/>
                </a:schemeClr>
              </a:solidFill>
            </a:endParaRPr>
          </a:p>
          <a:p>
            <a:pPr algn="just"/>
            <a:r>
              <a:rPr lang="pt-BR" sz="2400" dirty="0">
                <a:solidFill>
                  <a:schemeClr val="accent1">
                    <a:lumMod val="75000"/>
                  </a:schemeClr>
                </a:solidFill>
              </a:rPr>
              <a:t> Conforme parâmetros e critérios fixados nos acordos homologados pelo STF, no âmbito do Recurso Extraordinário 1.366.243 - Tema de Repercussão Geral nº 1234.</a:t>
            </a:r>
            <a:endParaRPr lang="pt-BR" sz="2400" dirty="0">
              <a:solidFill>
                <a:schemeClr val="accent1">
                  <a:lumMod val="75000"/>
                </a:schemeClr>
              </a:solidFill>
              <a:latin typeface="Arial" panose="020B0604020202020204" pitchFamily="34" charset="0"/>
              <a:cs typeface="Arial" panose="020B0604020202020204" pitchFamily="34" charset="0"/>
            </a:endParaRPr>
          </a:p>
        </p:txBody>
      </p:sp>
      <p:sp>
        <p:nvSpPr>
          <p:cNvPr id="7" name="Seta: para a Direita 6">
            <a:extLst>
              <a:ext uri="{FF2B5EF4-FFF2-40B4-BE49-F238E27FC236}">
                <a16:creationId xmlns:a16="http://schemas.microsoft.com/office/drawing/2014/main" id="{580E101C-0440-42F6-9E1E-F9BD7A931602}"/>
              </a:ext>
            </a:extLst>
          </p:cNvPr>
          <p:cNvSpPr/>
          <p:nvPr/>
        </p:nvSpPr>
        <p:spPr>
          <a:xfrm>
            <a:off x="3749328" y="4330430"/>
            <a:ext cx="978408" cy="809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Seta: para a Direita 7">
            <a:extLst>
              <a:ext uri="{FF2B5EF4-FFF2-40B4-BE49-F238E27FC236}">
                <a16:creationId xmlns:a16="http://schemas.microsoft.com/office/drawing/2014/main" id="{A6989B8A-6A69-4153-825C-D310C801F052}"/>
              </a:ext>
            </a:extLst>
          </p:cNvPr>
          <p:cNvSpPr/>
          <p:nvPr/>
        </p:nvSpPr>
        <p:spPr>
          <a:xfrm>
            <a:off x="3715399" y="2459458"/>
            <a:ext cx="1012337" cy="809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EA68CD12-F34E-4577-9AE8-1540F667AE71}"/>
              </a:ext>
            </a:extLst>
          </p:cNvPr>
          <p:cNvSpPr/>
          <p:nvPr/>
        </p:nvSpPr>
        <p:spPr>
          <a:xfrm>
            <a:off x="394636" y="958937"/>
            <a:ext cx="11402728" cy="1323439"/>
          </a:xfrm>
          <a:prstGeom prst="rect">
            <a:avLst/>
          </a:prstGeom>
        </p:spPr>
        <p:txBody>
          <a:bodyPr wrap="square">
            <a:spAutoFit/>
          </a:bodyPr>
          <a:lstStyle/>
          <a:p>
            <a:pPr algn="just"/>
            <a:r>
              <a:rPr lang="pt-BR" sz="2000" b="1" dirty="0">
                <a:solidFill>
                  <a:schemeClr val="accent1">
                    <a:lumMod val="75000"/>
                  </a:schemeClr>
                </a:solidFill>
              </a:rPr>
              <a:t>CONCEITO: </a:t>
            </a:r>
            <a:r>
              <a:rPr lang="pt-BR" sz="2000" dirty="0">
                <a:solidFill>
                  <a:schemeClr val="accent1">
                    <a:lumMod val="75000"/>
                  </a:schemeClr>
                </a:solidFill>
              </a:rPr>
              <a:t>ressarcimento </a:t>
            </a:r>
            <a:r>
              <a:rPr lang="pt-BR" sz="2000" dirty="0" err="1">
                <a:solidFill>
                  <a:schemeClr val="accent1">
                    <a:lumMod val="75000"/>
                  </a:schemeClr>
                </a:solidFill>
              </a:rPr>
              <a:t>interfederativo</a:t>
            </a:r>
            <a:r>
              <a:rPr lang="pt-BR" sz="2000" dirty="0">
                <a:solidFill>
                  <a:schemeClr val="accent1">
                    <a:lumMod val="75000"/>
                  </a:schemeClr>
                </a:solidFill>
              </a:rPr>
              <a:t> é o </a:t>
            </a:r>
            <a:r>
              <a:rPr lang="pt-BR" sz="2000" b="1" dirty="0">
                <a:solidFill>
                  <a:schemeClr val="accent6">
                    <a:lumMod val="50000"/>
                  </a:schemeClr>
                </a:solidFill>
              </a:rPr>
              <a:t>procedimento administrativo </a:t>
            </a:r>
            <a:r>
              <a:rPr lang="pt-BR" sz="2000" dirty="0">
                <a:solidFill>
                  <a:schemeClr val="accent1">
                    <a:lumMod val="75000"/>
                  </a:schemeClr>
                </a:solidFill>
              </a:rPr>
              <a:t>pelo qual a União, estados, Distrito Federal e municípios efetuam repasse financeiro, de </a:t>
            </a:r>
            <a:r>
              <a:rPr lang="pt-BR" sz="2000" b="1" dirty="0">
                <a:solidFill>
                  <a:schemeClr val="accent6">
                    <a:lumMod val="50000"/>
                  </a:schemeClr>
                </a:solidFill>
              </a:rPr>
              <a:t>valores despendidos por outro ente federativo que suportou o ônus financeiro decorrente do cumprimento de determinação judicial de fornecimento de medicamento.</a:t>
            </a:r>
          </a:p>
        </p:txBody>
      </p:sp>
      <p:sp>
        <p:nvSpPr>
          <p:cNvPr id="10" name="CaixaDeTexto 9">
            <a:extLst>
              <a:ext uri="{FF2B5EF4-FFF2-40B4-BE49-F238E27FC236}">
                <a16:creationId xmlns:a16="http://schemas.microsoft.com/office/drawing/2014/main" id="{7BF0A363-DF45-4FB0-A18E-A096416C6C1E}"/>
              </a:ext>
            </a:extLst>
          </p:cNvPr>
          <p:cNvSpPr txBox="1"/>
          <p:nvPr/>
        </p:nvSpPr>
        <p:spPr>
          <a:xfrm>
            <a:off x="106268" y="157583"/>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PRT 6212/2024</a:t>
            </a:r>
          </a:p>
        </p:txBody>
      </p:sp>
      <p:pic>
        <p:nvPicPr>
          <p:cNvPr id="11" name="Imagem 10">
            <a:extLst>
              <a:ext uri="{FF2B5EF4-FFF2-40B4-BE49-F238E27FC236}">
                <a16:creationId xmlns:a16="http://schemas.microsoft.com/office/drawing/2014/main" id="{84628221-962F-4D2B-96AE-D196B3391459}"/>
              </a:ext>
            </a:extLst>
          </p:cNvPr>
          <p:cNvPicPr>
            <a:picLocks noChangeAspect="1"/>
          </p:cNvPicPr>
          <p:nvPr/>
        </p:nvPicPr>
        <p:blipFill>
          <a:blip r:embed="rId3"/>
          <a:stretch>
            <a:fillRect/>
          </a:stretch>
        </p:blipFill>
        <p:spPr>
          <a:xfrm>
            <a:off x="10404909" y="38420"/>
            <a:ext cx="1633096" cy="848235"/>
          </a:xfrm>
          <a:prstGeom prst="rect">
            <a:avLst/>
          </a:prstGeom>
        </p:spPr>
      </p:pic>
    </p:spTree>
    <p:extLst>
      <p:ext uri="{BB962C8B-B14F-4D97-AF65-F5344CB8AC3E}">
        <p14:creationId xmlns:p14="http://schemas.microsoft.com/office/powerpoint/2010/main" val="222251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14" y="20076"/>
            <a:ext cx="12191998" cy="6858002"/>
          </a:xfrm>
          <a:prstGeom prst="rect">
            <a:avLst/>
          </a:prstGeom>
        </p:spPr>
      </p:pic>
      <p:pic>
        <p:nvPicPr>
          <p:cNvPr id="3" name="Imagem 2">
            <a:extLst>
              <a:ext uri="{FF2B5EF4-FFF2-40B4-BE49-F238E27FC236}">
                <a16:creationId xmlns:a16="http://schemas.microsoft.com/office/drawing/2014/main" id="{B06B8844-4830-4DCC-B07D-4B09C597728E}"/>
              </a:ext>
            </a:extLst>
          </p:cNvPr>
          <p:cNvPicPr>
            <a:picLocks noChangeAspect="1"/>
          </p:cNvPicPr>
          <p:nvPr/>
        </p:nvPicPr>
        <p:blipFill>
          <a:blip r:embed="rId3"/>
          <a:stretch>
            <a:fillRect/>
          </a:stretch>
        </p:blipFill>
        <p:spPr>
          <a:xfrm>
            <a:off x="10264936" y="20076"/>
            <a:ext cx="1760483" cy="914400"/>
          </a:xfrm>
          <a:prstGeom prst="rect">
            <a:avLst/>
          </a:prstGeom>
        </p:spPr>
      </p:pic>
      <p:sp>
        <p:nvSpPr>
          <p:cNvPr id="2" name="Retângulo 1">
            <a:extLst>
              <a:ext uri="{FF2B5EF4-FFF2-40B4-BE49-F238E27FC236}">
                <a16:creationId xmlns:a16="http://schemas.microsoft.com/office/drawing/2014/main" id="{07F6DD73-37D0-44F8-AE9C-8D4605D33F36}"/>
              </a:ext>
            </a:extLst>
          </p:cNvPr>
          <p:cNvSpPr/>
          <p:nvPr/>
        </p:nvSpPr>
        <p:spPr>
          <a:xfrm>
            <a:off x="1847108" y="744747"/>
            <a:ext cx="9532092" cy="1015663"/>
          </a:xfrm>
          <a:prstGeom prst="rect">
            <a:avLst/>
          </a:prstGeom>
        </p:spPr>
        <p:txBody>
          <a:bodyPr wrap="square">
            <a:spAutoFit/>
          </a:bodyPr>
          <a:lstStyle/>
          <a:p>
            <a:pPr algn="just"/>
            <a:r>
              <a:rPr lang="pt-BR" sz="2000" dirty="0"/>
              <a:t>As ações que permanecerem na Justiça Estadual e cuidarem de </a:t>
            </a:r>
            <a:r>
              <a:rPr lang="pt-BR" sz="2000" b="1" dirty="0"/>
              <a:t>medicamentos NÃO incorporados</a:t>
            </a:r>
            <a:r>
              <a:rPr lang="pt-BR" sz="2000" dirty="0"/>
              <a:t>, as quais impuserem condenações aos Estados e Municípios, </a:t>
            </a:r>
            <a:r>
              <a:rPr lang="pt-BR" sz="2000" b="1" u="sng" dirty="0"/>
              <a:t>serão ressarcidas pela União</a:t>
            </a:r>
            <a:r>
              <a:rPr lang="pt-BR" sz="2000" dirty="0"/>
              <a:t>, via repasses Fundo a Fundo (FNS ao FES ou ao FMS).  </a:t>
            </a:r>
          </a:p>
        </p:txBody>
      </p:sp>
      <p:sp>
        <p:nvSpPr>
          <p:cNvPr id="4" name="Retângulo 3">
            <a:extLst>
              <a:ext uri="{FF2B5EF4-FFF2-40B4-BE49-F238E27FC236}">
                <a16:creationId xmlns:a16="http://schemas.microsoft.com/office/drawing/2014/main" id="{3CDE29B1-9965-443A-961B-D27E7596F572}"/>
              </a:ext>
            </a:extLst>
          </p:cNvPr>
          <p:cNvSpPr/>
          <p:nvPr/>
        </p:nvSpPr>
        <p:spPr>
          <a:xfrm>
            <a:off x="2010845" y="2062961"/>
            <a:ext cx="10014574" cy="1631216"/>
          </a:xfrm>
          <a:prstGeom prst="rect">
            <a:avLst/>
          </a:prstGeom>
        </p:spPr>
        <p:txBody>
          <a:bodyPr wrap="square">
            <a:spAutoFit/>
          </a:bodyPr>
          <a:lstStyle/>
          <a:p>
            <a:pPr algn="just"/>
            <a:r>
              <a:rPr lang="pt-BR" sz="2000" b="1" dirty="0"/>
              <a:t>O ressarcimento ocorrerá no percentual de 65% (sessenta e cinco por cento) dos desembolsos decorrentes de condenações PARA AQUISIÇÃO DE MEDICAMENTOS NÃO INCORPORADOS - oriundas de ações cujo valor da causa seja </a:t>
            </a:r>
            <a:r>
              <a:rPr lang="pt-BR" sz="2000" b="1" dirty="0">
                <a:solidFill>
                  <a:schemeClr val="accent1"/>
                </a:solidFill>
              </a:rPr>
              <a:t>SUPERIOR A 7 (SETE) E INFERIOR A 210 (DUZENTOS E DEZ) SALÁRIOS MÍNIMOS</a:t>
            </a:r>
            <a:r>
              <a:rPr lang="pt-BR" sz="2000" b="1" dirty="0"/>
              <a:t>, a ser implementado mediante ato do Ministério da Saúde</a:t>
            </a:r>
          </a:p>
        </p:txBody>
      </p:sp>
      <p:sp>
        <p:nvSpPr>
          <p:cNvPr id="8" name="Retângulo 7">
            <a:extLst>
              <a:ext uri="{FF2B5EF4-FFF2-40B4-BE49-F238E27FC236}">
                <a16:creationId xmlns:a16="http://schemas.microsoft.com/office/drawing/2014/main" id="{02388402-0DC6-4327-980D-717C0135FDED}"/>
              </a:ext>
            </a:extLst>
          </p:cNvPr>
          <p:cNvSpPr/>
          <p:nvPr/>
        </p:nvSpPr>
        <p:spPr>
          <a:xfrm>
            <a:off x="2010844" y="3765303"/>
            <a:ext cx="10060241" cy="1938992"/>
          </a:xfrm>
          <a:prstGeom prst="rect">
            <a:avLst/>
          </a:prstGeom>
        </p:spPr>
        <p:txBody>
          <a:bodyPr wrap="square">
            <a:spAutoFit/>
          </a:bodyPr>
          <a:lstStyle/>
          <a:p>
            <a:pPr algn="just"/>
            <a:r>
              <a:rPr lang="pt-BR" sz="2000" dirty="0"/>
              <a:t>Medicamentos para </a:t>
            </a:r>
            <a:r>
              <a:rPr lang="pt-BR" sz="2000" b="1" dirty="0"/>
              <a:t>tratamento oncológico:</a:t>
            </a:r>
            <a:r>
              <a:rPr lang="pt-BR" sz="2000" dirty="0"/>
              <a:t> as ações ajuizadas previamente a 10 de junho de 2024 serão ressarcidas pela União na proporção de 80% (oitenta por cento) do valor total pago por Estados e por Municípios, independentemente do trânsito em julgado da decisão, a ser implementado mediante ato do Ministério da Saúde, previamente pactuado em instância tripartite, no prazo de até 90 dias. O ressarcimento para os casos posteriores a 10 de junho de 2024 deverá ser pactuado na CIT, no mesmo prazo.</a:t>
            </a:r>
          </a:p>
        </p:txBody>
      </p:sp>
      <p:pic>
        <p:nvPicPr>
          <p:cNvPr id="10" name="Gráfico 9" descr="Dedo indicador apontando para a direita">
            <a:extLst>
              <a:ext uri="{FF2B5EF4-FFF2-40B4-BE49-F238E27FC236}">
                <a16:creationId xmlns:a16="http://schemas.microsoft.com/office/drawing/2014/main" id="{52B2ACA2-9C08-4C91-888E-06BF802E0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110" y="662519"/>
            <a:ext cx="914400" cy="914400"/>
          </a:xfrm>
          <a:prstGeom prst="rect">
            <a:avLst/>
          </a:prstGeom>
        </p:spPr>
      </p:pic>
      <p:pic>
        <p:nvPicPr>
          <p:cNvPr id="11" name="Gráfico 10" descr="Dedo indicador apontando para a direita">
            <a:extLst>
              <a:ext uri="{FF2B5EF4-FFF2-40B4-BE49-F238E27FC236}">
                <a16:creationId xmlns:a16="http://schemas.microsoft.com/office/drawing/2014/main" id="{7C4F3D42-A3B2-43A9-A171-469821E546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43" y="2219362"/>
            <a:ext cx="914400" cy="914400"/>
          </a:xfrm>
          <a:prstGeom prst="rect">
            <a:avLst/>
          </a:prstGeom>
        </p:spPr>
      </p:pic>
      <p:pic>
        <p:nvPicPr>
          <p:cNvPr id="12" name="Gráfico 11" descr="Dedo indicador apontando para a direita">
            <a:extLst>
              <a:ext uri="{FF2B5EF4-FFF2-40B4-BE49-F238E27FC236}">
                <a16:creationId xmlns:a16="http://schemas.microsoft.com/office/drawing/2014/main" id="{2AB9E3EE-7258-4F6C-8A35-413054DDE5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110" y="3724239"/>
            <a:ext cx="914400" cy="914400"/>
          </a:xfrm>
          <a:prstGeom prst="rect">
            <a:avLst/>
          </a:prstGeom>
        </p:spPr>
      </p:pic>
      <p:sp>
        <p:nvSpPr>
          <p:cNvPr id="13" name="CaixaDeTexto 12">
            <a:extLst>
              <a:ext uri="{FF2B5EF4-FFF2-40B4-BE49-F238E27FC236}">
                <a16:creationId xmlns:a16="http://schemas.microsoft.com/office/drawing/2014/main" id="{C9D78C30-0ADF-449C-96A5-03CCE2950FC2}"/>
              </a:ext>
            </a:extLst>
          </p:cNvPr>
          <p:cNvSpPr txBox="1"/>
          <p:nvPr/>
        </p:nvSpPr>
        <p:spPr>
          <a:xfrm>
            <a:off x="106268" y="157583"/>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PRT 6212/2024</a:t>
            </a:r>
          </a:p>
        </p:txBody>
      </p:sp>
    </p:spTree>
    <p:extLst>
      <p:ext uri="{BB962C8B-B14F-4D97-AF65-F5344CB8AC3E}">
        <p14:creationId xmlns:p14="http://schemas.microsoft.com/office/powerpoint/2010/main" val="354900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0" y="1216152"/>
            <a:ext cx="12234334" cy="3046988"/>
          </a:xfrm>
          <a:prstGeom prst="rect">
            <a:avLst/>
          </a:prstGeom>
          <a:noFill/>
        </p:spPr>
        <p:txBody>
          <a:bodyPr wrap="square" rtlCol="0">
            <a:spAutoFit/>
          </a:bodyPr>
          <a:lstStyle/>
          <a:p>
            <a:pPr algn="just"/>
            <a:r>
              <a:rPr lang="pt-BR" sz="2400" dirty="0">
                <a:solidFill>
                  <a:schemeClr val="accent1">
                    <a:lumMod val="75000"/>
                  </a:schemeClr>
                </a:solidFill>
                <a:latin typeface="Arial" panose="020B0604020202020204" pitchFamily="34" charset="0"/>
              </a:rPr>
              <a:t>O ressarcimento de medicamentos não incorporados, </a:t>
            </a:r>
            <a:r>
              <a:rPr lang="pt-BR" sz="2400" b="1" dirty="0">
                <a:solidFill>
                  <a:schemeClr val="accent1">
                    <a:lumMod val="75000"/>
                  </a:schemeClr>
                </a:solidFill>
                <a:latin typeface="Arial" panose="020B0604020202020204" pitchFamily="34" charset="0"/>
              </a:rPr>
              <a:t>com valor do tratamento anual igual ou menor que 7 (sete) salários-mínimos</a:t>
            </a:r>
            <a:r>
              <a:rPr lang="pt-BR" sz="2400" dirty="0">
                <a:solidFill>
                  <a:schemeClr val="accent1">
                    <a:lumMod val="75000"/>
                  </a:schemeClr>
                </a:solidFill>
                <a:latin typeface="Arial" panose="020B0604020202020204" pitchFamily="34" charset="0"/>
              </a:rPr>
              <a:t>, bem como incorporados do </a:t>
            </a:r>
            <a:r>
              <a:rPr lang="pt-BR" sz="2400" b="1" u="sng" dirty="0">
                <a:solidFill>
                  <a:schemeClr val="accent1">
                    <a:lumMod val="75000"/>
                  </a:schemeClr>
                </a:solidFill>
                <a:latin typeface="Arial" panose="020B0604020202020204" pitchFamily="34" charset="0"/>
              </a:rPr>
              <a:t>Grupo 2 do CEAF</a:t>
            </a:r>
            <a:r>
              <a:rPr lang="pt-BR" sz="2400" dirty="0">
                <a:solidFill>
                  <a:schemeClr val="accent1">
                    <a:lumMod val="75000"/>
                  </a:schemeClr>
                </a:solidFill>
                <a:latin typeface="Arial" panose="020B0604020202020204" pitchFamily="34" charset="0"/>
              </a:rPr>
              <a:t>, é de responsabilidade integral dos estados ou, em hipótese diversa, respeitando decisão da Comissão </a:t>
            </a:r>
            <a:r>
              <a:rPr lang="pt-BR" sz="2400" dirty="0" err="1">
                <a:solidFill>
                  <a:schemeClr val="accent1">
                    <a:lumMod val="75000"/>
                  </a:schemeClr>
                </a:solidFill>
                <a:latin typeface="Arial" panose="020B0604020202020204" pitchFamily="34" charset="0"/>
              </a:rPr>
              <a:t>Intergestores</a:t>
            </a:r>
            <a:r>
              <a:rPr lang="pt-BR" sz="2400" dirty="0">
                <a:solidFill>
                  <a:schemeClr val="accent1">
                    <a:lumMod val="75000"/>
                  </a:schemeClr>
                </a:solidFill>
                <a:latin typeface="Arial" panose="020B0604020202020204" pitchFamily="34" charset="0"/>
              </a:rPr>
              <a:t> </a:t>
            </a:r>
            <a:r>
              <a:rPr lang="pt-BR" sz="2400" dirty="0" err="1">
                <a:solidFill>
                  <a:schemeClr val="accent1">
                    <a:lumMod val="75000"/>
                  </a:schemeClr>
                </a:solidFill>
                <a:latin typeface="Arial" panose="020B0604020202020204" pitchFamily="34" charset="0"/>
              </a:rPr>
              <a:t>Bipartite</a:t>
            </a:r>
            <a:r>
              <a:rPr lang="pt-BR" sz="2400" dirty="0">
                <a:solidFill>
                  <a:schemeClr val="accent1">
                    <a:lumMod val="75000"/>
                  </a:schemeClr>
                </a:solidFill>
                <a:latin typeface="Arial" panose="020B0604020202020204" pitchFamily="34" charset="0"/>
              </a:rPr>
              <a:t>.</a:t>
            </a:r>
            <a:r>
              <a:rPr lang="pt-BR" sz="2400" dirty="0">
                <a:solidFill>
                  <a:schemeClr val="accent1">
                    <a:lumMod val="75000"/>
                  </a:schemeClr>
                </a:solidFill>
                <a:latin typeface="Arial" panose="020B0604020202020204" pitchFamily="34" charset="0"/>
                <a:cs typeface="Arial" panose="020B0604020202020204" pitchFamily="34" charset="0"/>
              </a:rPr>
              <a:t> </a:t>
            </a:r>
          </a:p>
          <a:p>
            <a:pPr algn="just"/>
            <a:endParaRPr lang="pt-BR" sz="2400" dirty="0">
              <a:solidFill>
                <a:schemeClr val="accent1">
                  <a:lumMod val="75000"/>
                </a:schemeClr>
              </a:solidFill>
              <a:latin typeface="Arial" panose="020B0604020202020204" pitchFamily="34" charset="0"/>
              <a:cs typeface="Arial" panose="020B0604020202020204" pitchFamily="34" charset="0"/>
            </a:endParaRPr>
          </a:p>
          <a:p>
            <a:pPr algn="just"/>
            <a:endParaRPr lang="pt-BR" sz="2400" dirty="0">
              <a:solidFill>
                <a:schemeClr val="accent1">
                  <a:lumMod val="75000"/>
                </a:schemeClr>
              </a:solidFill>
              <a:latin typeface="Arial" panose="020B0604020202020204" pitchFamily="34" charset="0"/>
              <a:cs typeface="Arial" panose="020B0604020202020204" pitchFamily="34" charset="0"/>
            </a:endParaRPr>
          </a:p>
          <a:p>
            <a:pPr algn="just"/>
            <a:endParaRPr lang="pt-BR" sz="2400" i="1" dirty="0">
              <a:solidFill>
                <a:schemeClr val="accent1">
                  <a:lumMod val="75000"/>
                </a:schemeClr>
              </a:solidFill>
              <a:latin typeface="Arial" panose="020B0604020202020204" pitchFamily="34" charset="0"/>
              <a:cs typeface="Arial" panose="020B0604020202020204" pitchFamily="34" charset="0"/>
            </a:endParaRPr>
          </a:p>
          <a:p>
            <a:pPr algn="just"/>
            <a:r>
              <a:rPr lang="pt-BR" sz="2400" i="1" dirty="0">
                <a:solidFill>
                  <a:schemeClr val="accent1">
                    <a:lumMod val="75000"/>
                  </a:schemeClr>
                </a:solidFill>
                <a:latin typeface="Arial" panose="020B0604020202020204" pitchFamily="34" charset="0"/>
                <a:cs typeface="Arial" panose="020B0604020202020204" pitchFamily="34" charset="0"/>
              </a:rPr>
              <a:t>PARA RECORDAR!!!</a:t>
            </a:r>
          </a:p>
        </p:txBody>
      </p:sp>
      <p:sp>
        <p:nvSpPr>
          <p:cNvPr id="3" name="Retângulo: Cantos Arredondados 2">
            <a:extLst>
              <a:ext uri="{FF2B5EF4-FFF2-40B4-BE49-F238E27FC236}">
                <a16:creationId xmlns:a16="http://schemas.microsoft.com/office/drawing/2014/main" id="{AEB4E00A-1987-449C-941D-361593022788}"/>
              </a:ext>
            </a:extLst>
          </p:cNvPr>
          <p:cNvSpPr/>
          <p:nvPr/>
        </p:nvSpPr>
        <p:spPr>
          <a:xfrm>
            <a:off x="3215640" y="3520440"/>
            <a:ext cx="8375904" cy="212140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accent1">
                    <a:lumMod val="75000"/>
                  </a:schemeClr>
                </a:solidFill>
              </a:rPr>
              <a:t>Grupo 2: medicamentos sob responsabilidade das secretarias de saúde dos estados e do Distrito Federal pelo financiamento, aquisição, programação, armazenamento, distribuição e dispensação para tratamento das doenças contempladas no âmbito do CEAF;</a:t>
            </a:r>
          </a:p>
        </p:txBody>
      </p:sp>
      <p:sp>
        <p:nvSpPr>
          <p:cNvPr id="4" name="Seta: para a Direita 3">
            <a:extLst>
              <a:ext uri="{FF2B5EF4-FFF2-40B4-BE49-F238E27FC236}">
                <a16:creationId xmlns:a16="http://schemas.microsoft.com/office/drawing/2014/main" id="{64433040-8013-4ADC-899A-83CD5B22AC5F}"/>
              </a:ext>
            </a:extLst>
          </p:cNvPr>
          <p:cNvSpPr/>
          <p:nvPr/>
        </p:nvSpPr>
        <p:spPr>
          <a:xfrm>
            <a:off x="475488" y="4197096"/>
            <a:ext cx="2139696" cy="64008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08E5D458-06FD-4FF2-91CF-DBBE76724100}"/>
              </a:ext>
            </a:extLst>
          </p:cNvPr>
          <p:cNvSpPr txBox="1"/>
          <p:nvPr/>
        </p:nvSpPr>
        <p:spPr>
          <a:xfrm>
            <a:off x="106268" y="157583"/>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PRT 6212/2024</a:t>
            </a:r>
          </a:p>
        </p:txBody>
      </p:sp>
    </p:spTree>
    <p:extLst>
      <p:ext uri="{BB962C8B-B14F-4D97-AF65-F5344CB8AC3E}">
        <p14:creationId xmlns:p14="http://schemas.microsoft.com/office/powerpoint/2010/main" val="175132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7" y="-3"/>
            <a:ext cx="12191998" cy="6858002"/>
          </a:xfrm>
          <a:prstGeom prst="rect">
            <a:avLst/>
          </a:prstGeom>
        </p:spPr>
      </p:pic>
      <p:sp>
        <p:nvSpPr>
          <p:cNvPr id="3" name="Retângulo 2">
            <a:extLst>
              <a:ext uri="{FF2B5EF4-FFF2-40B4-BE49-F238E27FC236}">
                <a16:creationId xmlns:a16="http://schemas.microsoft.com/office/drawing/2014/main" id="{A67EA324-5184-4C8E-8599-83DF8734D12B}"/>
              </a:ext>
            </a:extLst>
          </p:cNvPr>
          <p:cNvSpPr/>
          <p:nvPr/>
        </p:nvSpPr>
        <p:spPr>
          <a:xfrm>
            <a:off x="158534" y="855427"/>
            <a:ext cx="11402728" cy="4493538"/>
          </a:xfrm>
          <a:prstGeom prst="rect">
            <a:avLst/>
          </a:prstGeom>
        </p:spPr>
        <p:txBody>
          <a:bodyPr wrap="square">
            <a:spAutoFit/>
          </a:bodyPr>
          <a:lstStyle/>
          <a:p>
            <a:pPr algn="just"/>
            <a:r>
              <a:rPr lang="pt-BR" sz="2200" b="1" dirty="0">
                <a:solidFill>
                  <a:schemeClr val="accent1">
                    <a:lumMod val="75000"/>
                  </a:schemeClr>
                </a:solidFill>
              </a:rPr>
              <a:t>Haverá algum plataforma eletrônica para solicitar o ressarcimento ao Estado? </a:t>
            </a:r>
          </a:p>
          <a:p>
            <a:pPr algn="just"/>
            <a:r>
              <a:rPr lang="pt-BR" sz="2200" b="1" dirty="0">
                <a:solidFill>
                  <a:schemeClr val="accent1">
                    <a:lumMod val="75000"/>
                  </a:schemeClr>
                </a:solidFill>
              </a:rPr>
              <a:t>Prazo para instituir mecanismos eletrônicos que viabilizem o pedido de ressarcimento: 180 dias?</a:t>
            </a:r>
          </a:p>
          <a:p>
            <a:pPr algn="just"/>
            <a:r>
              <a:rPr lang="pt-BR" sz="2200" b="1" dirty="0">
                <a:solidFill>
                  <a:schemeClr val="accent1">
                    <a:lumMod val="75000"/>
                  </a:schemeClr>
                </a:solidFill>
              </a:rPr>
              <a:t>Requisitos formais (semelhantes ao Art. 6º da PRT 6212/2024? Ofício de solicitação direcionado a qual departamento?</a:t>
            </a:r>
          </a:p>
          <a:p>
            <a:pPr algn="just"/>
            <a:r>
              <a:rPr lang="pt-BR" sz="2200" b="1" dirty="0">
                <a:solidFill>
                  <a:schemeClr val="accent1">
                    <a:lumMod val="75000"/>
                  </a:schemeClr>
                </a:solidFill>
              </a:rPr>
              <a:t>Quais serão os casos de ressarcimento aplicável ao Estado de Goiás e deliberado na CIB/GO?</a:t>
            </a:r>
          </a:p>
          <a:p>
            <a:pPr lvl="1" algn="just"/>
            <a:endParaRPr lang="pt-BR" sz="2200" dirty="0">
              <a:solidFill>
                <a:schemeClr val="accent1">
                  <a:lumMod val="75000"/>
                </a:schemeClr>
              </a:solidFill>
            </a:endParaRPr>
          </a:p>
          <a:p>
            <a:pPr marL="800100" lvl="1" indent="-342900" algn="just">
              <a:buFont typeface="Arial" panose="020B0604020202020204" pitchFamily="34" charset="0"/>
              <a:buChar char="•"/>
            </a:pPr>
            <a:r>
              <a:rPr lang="pt-BR" sz="2200" dirty="0">
                <a:solidFill>
                  <a:schemeClr val="accent1">
                    <a:lumMod val="75000"/>
                  </a:schemeClr>
                </a:solidFill>
              </a:rPr>
              <a:t>Medicamentos </a:t>
            </a:r>
            <a:r>
              <a:rPr lang="pt-BR" sz="2200" b="1" u="sng" dirty="0">
                <a:solidFill>
                  <a:schemeClr val="accent1">
                    <a:lumMod val="75000"/>
                  </a:schemeClr>
                </a:solidFill>
              </a:rPr>
              <a:t>não incorporados </a:t>
            </a:r>
            <a:r>
              <a:rPr lang="pt-BR" sz="2200" dirty="0">
                <a:solidFill>
                  <a:schemeClr val="accent1">
                    <a:lumMod val="75000"/>
                  </a:schemeClr>
                </a:solidFill>
              </a:rPr>
              <a:t>abaixo de 7 salários mínimos;</a:t>
            </a:r>
          </a:p>
          <a:p>
            <a:pPr marL="800100" lvl="1" indent="-342900" algn="just">
              <a:buFont typeface="Arial" panose="020B0604020202020204" pitchFamily="34" charset="0"/>
              <a:buChar char="•"/>
            </a:pPr>
            <a:r>
              <a:rPr lang="pt-BR" sz="2200" dirty="0">
                <a:solidFill>
                  <a:schemeClr val="accent2">
                    <a:lumMod val="75000"/>
                  </a:schemeClr>
                </a:solidFill>
              </a:rPr>
              <a:t>Quando os Municípios custearem medicamentos incorporados de responsabilidade de custeio e/ou dispensação pela SES/GO;</a:t>
            </a:r>
          </a:p>
          <a:p>
            <a:pPr marL="800100" lvl="1" indent="-342900" algn="just">
              <a:buFont typeface="Arial" panose="020B0604020202020204" pitchFamily="34" charset="0"/>
              <a:buChar char="•"/>
            </a:pPr>
            <a:endParaRPr lang="pt-BR" sz="2200" dirty="0">
              <a:solidFill>
                <a:schemeClr val="accent1">
                  <a:lumMod val="75000"/>
                </a:schemeClr>
              </a:solidFill>
            </a:endParaRPr>
          </a:p>
          <a:p>
            <a:pPr algn="just"/>
            <a:r>
              <a:rPr lang="pt-BR" sz="2200" b="1" dirty="0">
                <a:solidFill>
                  <a:schemeClr val="accent1">
                    <a:lumMod val="75000"/>
                  </a:schemeClr>
                </a:solidFill>
              </a:rPr>
              <a:t>Haverá algum cronograma: ordem cronológica dos pedidos?</a:t>
            </a:r>
          </a:p>
          <a:p>
            <a:pPr algn="just"/>
            <a:r>
              <a:rPr lang="pt-BR" sz="2200" b="1" dirty="0">
                <a:solidFill>
                  <a:schemeClr val="accent1">
                    <a:lumMod val="75000"/>
                  </a:schemeClr>
                </a:solidFill>
              </a:rPr>
              <a:t>Qual percentual de ressarcimento? Será ressarcido 65% do orçamento despendido pelo município.</a:t>
            </a:r>
            <a:endParaRPr lang="pt-BR" sz="2200" b="1" dirty="0">
              <a:solidFill>
                <a:schemeClr val="accent6">
                  <a:lumMod val="50000"/>
                </a:schemeClr>
              </a:solidFill>
            </a:endParaRPr>
          </a:p>
        </p:txBody>
      </p:sp>
      <p:sp>
        <p:nvSpPr>
          <p:cNvPr id="4" name="CaixaDeTexto 3">
            <a:extLst>
              <a:ext uri="{FF2B5EF4-FFF2-40B4-BE49-F238E27FC236}">
                <a16:creationId xmlns:a16="http://schemas.microsoft.com/office/drawing/2014/main" id="{70BDFB4C-5F9C-43FD-BBAC-5932A4D8D7C3}"/>
              </a:ext>
            </a:extLst>
          </p:cNvPr>
          <p:cNvSpPr txBox="1"/>
          <p:nvPr/>
        </p:nvSpPr>
        <p:spPr>
          <a:xfrm>
            <a:off x="-64987" y="166102"/>
            <a:ext cx="10799806" cy="523220"/>
          </a:xfrm>
          <a:prstGeom prst="rect">
            <a:avLst/>
          </a:prstGeom>
          <a:noFill/>
        </p:spPr>
        <p:txBody>
          <a:bodyPr wrap="square" rtlCol="0">
            <a:spAutoFit/>
          </a:bodyPr>
          <a:lstStyle/>
          <a:p>
            <a:pPr algn="ctr"/>
            <a:r>
              <a:rPr lang="pt-BR" sz="2800" b="1" dirty="0">
                <a:solidFill>
                  <a:schemeClr val="accent1">
                    <a:lumMod val="75000"/>
                  </a:schemeClr>
                </a:solidFill>
                <a:latin typeface="Arial" panose="020B0604020202020204" pitchFamily="34" charset="0"/>
                <a:cs typeface="Arial" panose="020B0604020202020204" pitchFamily="34" charset="0"/>
              </a:rPr>
              <a:t>REFLEXÕES</a:t>
            </a:r>
          </a:p>
        </p:txBody>
      </p:sp>
      <p:pic>
        <p:nvPicPr>
          <p:cNvPr id="5" name="Imagem 4">
            <a:extLst>
              <a:ext uri="{FF2B5EF4-FFF2-40B4-BE49-F238E27FC236}">
                <a16:creationId xmlns:a16="http://schemas.microsoft.com/office/drawing/2014/main" id="{BF27A0C0-7BE6-41CD-8B40-218E56A2A757}"/>
              </a:ext>
            </a:extLst>
          </p:cNvPr>
          <p:cNvPicPr>
            <a:picLocks noChangeAspect="1"/>
          </p:cNvPicPr>
          <p:nvPr/>
        </p:nvPicPr>
        <p:blipFill>
          <a:blip r:embed="rId3"/>
          <a:stretch>
            <a:fillRect/>
          </a:stretch>
        </p:blipFill>
        <p:spPr>
          <a:xfrm>
            <a:off x="9875520" y="80582"/>
            <a:ext cx="2157946" cy="1202718"/>
          </a:xfrm>
          <a:prstGeom prst="rect">
            <a:avLst/>
          </a:prstGeom>
        </p:spPr>
      </p:pic>
    </p:spTree>
    <p:extLst>
      <p:ext uri="{BB962C8B-B14F-4D97-AF65-F5344CB8AC3E}">
        <p14:creationId xmlns:p14="http://schemas.microsoft.com/office/powerpoint/2010/main" val="281842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159298" y="146304"/>
            <a:ext cx="12032702" cy="6924973"/>
          </a:xfrm>
          <a:prstGeom prst="rect">
            <a:avLst/>
          </a:prstGeom>
          <a:noFill/>
        </p:spPr>
        <p:txBody>
          <a:bodyPr wrap="square" rtlCol="0">
            <a:spAutoFit/>
          </a:bodyPr>
          <a:lstStyle/>
          <a:p>
            <a:pPr algn="ctr"/>
            <a:r>
              <a:rPr lang="pt-BR" sz="2000" b="1" u="sng" dirty="0">
                <a:solidFill>
                  <a:schemeClr val="accent1">
                    <a:lumMod val="75000"/>
                  </a:schemeClr>
                </a:solidFill>
              </a:rPr>
              <a:t>PARÂMETRO </a:t>
            </a:r>
            <a:r>
              <a:rPr lang="pt-BR" sz="2000" b="1" dirty="0">
                <a:solidFill>
                  <a:schemeClr val="accent1">
                    <a:lumMod val="75000"/>
                  </a:schemeClr>
                </a:solidFill>
              </a:rPr>
              <a:t>Requisitos formais (semelhantes ao Art. 6º da PRT 6212/2024)</a:t>
            </a:r>
            <a:endParaRPr lang="pt-BR" sz="2000" dirty="0">
              <a:solidFill>
                <a:schemeClr val="accent1">
                  <a:lumMod val="75000"/>
                </a:schemeClr>
              </a:solidFill>
            </a:endParaRPr>
          </a:p>
          <a:p>
            <a:r>
              <a:rPr lang="pt-BR" sz="2000" dirty="0">
                <a:solidFill>
                  <a:schemeClr val="accent1">
                    <a:lumMod val="75000"/>
                  </a:schemeClr>
                </a:solidFill>
              </a:rPr>
              <a:t>Para o ressarcimento a ser realizado pelo Estado, os entes municipais deverão apresentar:</a:t>
            </a:r>
          </a:p>
          <a:p>
            <a:pPr algn="just"/>
            <a:r>
              <a:rPr lang="pt-BR" sz="2000" dirty="0">
                <a:solidFill>
                  <a:schemeClr val="accent1">
                    <a:lumMod val="75000"/>
                  </a:schemeClr>
                </a:solidFill>
              </a:rPr>
              <a:t>I - ofício solicitando o ressarcimento de forma individualizada, em observância aos requisitos previstos na Deliberação __CIB/GO e Portaria SES/GO ______. </a:t>
            </a:r>
          </a:p>
          <a:p>
            <a:r>
              <a:rPr lang="pt-BR" sz="2000" dirty="0">
                <a:solidFill>
                  <a:schemeClr val="accent1">
                    <a:lumMod val="75000"/>
                  </a:schemeClr>
                </a:solidFill>
              </a:rPr>
              <a:t>II - prescrição ou relatório médico;</a:t>
            </a:r>
          </a:p>
          <a:p>
            <a:pPr algn="just"/>
            <a:r>
              <a:rPr lang="pt-BR" sz="2000" dirty="0">
                <a:solidFill>
                  <a:schemeClr val="accent1">
                    <a:lumMod val="75000"/>
                  </a:schemeClr>
                </a:solidFill>
              </a:rPr>
              <a:t>III - informações do processo judicial, principalmente petição inicial e decisão judicial, independente do seu trânsito em julgado;</a:t>
            </a:r>
          </a:p>
          <a:p>
            <a:r>
              <a:rPr lang="pt-BR" sz="2000" dirty="0">
                <a:solidFill>
                  <a:schemeClr val="accent1">
                    <a:lumMod val="75000"/>
                  </a:schemeClr>
                </a:solidFill>
              </a:rPr>
              <a:t>IV - comprovante de gastos, demonstrado, dentre outros, por meio de:</a:t>
            </a:r>
          </a:p>
          <a:p>
            <a:pPr lvl="1"/>
            <a:r>
              <a:rPr lang="pt-BR" sz="2000" dirty="0">
                <a:solidFill>
                  <a:schemeClr val="accent1">
                    <a:lumMod val="75000"/>
                  </a:schemeClr>
                </a:solidFill>
              </a:rPr>
              <a:t>a) nota fiscal;</a:t>
            </a:r>
          </a:p>
          <a:p>
            <a:pPr lvl="1"/>
            <a:r>
              <a:rPr lang="pt-BR" sz="2000" dirty="0">
                <a:solidFill>
                  <a:schemeClr val="accent1">
                    <a:lumMod val="75000"/>
                  </a:schemeClr>
                </a:solidFill>
              </a:rPr>
              <a:t>b) comprovante de compra ou de depósito;</a:t>
            </a:r>
          </a:p>
          <a:p>
            <a:pPr lvl="1"/>
            <a:r>
              <a:rPr lang="pt-BR" sz="2000" dirty="0">
                <a:solidFill>
                  <a:schemeClr val="accent1">
                    <a:lumMod val="75000"/>
                  </a:schemeClr>
                </a:solidFill>
              </a:rPr>
              <a:t>c) nota de empenho; ou</a:t>
            </a:r>
          </a:p>
          <a:p>
            <a:pPr lvl="1"/>
            <a:r>
              <a:rPr lang="pt-BR" sz="2000" dirty="0">
                <a:solidFill>
                  <a:schemeClr val="accent1">
                    <a:lumMod val="75000"/>
                  </a:schemeClr>
                </a:solidFill>
              </a:rPr>
              <a:t>d) Sistema de Busca de Ativos do Poder Judiciário - SISBAJUD; e</a:t>
            </a:r>
          </a:p>
          <a:p>
            <a:r>
              <a:rPr lang="pt-BR" sz="2000" dirty="0">
                <a:solidFill>
                  <a:schemeClr val="accent1">
                    <a:lumMod val="75000"/>
                  </a:schemeClr>
                </a:solidFill>
              </a:rPr>
              <a:t>V - comprovante de entrega do medicamento.</a:t>
            </a:r>
          </a:p>
          <a:p>
            <a:r>
              <a:rPr lang="pt-BR" sz="2000" dirty="0">
                <a:solidFill>
                  <a:schemeClr val="accent1">
                    <a:lumMod val="75000"/>
                  </a:schemeClr>
                </a:solidFill>
              </a:rPr>
              <a:t>§ 1º No que se refere ao inciso IV, se o ente não possuir comprovante de gastos, deverá o gestor apresentar declaração sobre o valor, conforme anexo I, sendo que o cálculo para o ressarcimento será feito com base no Preço Máximo de Venda ao Governo - PMVG, vigente na data do pagamento pela União, desonerado de ICMS.</a:t>
            </a:r>
          </a:p>
          <a:p>
            <a:r>
              <a:rPr lang="pt-BR" sz="2000" dirty="0">
                <a:solidFill>
                  <a:schemeClr val="accent1">
                    <a:lumMod val="75000"/>
                  </a:schemeClr>
                </a:solidFill>
              </a:rPr>
              <a:t>§ 2º No que se refere ao inciso V, se o ente não possuir comprovante de entrega do medicamento, poderá o gestor apresentar declaração de que houve efetiva entrega, conforme declarações expedidas pelo gestor municipal de saúde (modelos).</a:t>
            </a:r>
          </a:p>
          <a:p>
            <a:endParaRPr lang="pt-BR" sz="2000" dirty="0">
              <a:solidFill>
                <a:schemeClr val="accent1">
                  <a:lumMod val="75000"/>
                </a:schemeClr>
              </a:solidFill>
            </a:endParaRPr>
          </a:p>
          <a:p>
            <a:pPr algn="ctr"/>
            <a:r>
              <a:rPr lang="pt-BR" sz="2000" dirty="0">
                <a:solidFill>
                  <a:schemeClr val="accent1">
                    <a:lumMod val="75000"/>
                  </a:schemeClr>
                </a:solidFill>
                <a:cs typeface="Arial" panose="020B0604020202020204" pitchFamily="34" charset="0"/>
              </a:rPr>
              <a:t> </a:t>
            </a:r>
          </a:p>
          <a:p>
            <a:pPr algn="ct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30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124630" y="82296"/>
            <a:ext cx="12234334" cy="3693319"/>
          </a:xfrm>
          <a:prstGeom prst="rect">
            <a:avLst/>
          </a:prstGeom>
          <a:noFill/>
        </p:spPr>
        <p:txBody>
          <a:bodyPr wrap="square" rtlCol="0">
            <a:spAutoFit/>
          </a:bodyPr>
          <a:lstStyle/>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endParaRPr lang="pt-BR" sz="2400" dirty="0"/>
          </a:p>
          <a:p>
            <a:pPr algn="ctr"/>
            <a:r>
              <a:rPr lang="pt-BR" sz="2400" dirty="0">
                <a:latin typeface="Arial" panose="020B0604020202020204" pitchFamily="34" charset="0"/>
                <a:cs typeface="Arial" panose="020B0604020202020204" pitchFamily="34" charset="0"/>
              </a:rPr>
              <a:t> </a:t>
            </a:r>
          </a:p>
          <a:p>
            <a:pPr algn="ctr"/>
            <a:endParaRPr lang="pt-BR" sz="2400"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6846EAB6-271E-4EFC-A7E5-10A5C30FF12F}"/>
              </a:ext>
            </a:extLst>
          </p:cNvPr>
          <p:cNvPicPr>
            <a:picLocks noChangeAspect="1"/>
          </p:cNvPicPr>
          <p:nvPr/>
        </p:nvPicPr>
        <p:blipFill>
          <a:blip r:embed="rId3"/>
          <a:stretch>
            <a:fillRect/>
          </a:stretch>
        </p:blipFill>
        <p:spPr>
          <a:xfrm>
            <a:off x="2258472" y="82296"/>
            <a:ext cx="9851232" cy="5687852"/>
          </a:xfrm>
          <a:prstGeom prst="rect">
            <a:avLst/>
          </a:prstGeom>
        </p:spPr>
      </p:pic>
      <p:sp>
        <p:nvSpPr>
          <p:cNvPr id="7" name="Retângulo 6">
            <a:extLst>
              <a:ext uri="{FF2B5EF4-FFF2-40B4-BE49-F238E27FC236}">
                <a16:creationId xmlns:a16="http://schemas.microsoft.com/office/drawing/2014/main" id="{DD6A3C25-2E3A-47B8-B32D-CA7321134C04}"/>
              </a:ext>
            </a:extLst>
          </p:cNvPr>
          <p:cNvSpPr/>
          <p:nvPr/>
        </p:nvSpPr>
        <p:spPr>
          <a:xfrm rot="16200000">
            <a:off x="-1285747" y="2799122"/>
            <a:ext cx="4517139" cy="7111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accent1">
                    <a:lumMod val="75000"/>
                  </a:schemeClr>
                </a:solidFill>
              </a:rPr>
              <a:t>MODELOS DE DECLARAÇÃO</a:t>
            </a:r>
          </a:p>
          <a:p>
            <a:pPr algn="ctr"/>
            <a:r>
              <a:rPr lang="pt-BR" sz="2000" b="1" dirty="0">
                <a:solidFill>
                  <a:schemeClr val="accent1">
                    <a:lumMod val="75000"/>
                  </a:schemeClr>
                </a:solidFill>
              </a:rPr>
              <a:t>PRT 6212/2024</a:t>
            </a:r>
          </a:p>
        </p:txBody>
      </p:sp>
    </p:spTree>
    <p:extLst>
      <p:ext uri="{BB962C8B-B14F-4D97-AF65-F5344CB8AC3E}">
        <p14:creationId xmlns:p14="http://schemas.microsoft.com/office/powerpoint/2010/main" val="151461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124630" y="82296"/>
            <a:ext cx="12234334" cy="2954655"/>
          </a:xfrm>
          <a:prstGeom prst="rect">
            <a:avLst/>
          </a:prstGeom>
          <a:noFill/>
        </p:spPr>
        <p:txBody>
          <a:bodyPr wrap="square" rtlCol="0">
            <a:spAutoFit/>
          </a:bodyPr>
          <a:lstStyle/>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p:txBody>
      </p:sp>
      <p:sp>
        <p:nvSpPr>
          <p:cNvPr id="4" name="Retângulo: Cantos Arredondados 3">
            <a:extLst>
              <a:ext uri="{FF2B5EF4-FFF2-40B4-BE49-F238E27FC236}">
                <a16:creationId xmlns:a16="http://schemas.microsoft.com/office/drawing/2014/main" id="{46715213-1038-47A5-B8A9-960465312BCA}"/>
              </a:ext>
            </a:extLst>
          </p:cNvPr>
          <p:cNvSpPr/>
          <p:nvPr/>
        </p:nvSpPr>
        <p:spPr>
          <a:xfrm>
            <a:off x="1133856" y="1504209"/>
            <a:ext cx="10241280" cy="267059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accent1">
                    <a:lumMod val="75000"/>
                  </a:schemeClr>
                </a:solidFill>
                <a:latin typeface="Arial" panose="020B0604020202020204" pitchFamily="34" charset="0"/>
                <a:cs typeface="Arial" panose="020B0604020202020204" pitchFamily="34" charset="0"/>
              </a:rPr>
              <a:t>ANÁLISE JUDICIAL DO ATO ADMINISTRATIVO DE</a:t>
            </a:r>
          </a:p>
          <a:p>
            <a:pPr algn="ctr"/>
            <a:r>
              <a:rPr lang="pt-BR" sz="2800" b="1" dirty="0">
                <a:solidFill>
                  <a:schemeClr val="accent1">
                    <a:lumMod val="75000"/>
                  </a:schemeClr>
                </a:solidFill>
                <a:latin typeface="Arial" panose="020B0604020202020204" pitchFamily="34" charset="0"/>
                <a:cs typeface="Arial" panose="020B0604020202020204" pitchFamily="34" charset="0"/>
              </a:rPr>
              <a:t>INDEFERIMENTO DE MEDICAMENTO PELO SUS</a:t>
            </a:r>
          </a:p>
        </p:txBody>
      </p:sp>
      <p:pic>
        <p:nvPicPr>
          <p:cNvPr id="5" name="Imagem 4">
            <a:extLst>
              <a:ext uri="{FF2B5EF4-FFF2-40B4-BE49-F238E27FC236}">
                <a16:creationId xmlns:a16="http://schemas.microsoft.com/office/drawing/2014/main" id="{158ADEA1-8C4D-4801-9740-97E2FF94118A}"/>
              </a:ext>
            </a:extLst>
          </p:cNvPr>
          <p:cNvPicPr>
            <a:picLocks noChangeAspect="1"/>
          </p:cNvPicPr>
          <p:nvPr/>
        </p:nvPicPr>
        <p:blipFill>
          <a:blip r:embed="rId3"/>
          <a:stretch>
            <a:fillRect/>
          </a:stretch>
        </p:blipFill>
        <p:spPr>
          <a:xfrm>
            <a:off x="10309326" y="84374"/>
            <a:ext cx="1800378" cy="920517"/>
          </a:xfrm>
          <a:prstGeom prst="rect">
            <a:avLst/>
          </a:prstGeom>
        </p:spPr>
      </p:pic>
    </p:spTree>
    <p:extLst>
      <p:ext uri="{BB962C8B-B14F-4D97-AF65-F5344CB8AC3E}">
        <p14:creationId xmlns:p14="http://schemas.microsoft.com/office/powerpoint/2010/main" val="254629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234358" y="0"/>
            <a:ext cx="12234334" cy="2462213"/>
          </a:xfrm>
          <a:prstGeom prst="rect">
            <a:avLst/>
          </a:prstGeom>
          <a:noFill/>
        </p:spPr>
        <p:txBody>
          <a:bodyPr wrap="square" rtlCol="0">
            <a:spAutoFit/>
          </a:bodyPr>
          <a:lstStyle/>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DCE2D5BA-1FC3-4267-9AC4-0B9BB431FCA3}"/>
              </a:ext>
            </a:extLst>
          </p:cNvPr>
          <p:cNvSpPr/>
          <p:nvPr/>
        </p:nvSpPr>
        <p:spPr>
          <a:xfrm>
            <a:off x="5994572" y="778934"/>
            <a:ext cx="6101416" cy="4832092"/>
          </a:xfrm>
          <a:prstGeom prst="rect">
            <a:avLst/>
          </a:prstGeom>
        </p:spPr>
        <p:txBody>
          <a:bodyPr wrap="square">
            <a:spAutoFit/>
          </a:bodyPr>
          <a:lstStyle/>
          <a:p>
            <a:pPr algn="just"/>
            <a:r>
              <a:rPr lang="pt-BR" sz="2200" dirty="0">
                <a:solidFill>
                  <a:schemeClr val="accent5">
                    <a:lumMod val="50000"/>
                  </a:schemeClr>
                </a:solidFill>
              </a:rPr>
              <a:t>A análise jurisdicional do ato administrativo que indefere o fornecimento de medicamento não incorporado restringe-se ao </a:t>
            </a:r>
            <a:r>
              <a:rPr lang="pt-BR" sz="2200" b="1" u="sng" dirty="0">
                <a:solidFill>
                  <a:schemeClr val="accent5">
                    <a:lumMod val="50000"/>
                  </a:schemeClr>
                </a:solidFill>
              </a:rPr>
              <a:t>exame da regularidade </a:t>
            </a:r>
            <a:r>
              <a:rPr lang="pt-BR" sz="2200" dirty="0">
                <a:solidFill>
                  <a:schemeClr val="accent5">
                    <a:lumMod val="50000"/>
                  </a:schemeClr>
                </a:solidFill>
              </a:rPr>
              <a:t>do procedimento e </a:t>
            </a:r>
            <a:r>
              <a:rPr lang="pt-BR" sz="2200" b="1" u="sng" dirty="0">
                <a:solidFill>
                  <a:schemeClr val="accent5">
                    <a:lumMod val="50000"/>
                  </a:schemeClr>
                </a:solidFill>
              </a:rPr>
              <a:t>da legalidade do ato de não incorporação </a:t>
            </a:r>
            <a:r>
              <a:rPr lang="pt-BR" sz="2200" dirty="0">
                <a:solidFill>
                  <a:schemeClr val="accent5">
                    <a:lumMod val="50000"/>
                  </a:schemeClr>
                </a:solidFill>
              </a:rPr>
              <a:t>e </a:t>
            </a:r>
            <a:r>
              <a:rPr lang="pt-BR" sz="2200" b="1" u="sng" dirty="0">
                <a:solidFill>
                  <a:schemeClr val="accent5">
                    <a:lumMod val="50000"/>
                  </a:schemeClr>
                </a:solidFill>
              </a:rPr>
              <a:t>do ato administrativo questionado</a:t>
            </a:r>
            <a:r>
              <a:rPr lang="pt-BR" sz="2200" dirty="0">
                <a:solidFill>
                  <a:schemeClr val="accent5">
                    <a:lumMod val="50000"/>
                  </a:schemeClr>
                </a:solidFill>
              </a:rPr>
              <a:t>, </a:t>
            </a:r>
            <a:r>
              <a:rPr lang="pt-BR" sz="2200" b="1" u="sng" dirty="0">
                <a:solidFill>
                  <a:schemeClr val="accent5">
                    <a:lumMod val="50000"/>
                  </a:schemeClr>
                </a:solidFill>
              </a:rPr>
              <a:t>à luz do controle de legalidade e da teoria dos motivos determinantes,</a:t>
            </a:r>
            <a:r>
              <a:rPr lang="pt-BR" sz="2200" dirty="0">
                <a:solidFill>
                  <a:schemeClr val="accent5">
                    <a:lumMod val="50000"/>
                  </a:schemeClr>
                </a:solidFill>
              </a:rPr>
              <a:t> não sendo possível incursão no mérito administrativo, </a:t>
            </a:r>
            <a:r>
              <a:rPr lang="pt-BR" sz="2200" b="1" u="sng" dirty="0">
                <a:solidFill>
                  <a:schemeClr val="accent5">
                    <a:lumMod val="50000"/>
                  </a:schemeClr>
                </a:solidFill>
                <a:highlight>
                  <a:srgbClr val="FFFF00"/>
                </a:highlight>
              </a:rPr>
              <a:t>ressalvada a cognição do ato administrativo discricionário, o qual se vincula à existência, à veracidade e à legitimidade dos motivos apontados como fundamentos para a sua adoção, a sujeitar o ente público aos seus termos.</a:t>
            </a:r>
            <a:r>
              <a:rPr lang="pt-BR" sz="2200" dirty="0">
                <a:solidFill>
                  <a:schemeClr val="accent5">
                    <a:lumMod val="50000"/>
                  </a:schemeClr>
                </a:solidFill>
              </a:rPr>
              <a:t> (Item 4.2 do Inteiro Teor do Acórdão – RE 1366243 SC)</a:t>
            </a:r>
          </a:p>
        </p:txBody>
      </p:sp>
      <p:sp>
        <p:nvSpPr>
          <p:cNvPr id="4" name="Retângulo 3">
            <a:extLst>
              <a:ext uri="{FF2B5EF4-FFF2-40B4-BE49-F238E27FC236}">
                <a16:creationId xmlns:a16="http://schemas.microsoft.com/office/drawing/2014/main" id="{4B9BB8B0-8546-4446-AFB3-E182860B543C}"/>
              </a:ext>
            </a:extLst>
          </p:cNvPr>
          <p:cNvSpPr/>
          <p:nvPr/>
        </p:nvSpPr>
        <p:spPr>
          <a:xfrm>
            <a:off x="586317" y="2353745"/>
            <a:ext cx="4656666" cy="1820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pt-BR" sz="2000" dirty="0">
                <a:solidFill>
                  <a:schemeClr val="bg1"/>
                </a:solidFill>
              </a:rPr>
              <a:t>Regularidade do procedimento;</a:t>
            </a:r>
          </a:p>
          <a:p>
            <a:pPr marL="457200" indent="-457200" algn="just">
              <a:buFont typeface="Wingdings" panose="05000000000000000000" pitchFamily="2" charset="2"/>
              <a:buChar char="ü"/>
            </a:pPr>
            <a:r>
              <a:rPr lang="pt-BR" sz="2000" dirty="0">
                <a:solidFill>
                  <a:schemeClr val="bg1"/>
                </a:solidFill>
              </a:rPr>
              <a:t>Análise legal do ato de incorporação e </a:t>
            </a:r>
          </a:p>
          <a:p>
            <a:pPr marL="457200" indent="-457200" algn="just">
              <a:buFont typeface="Wingdings" panose="05000000000000000000" pitchFamily="2" charset="2"/>
              <a:buChar char="ü"/>
            </a:pPr>
            <a:r>
              <a:rPr lang="pt-BR" sz="2000" dirty="0">
                <a:solidFill>
                  <a:schemeClr val="bg1"/>
                </a:solidFill>
              </a:rPr>
              <a:t>do ato administrativo questionado.</a:t>
            </a:r>
          </a:p>
        </p:txBody>
      </p:sp>
      <p:pic>
        <p:nvPicPr>
          <p:cNvPr id="9" name="Imagem 8">
            <a:extLst>
              <a:ext uri="{FF2B5EF4-FFF2-40B4-BE49-F238E27FC236}">
                <a16:creationId xmlns:a16="http://schemas.microsoft.com/office/drawing/2014/main" id="{1727208A-D717-4750-B853-829F7ECE7F4E}"/>
              </a:ext>
            </a:extLst>
          </p:cNvPr>
          <p:cNvPicPr>
            <a:picLocks noChangeAspect="1"/>
          </p:cNvPicPr>
          <p:nvPr/>
        </p:nvPicPr>
        <p:blipFill>
          <a:blip r:embed="rId3"/>
          <a:stretch>
            <a:fillRect/>
          </a:stretch>
        </p:blipFill>
        <p:spPr>
          <a:xfrm>
            <a:off x="0" y="25911"/>
            <a:ext cx="2276638" cy="2194823"/>
          </a:xfrm>
          <a:prstGeom prst="rect">
            <a:avLst/>
          </a:prstGeom>
        </p:spPr>
      </p:pic>
    </p:spTree>
    <p:extLst>
      <p:ext uri="{BB962C8B-B14F-4D97-AF65-F5344CB8AC3E}">
        <p14:creationId xmlns:p14="http://schemas.microsoft.com/office/powerpoint/2010/main" val="102104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7" y="-3"/>
            <a:ext cx="12191998" cy="6858002"/>
          </a:xfrm>
          <a:prstGeom prst="rect">
            <a:avLst/>
          </a:prstGeom>
        </p:spPr>
      </p:pic>
      <p:sp>
        <p:nvSpPr>
          <p:cNvPr id="8" name="Retângulo 7">
            <a:extLst>
              <a:ext uri="{FF2B5EF4-FFF2-40B4-BE49-F238E27FC236}">
                <a16:creationId xmlns:a16="http://schemas.microsoft.com/office/drawing/2014/main" id="{A03333B5-FB29-4200-9AF7-6762326BC5BA}"/>
              </a:ext>
            </a:extLst>
          </p:cNvPr>
          <p:cNvSpPr/>
          <p:nvPr/>
        </p:nvSpPr>
        <p:spPr>
          <a:xfrm>
            <a:off x="0" y="705517"/>
            <a:ext cx="12127011" cy="3970318"/>
          </a:xfrm>
          <a:prstGeom prst="rect">
            <a:avLst/>
          </a:prstGeom>
        </p:spPr>
        <p:txBody>
          <a:bodyPr wrap="square">
            <a:spAutoFit/>
          </a:bodyPr>
          <a:lstStyle/>
          <a:p>
            <a:pPr algn="just"/>
            <a:endParaRPr lang="pt-BR" sz="2800" dirty="0">
              <a:solidFill>
                <a:schemeClr val="accent1">
                  <a:lumMod val="75000"/>
                </a:schemeClr>
              </a:solidFill>
            </a:endParaRPr>
          </a:p>
          <a:p>
            <a:pPr algn="just"/>
            <a:r>
              <a:rPr lang="pt-BR" sz="2800" dirty="0">
                <a:solidFill>
                  <a:schemeClr val="accent1">
                    <a:lumMod val="75000"/>
                  </a:schemeClr>
                </a:solidFill>
              </a:rPr>
              <a:t>No exercício do controle de legalidade: verificação do </a:t>
            </a:r>
            <a:r>
              <a:rPr lang="pt-BR" sz="2800" b="1" u="sng" dirty="0">
                <a:solidFill>
                  <a:schemeClr val="accent1">
                    <a:lumMod val="75000"/>
                  </a:schemeClr>
                </a:solidFill>
              </a:rPr>
              <a:t>ato administrativo específico daquele caso concreto, se está em conformidade com as balizas presentes na Constituição Federal, na legislação de regência e na política pública no SUS;</a:t>
            </a:r>
          </a:p>
          <a:p>
            <a:pPr algn="just"/>
            <a:endParaRPr lang="pt-BR" sz="2800" dirty="0">
              <a:solidFill>
                <a:schemeClr val="accent1">
                  <a:lumMod val="75000"/>
                </a:schemeClr>
              </a:solidFill>
            </a:endParaRPr>
          </a:p>
          <a:p>
            <a:pPr algn="just"/>
            <a:endParaRPr lang="pt-BR" sz="2800" dirty="0">
              <a:solidFill>
                <a:schemeClr val="accent1">
                  <a:lumMod val="75000"/>
                </a:schemeClr>
              </a:solidFill>
            </a:endParaRPr>
          </a:p>
          <a:p>
            <a:pPr algn="just"/>
            <a:r>
              <a:rPr lang="pt-BR" sz="2800" dirty="0">
                <a:solidFill>
                  <a:schemeClr val="accent1">
                    <a:lumMod val="75000"/>
                  </a:schemeClr>
                </a:solidFill>
              </a:rPr>
              <a:t>No caso de deferimento da autorização da dispensação, mas com óbices para dispensação, </a:t>
            </a:r>
            <a:r>
              <a:rPr lang="pt-BR" sz="2800" b="1" dirty="0">
                <a:solidFill>
                  <a:schemeClr val="accent1">
                    <a:lumMod val="75000"/>
                  </a:schemeClr>
                </a:solidFill>
              </a:rPr>
              <a:t>O ENTE PÚBLICO DEVERÁ JUSTIFICAR A CAUSA/MOTIVO.</a:t>
            </a:r>
          </a:p>
        </p:txBody>
      </p:sp>
      <p:sp>
        <p:nvSpPr>
          <p:cNvPr id="4" name="CaixaDeTexto 3">
            <a:extLst>
              <a:ext uri="{FF2B5EF4-FFF2-40B4-BE49-F238E27FC236}">
                <a16:creationId xmlns:a16="http://schemas.microsoft.com/office/drawing/2014/main" id="{F4C65EFE-0623-473E-AB89-55A3F740487B}"/>
              </a:ext>
            </a:extLst>
          </p:cNvPr>
          <p:cNvSpPr txBox="1"/>
          <p:nvPr/>
        </p:nvSpPr>
        <p:spPr>
          <a:xfrm>
            <a:off x="157067" y="243852"/>
            <a:ext cx="11696265" cy="461665"/>
          </a:xfrm>
          <a:prstGeom prst="rect">
            <a:avLst/>
          </a:prstGeom>
          <a:noFill/>
        </p:spPr>
        <p:txBody>
          <a:bodyPr wrap="square" rtlCol="0">
            <a:spAutoFit/>
          </a:bodyPr>
          <a:lstStyle/>
          <a:p>
            <a:pPr algn="ctr"/>
            <a:r>
              <a:rPr lang="pt-BR" sz="2400" b="1" dirty="0">
                <a:solidFill>
                  <a:schemeClr val="accent1">
                    <a:lumMod val="75000"/>
                  </a:schemeClr>
                </a:solidFill>
                <a:effectLst>
                  <a:outerShdw blurRad="38100" dist="38100" dir="2700000" algn="tl">
                    <a:srgbClr val="000000">
                      <a:alpha val="43137"/>
                    </a:srgbClr>
                  </a:outerShdw>
                </a:effectLst>
              </a:rPr>
              <a:t>ANÁLISE JUDICIAL DO ATO ADMINISTRATIVO DE INDEFERIMENTO PELO SUS</a:t>
            </a:r>
          </a:p>
        </p:txBody>
      </p:sp>
    </p:spTree>
    <p:extLst>
      <p:ext uri="{BB962C8B-B14F-4D97-AF65-F5344CB8AC3E}">
        <p14:creationId xmlns:p14="http://schemas.microsoft.com/office/powerpoint/2010/main" val="348054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sp>
        <p:nvSpPr>
          <p:cNvPr id="3" name="Retângulo 2">
            <a:extLst>
              <a:ext uri="{FF2B5EF4-FFF2-40B4-BE49-F238E27FC236}">
                <a16:creationId xmlns:a16="http://schemas.microsoft.com/office/drawing/2014/main" id="{8FD76CCB-33C1-4269-9BC7-99D721EEF614}"/>
              </a:ext>
            </a:extLst>
          </p:cNvPr>
          <p:cNvSpPr/>
          <p:nvPr/>
        </p:nvSpPr>
        <p:spPr>
          <a:xfrm>
            <a:off x="1295400" y="524933"/>
            <a:ext cx="9880600" cy="485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effectLst>
                  <a:outerShdw blurRad="38100" dist="38100" dir="2700000" algn="tl">
                    <a:srgbClr val="000000">
                      <a:alpha val="43137"/>
                    </a:srgbClr>
                  </a:outerShdw>
                </a:effectLst>
              </a:rPr>
              <a:t>DECRETO 7.508/2011</a:t>
            </a:r>
          </a:p>
          <a:p>
            <a:r>
              <a:rPr lang="pt-BR" dirty="0"/>
              <a:t>Art. 28. O acesso universal e igualitário à assistência farmacêutica pressupõe, cumulativamente:</a:t>
            </a:r>
          </a:p>
          <a:p>
            <a:r>
              <a:rPr lang="pt-BR" dirty="0"/>
              <a:t>I - estar o usuário assistido por ações e serviços de saúde do SUS;</a:t>
            </a:r>
          </a:p>
          <a:p>
            <a:r>
              <a:rPr lang="pt-BR" dirty="0"/>
              <a:t>II - ter o medicamento sido prescrito por profissional de saúde, no exercício regular de suas funções no SUS;</a:t>
            </a:r>
          </a:p>
          <a:p>
            <a:r>
              <a:rPr lang="pt-BR" dirty="0"/>
              <a:t>III - estar a prescrição em conformidade com a RENAME e os Protocolos Clínicos e Diretrizes Terapêuticas ou com a relação específica complementar estadual, distrital ou municipal de medicamentos; e</a:t>
            </a:r>
          </a:p>
          <a:p>
            <a:r>
              <a:rPr lang="pt-BR" dirty="0"/>
              <a:t>IV - ter a dispensação ocorrido em unidades indicadas pela direção do SUS.</a:t>
            </a:r>
          </a:p>
          <a:p>
            <a:r>
              <a:rPr lang="pt-BR" dirty="0"/>
              <a:t>§ 1º Os entes federativos poderão ampliar o acesso do usuário à assistência farmacêutica, desde que questões de saúde pública o justifiquem.</a:t>
            </a:r>
          </a:p>
          <a:p>
            <a:r>
              <a:rPr lang="pt-BR" dirty="0"/>
              <a:t>§ 2º O Ministério da Saúde poderá estabelecer regras diferenciadas de acesso a medicamentos de caráter especializado.</a:t>
            </a:r>
          </a:p>
          <a:p>
            <a:r>
              <a:rPr lang="pt-BR" dirty="0"/>
              <a:t>Art. 29. A RENAME e a relação específica complementar estadual, distrital ou municipal de medicamentos somente poderão conter produtos com registro na Agência Nacional de Vigilância Sanitária - ANVISA.</a:t>
            </a:r>
          </a:p>
        </p:txBody>
      </p:sp>
    </p:spTree>
    <p:extLst>
      <p:ext uri="{BB962C8B-B14F-4D97-AF65-F5344CB8AC3E}">
        <p14:creationId xmlns:p14="http://schemas.microsoft.com/office/powerpoint/2010/main" val="4161780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0" y="-3"/>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0" y="283464"/>
            <a:ext cx="10957560" cy="5509200"/>
          </a:xfrm>
          <a:prstGeom prst="rect">
            <a:avLst/>
          </a:prstGeom>
          <a:noFill/>
        </p:spPr>
        <p:txBody>
          <a:bodyPr wrap="square" rtlCol="0">
            <a:spAutoFit/>
          </a:bodyPr>
          <a:lstStyle/>
          <a:p>
            <a:r>
              <a:rPr lang="pt-BR" sz="2800" b="1" dirty="0">
                <a:solidFill>
                  <a:schemeClr val="accent1">
                    <a:lumMod val="75000"/>
                  </a:schemeClr>
                </a:solidFill>
                <a:latin typeface="Arial" panose="020B0604020202020204" pitchFamily="34" charset="0"/>
                <a:cs typeface="Arial" panose="020B0604020202020204" pitchFamily="34" charset="0"/>
              </a:rPr>
              <a:t>ESTADO DE DIREITO e SEGURANÇA JURÍDICA</a:t>
            </a:r>
          </a:p>
          <a:p>
            <a:pPr algn="ctr"/>
            <a:endParaRPr lang="pt-BR" sz="2400" dirty="0">
              <a:latin typeface="Arial" panose="020B0604020202020204" pitchFamily="34" charset="0"/>
              <a:cs typeface="Arial" panose="020B0604020202020204" pitchFamily="34" charset="0"/>
            </a:endParaRPr>
          </a:p>
          <a:p>
            <a:pPr marL="1257300" lvl="2" indent="-342900" algn="just">
              <a:buFont typeface="Wingdings" panose="05000000000000000000" pitchFamily="2" charset="2"/>
              <a:buChar char="ü"/>
            </a:pPr>
            <a:r>
              <a:rPr lang="pt-BR" sz="2800" dirty="0">
                <a:solidFill>
                  <a:schemeClr val="accent1">
                    <a:lumMod val="75000"/>
                  </a:schemeClr>
                </a:solidFill>
                <a:latin typeface="Arial" panose="020B0604020202020204" pitchFamily="34" charset="0"/>
                <a:cs typeface="Arial" panose="020B0604020202020204" pitchFamily="34" charset="0"/>
              </a:rPr>
              <a:t>Princípio da Publicidade</a:t>
            </a:r>
          </a:p>
          <a:p>
            <a:pPr marL="1257300" lvl="2" indent="-342900" algn="just">
              <a:buFont typeface="Wingdings" panose="05000000000000000000" pitchFamily="2" charset="2"/>
              <a:buChar char="ü"/>
            </a:pPr>
            <a:r>
              <a:rPr lang="pt-BR" sz="2800" dirty="0">
                <a:solidFill>
                  <a:schemeClr val="accent1">
                    <a:lumMod val="75000"/>
                  </a:schemeClr>
                </a:solidFill>
                <a:latin typeface="Arial" panose="020B0604020202020204" pitchFamily="34" charset="0"/>
                <a:cs typeface="Arial" panose="020B0604020202020204" pitchFamily="34" charset="0"/>
              </a:rPr>
              <a:t>Princípio da Transparência</a:t>
            </a:r>
          </a:p>
          <a:p>
            <a:pPr marL="1257300" lvl="2" indent="-342900" algn="just">
              <a:buFont typeface="Wingdings" panose="05000000000000000000" pitchFamily="2" charset="2"/>
              <a:buChar char="ü"/>
            </a:pPr>
            <a:r>
              <a:rPr lang="pt-BR" sz="2800" dirty="0">
                <a:solidFill>
                  <a:schemeClr val="accent1">
                    <a:lumMod val="75000"/>
                  </a:schemeClr>
                </a:solidFill>
                <a:latin typeface="Arial" panose="020B0604020202020204" pitchFamily="34" charset="0"/>
                <a:cs typeface="Arial" panose="020B0604020202020204" pitchFamily="34" charset="0"/>
              </a:rPr>
              <a:t>Princípio da Motivação </a:t>
            </a:r>
          </a:p>
          <a:p>
            <a:pPr algn="just"/>
            <a:endParaRPr lang="pt-BR" sz="2400" dirty="0">
              <a:latin typeface="Arial" panose="020B0604020202020204" pitchFamily="34" charset="0"/>
              <a:cs typeface="Arial" panose="020B0604020202020204" pitchFamily="34" charset="0"/>
            </a:endParaRPr>
          </a:p>
          <a:p>
            <a:pPr algn="just"/>
            <a:endParaRPr lang="pt-BR" sz="2400" dirty="0">
              <a:solidFill>
                <a:schemeClr val="accent5">
                  <a:lumMod val="50000"/>
                </a:schemeClr>
              </a:solidFill>
              <a:latin typeface="Arial" panose="020B0604020202020204" pitchFamily="34" charset="0"/>
              <a:cs typeface="Arial" panose="020B0604020202020204" pitchFamily="34" charset="0"/>
            </a:endParaRPr>
          </a:p>
          <a:p>
            <a:pPr algn="just"/>
            <a:r>
              <a:rPr lang="pt-BR" sz="2400" dirty="0">
                <a:solidFill>
                  <a:schemeClr val="accent5">
                    <a:lumMod val="50000"/>
                  </a:schemeClr>
                </a:solidFill>
              </a:rPr>
              <a:t>Os atos administrativos sejam praticados com base em </a:t>
            </a:r>
            <a:r>
              <a:rPr lang="pt-BR" sz="2400" b="1" u="sng" dirty="0">
                <a:solidFill>
                  <a:schemeClr val="accent5">
                    <a:lumMod val="50000"/>
                  </a:schemeClr>
                </a:solidFill>
              </a:rPr>
              <a:t>razões lícitas, claras e devidamente declaradas.</a:t>
            </a:r>
            <a:r>
              <a:rPr lang="pt-BR" sz="2400" dirty="0">
                <a:solidFill>
                  <a:schemeClr val="accent5">
                    <a:lumMod val="50000"/>
                  </a:schemeClr>
                </a:solidFill>
              </a:rPr>
              <a:t>  De acordo com a teoria, quando a administração pública explicita os motivos de seus atos, esses motivos passam a vincular a validade do próprio ato.</a:t>
            </a:r>
          </a:p>
          <a:p>
            <a:pPr algn="just"/>
            <a:r>
              <a:rPr lang="pt-BR" sz="2400" b="1" dirty="0">
                <a:solidFill>
                  <a:schemeClr val="accent2">
                    <a:lumMod val="75000"/>
                  </a:schemeClr>
                </a:solidFill>
                <a:latin typeface="Arial" panose="020B0604020202020204" pitchFamily="34" charset="0"/>
                <a:cs typeface="Arial" panose="020B0604020202020204" pitchFamily="34" charset="0"/>
              </a:rPr>
              <a:t>	    Arbitrariedades</a:t>
            </a:r>
          </a:p>
          <a:p>
            <a:pPr lvl="2" algn="just"/>
            <a:r>
              <a:rPr lang="pt-BR" sz="2400" b="1" dirty="0">
                <a:solidFill>
                  <a:schemeClr val="accent2">
                    <a:lumMod val="75000"/>
                  </a:schemeClr>
                </a:solidFill>
                <a:latin typeface="Arial" panose="020B0604020202020204" pitchFamily="34" charset="0"/>
                <a:cs typeface="Arial" panose="020B0604020202020204" pitchFamily="34" charset="0"/>
              </a:rPr>
              <a:t>    Negativas frágeis</a:t>
            </a:r>
            <a:r>
              <a:rPr lang="pt-BR" sz="2400" dirty="0">
                <a:latin typeface="Arial" panose="020B0604020202020204" pitchFamily="34" charset="0"/>
                <a:cs typeface="Arial" panose="020B0604020202020204" pitchFamily="34" charset="0"/>
              </a:rPr>
              <a:t>: </a:t>
            </a:r>
            <a:r>
              <a:rPr lang="pt-BR" sz="2400" dirty="0">
                <a:solidFill>
                  <a:schemeClr val="accent5">
                    <a:lumMod val="50000"/>
                  </a:schemeClr>
                </a:solidFill>
                <a:latin typeface="Arial" panose="020B0604020202020204" pitchFamily="34" charset="0"/>
                <a:cs typeface="Arial" panose="020B0604020202020204" pitchFamily="34" charset="0"/>
              </a:rPr>
              <a:t>baseadas em meras opiniões ou em justificativas    genéricas.</a:t>
            </a:r>
          </a:p>
        </p:txBody>
      </p:sp>
      <p:pic>
        <p:nvPicPr>
          <p:cNvPr id="3" name="Imagem 2">
            <a:extLst>
              <a:ext uri="{FF2B5EF4-FFF2-40B4-BE49-F238E27FC236}">
                <a16:creationId xmlns:a16="http://schemas.microsoft.com/office/drawing/2014/main" id="{7F6AC8D1-B9DF-4F03-9C64-E09344148A3C}"/>
              </a:ext>
            </a:extLst>
          </p:cNvPr>
          <p:cNvPicPr>
            <a:picLocks noChangeAspect="1"/>
          </p:cNvPicPr>
          <p:nvPr/>
        </p:nvPicPr>
        <p:blipFill>
          <a:blip r:embed="rId3"/>
          <a:stretch>
            <a:fillRect/>
          </a:stretch>
        </p:blipFill>
        <p:spPr>
          <a:xfrm>
            <a:off x="8997696" y="1"/>
            <a:ext cx="3194302" cy="1724447"/>
          </a:xfrm>
          <a:prstGeom prst="rect">
            <a:avLst/>
          </a:prstGeom>
        </p:spPr>
      </p:pic>
      <p:sp>
        <p:nvSpPr>
          <p:cNvPr id="5" name="Sinal de Multiplicação 4">
            <a:extLst>
              <a:ext uri="{FF2B5EF4-FFF2-40B4-BE49-F238E27FC236}">
                <a16:creationId xmlns:a16="http://schemas.microsoft.com/office/drawing/2014/main" id="{EC33EDD1-51D6-4143-AA0A-C89AFE4960A0}"/>
              </a:ext>
            </a:extLst>
          </p:cNvPr>
          <p:cNvSpPr/>
          <p:nvPr/>
        </p:nvSpPr>
        <p:spPr>
          <a:xfrm>
            <a:off x="527305" y="4946905"/>
            <a:ext cx="707135" cy="489144"/>
          </a:xfrm>
          <a:prstGeom prst="mathMultipl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inal de Multiplicação 6">
            <a:extLst>
              <a:ext uri="{FF2B5EF4-FFF2-40B4-BE49-F238E27FC236}">
                <a16:creationId xmlns:a16="http://schemas.microsoft.com/office/drawing/2014/main" id="{1559D056-3AFB-4249-8B69-3143849DAA1B}"/>
              </a:ext>
            </a:extLst>
          </p:cNvPr>
          <p:cNvSpPr/>
          <p:nvPr/>
        </p:nvSpPr>
        <p:spPr>
          <a:xfrm>
            <a:off x="527305" y="4613091"/>
            <a:ext cx="707135" cy="489144"/>
          </a:xfrm>
          <a:prstGeom prst="mathMultipl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5372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124630" y="82296"/>
            <a:ext cx="12234334" cy="3046988"/>
          </a:xfrm>
          <a:prstGeom prst="rect">
            <a:avLst/>
          </a:prstGeom>
          <a:noFill/>
        </p:spPr>
        <p:txBody>
          <a:bodyPr wrap="square" rtlCol="0">
            <a:spAutoFit/>
          </a:bodyPr>
          <a:lstStyle/>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r>
              <a:rPr lang="pt-BR" sz="2400" dirty="0">
                <a:latin typeface="Arial" panose="020B0604020202020204" pitchFamily="34" charset="0"/>
                <a:cs typeface="Arial" panose="020B0604020202020204" pitchFamily="34" charset="0"/>
              </a:rPr>
              <a:t> </a:t>
            </a:r>
          </a:p>
          <a:p>
            <a:pPr algn="ctr"/>
            <a:endParaRPr lang="pt-BR" sz="2400" dirty="0">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76DA7B3-BC41-4C19-A4CF-CF67001728CE}"/>
              </a:ext>
            </a:extLst>
          </p:cNvPr>
          <p:cNvPicPr>
            <a:picLocks noChangeAspect="1"/>
          </p:cNvPicPr>
          <p:nvPr/>
        </p:nvPicPr>
        <p:blipFill>
          <a:blip r:embed="rId3"/>
          <a:stretch>
            <a:fillRect/>
          </a:stretch>
        </p:blipFill>
        <p:spPr>
          <a:xfrm>
            <a:off x="79248" y="82296"/>
            <a:ext cx="6264716" cy="6693408"/>
          </a:xfrm>
          <a:prstGeom prst="rect">
            <a:avLst/>
          </a:prstGeom>
        </p:spPr>
      </p:pic>
      <p:pic>
        <p:nvPicPr>
          <p:cNvPr id="5" name="Imagem 4">
            <a:extLst>
              <a:ext uri="{FF2B5EF4-FFF2-40B4-BE49-F238E27FC236}">
                <a16:creationId xmlns:a16="http://schemas.microsoft.com/office/drawing/2014/main" id="{75C36D55-C82C-4F99-A797-E0B0518E35B0}"/>
              </a:ext>
            </a:extLst>
          </p:cNvPr>
          <p:cNvPicPr>
            <a:picLocks noChangeAspect="1"/>
          </p:cNvPicPr>
          <p:nvPr/>
        </p:nvPicPr>
        <p:blipFill>
          <a:blip r:embed="rId4"/>
          <a:stretch>
            <a:fillRect/>
          </a:stretch>
        </p:blipFill>
        <p:spPr>
          <a:xfrm>
            <a:off x="6343964" y="409152"/>
            <a:ext cx="5848036" cy="6366552"/>
          </a:xfrm>
          <a:prstGeom prst="rect">
            <a:avLst/>
          </a:prstGeom>
        </p:spPr>
      </p:pic>
    </p:spTree>
    <p:extLst>
      <p:ext uri="{BB962C8B-B14F-4D97-AF65-F5344CB8AC3E}">
        <p14:creationId xmlns:p14="http://schemas.microsoft.com/office/powerpoint/2010/main" val="296504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1" y="98548"/>
            <a:ext cx="12191998" cy="6858002"/>
          </a:xfrm>
          <a:prstGeom prst="rect">
            <a:avLst/>
          </a:prstGeom>
        </p:spPr>
      </p:pic>
      <p:sp>
        <p:nvSpPr>
          <p:cNvPr id="4" name="CaixaDeTexto 3">
            <a:extLst>
              <a:ext uri="{FF2B5EF4-FFF2-40B4-BE49-F238E27FC236}">
                <a16:creationId xmlns:a16="http://schemas.microsoft.com/office/drawing/2014/main" id="{7FB701F4-1173-4D35-9803-9C5CCF41327E}"/>
              </a:ext>
            </a:extLst>
          </p:cNvPr>
          <p:cNvSpPr txBox="1"/>
          <p:nvPr/>
        </p:nvSpPr>
        <p:spPr>
          <a:xfrm>
            <a:off x="232011" y="283464"/>
            <a:ext cx="5863989" cy="5386090"/>
          </a:xfrm>
          <a:prstGeom prst="rect">
            <a:avLst/>
          </a:prstGeom>
          <a:noFill/>
        </p:spPr>
        <p:txBody>
          <a:bodyPr wrap="square" numCol="2"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REFERÊNCIAS</a:t>
            </a:r>
          </a:p>
          <a:p>
            <a:endParaRPr lang="pt-BR" sz="2800" b="1" dirty="0">
              <a:solidFill>
                <a:schemeClr val="accent1">
                  <a:lumMod val="75000"/>
                </a:schemeClr>
              </a:solidFill>
              <a:latin typeface="Arial" panose="020B0604020202020204" pitchFamily="34" charset="0"/>
              <a:cs typeface="Arial" panose="020B0604020202020204" pitchFamily="34" charset="0"/>
            </a:endParaRPr>
          </a:p>
          <a:p>
            <a:r>
              <a:rPr lang="pt-BR" sz="2400" b="1" dirty="0">
                <a:solidFill>
                  <a:schemeClr val="accent1">
                    <a:lumMod val="75000"/>
                  </a:schemeClr>
                </a:solidFill>
                <a:latin typeface="Arial" panose="020B0604020202020204" pitchFamily="34" charset="0"/>
                <a:cs typeface="Arial" panose="020B0604020202020204" pitchFamily="34" charset="0"/>
              </a:rPr>
              <a:t>Tema 1234 - Recurso Extraordinário 1366243, STF</a:t>
            </a: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r>
              <a:rPr lang="pt-BR" sz="2400" b="1" dirty="0">
                <a:solidFill>
                  <a:schemeClr val="accent1">
                    <a:lumMod val="75000"/>
                  </a:schemeClr>
                </a:solidFill>
                <a:latin typeface="Arial" panose="020B0604020202020204" pitchFamily="34" charset="0"/>
                <a:cs typeface="Arial" panose="020B0604020202020204" pitchFamily="34" charset="0"/>
              </a:rPr>
              <a:t>Nota Técnica Jurídica 2/2024 COSEMS-GO  </a:t>
            </a: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430DC504-A256-43E6-A8E0-F6BDC46DF3C1}"/>
              </a:ext>
            </a:extLst>
          </p:cNvPr>
          <p:cNvPicPr>
            <a:picLocks noChangeAspect="1"/>
          </p:cNvPicPr>
          <p:nvPr/>
        </p:nvPicPr>
        <p:blipFill>
          <a:blip r:embed="rId3"/>
          <a:stretch>
            <a:fillRect/>
          </a:stretch>
        </p:blipFill>
        <p:spPr>
          <a:xfrm>
            <a:off x="3445264" y="594344"/>
            <a:ext cx="2265924" cy="2199360"/>
          </a:xfrm>
          <a:prstGeom prst="rect">
            <a:avLst/>
          </a:prstGeom>
        </p:spPr>
      </p:pic>
      <p:sp>
        <p:nvSpPr>
          <p:cNvPr id="9" name="CaixaDeTexto 8">
            <a:extLst>
              <a:ext uri="{FF2B5EF4-FFF2-40B4-BE49-F238E27FC236}">
                <a16:creationId xmlns:a16="http://schemas.microsoft.com/office/drawing/2014/main" id="{D9801EAF-084F-42DD-8D6B-0967D804C665}"/>
              </a:ext>
            </a:extLst>
          </p:cNvPr>
          <p:cNvSpPr txBox="1"/>
          <p:nvPr/>
        </p:nvSpPr>
        <p:spPr>
          <a:xfrm>
            <a:off x="6329584" y="277836"/>
            <a:ext cx="5863989" cy="4524315"/>
          </a:xfrm>
          <a:prstGeom prst="rect">
            <a:avLst/>
          </a:prstGeom>
          <a:noFill/>
        </p:spPr>
        <p:txBody>
          <a:bodyPr wrap="square" numCol="2" rtlCol="0">
            <a:spAutoFit/>
          </a:bodyPr>
          <a:lstStyle/>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r>
              <a:rPr lang="pt-BR" sz="2400" b="1" dirty="0">
                <a:solidFill>
                  <a:schemeClr val="accent1">
                    <a:lumMod val="75000"/>
                  </a:schemeClr>
                </a:solidFill>
                <a:latin typeface="Arial" panose="020B0604020202020204" pitchFamily="34" charset="0"/>
                <a:cs typeface="Arial" panose="020B0604020202020204" pitchFamily="34" charset="0"/>
              </a:rPr>
              <a:t>Portaria GM/MS 6212/2024</a:t>
            </a: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r>
              <a:rPr lang="pt-BR" sz="2400" b="1" dirty="0">
                <a:solidFill>
                  <a:schemeClr val="accent1">
                    <a:lumMod val="75000"/>
                  </a:schemeClr>
                </a:solidFill>
                <a:latin typeface="Arial" panose="020B0604020202020204" pitchFamily="34" charset="0"/>
                <a:cs typeface="Arial" panose="020B0604020202020204" pitchFamily="34" charset="0"/>
              </a:rPr>
              <a:t>Podcast SUS EM PAUTA -  </a:t>
            </a:r>
          </a:p>
          <a:p>
            <a:r>
              <a:rPr lang="pt-BR" sz="2400" b="1" dirty="0">
                <a:solidFill>
                  <a:schemeClr val="accent1">
                    <a:lumMod val="75000"/>
                  </a:schemeClr>
                </a:solidFill>
                <a:latin typeface="Arial" panose="020B0604020202020204" pitchFamily="34" charset="0"/>
                <a:cs typeface="Arial" panose="020B0604020202020204" pitchFamily="34" charset="0"/>
              </a:rPr>
              <a:t>Tema 1234</a:t>
            </a: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a:p>
            <a:endParaRPr lang="pt-BR" sz="2400" b="1" dirty="0">
              <a:solidFill>
                <a:schemeClr val="accent1">
                  <a:lumMod val="75000"/>
                </a:schemeClr>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9210285-6700-431E-9F63-3F8C74A39165}"/>
              </a:ext>
            </a:extLst>
          </p:cNvPr>
          <p:cNvPicPr>
            <a:picLocks noChangeAspect="1"/>
          </p:cNvPicPr>
          <p:nvPr/>
        </p:nvPicPr>
        <p:blipFill>
          <a:blip r:embed="rId4"/>
          <a:stretch>
            <a:fillRect/>
          </a:stretch>
        </p:blipFill>
        <p:spPr>
          <a:xfrm>
            <a:off x="3445263" y="3025472"/>
            <a:ext cx="2265924" cy="2242564"/>
          </a:xfrm>
          <a:prstGeom prst="rect">
            <a:avLst/>
          </a:prstGeom>
        </p:spPr>
      </p:pic>
      <p:pic>
        <p:nvPicPr>
          <p:cNvPr id="11" name="Imagem 10">
            <a:extLst>
              <a:ext uri="{FF2B5EF4-FFF2-40B4-BE49-F238E27FC236}">
                <a16:creationId xmlns:a16="http://schemas.microsoft.com/office/drawing/2014/main" id="{42ED0004-86E1-44AA-98FC-13422DC561BE}"/>
              </a:ext>
            </a:extLst>
          </p:cNvPr>
          <p:cNvPicPr>
            <a:picLocks noChangeAspect="1"/>
          </p:cNvPicPr>
          <p:nvPr/>
        </p:nvPicPr>
        <p:blipFill>
          <a:blip r:embed="rId5"/>
          <a:stretch>
            <a:fillRect/>
          </a:stretch>
        </p:blipFill>
        <p:spPr>
          <a:xfrm>
            <a:off x="8983491" y="696036"/>
            <a:ext cx="2321406" cy="2188754"/>
          </a:xfrm>
          <a:prstGeom prst="rect">
            <a:avLst/>
          </a:prstGeom>
        </p:spPr>
      </p:pic>
      <p:pic>
        <p:nvPicPr>
          <p:cNvPr id="12" name="Imagem 11">
            <a:extLst>
              <a:ext uri="{FF2B5EF4-FFF2-40B4-BE49-F238E27FC236}">
                <a16:creationId xmlns:a16="http://schemas.microsoft.com/office/drawing/2014/main" id="{84F31A67-713C-4A9D-8CD7-BAEB38334CE9}"/>
              </a:ext>
            </a:extLst>
          </p:cNvPr>
          <p:cNvPicPr>
            <a:picLocks noChangeAspect="1"/>
          </p:cNvPicPr>
          <p:nvPr/>
        </p:nvPicPr>
        <p:blipFill>
          <a:blip r:embed="rId6"/>
          <a:stretch>
            <a:fillRect/>
          </a:stretch>
        </p:blipFill>
        <p:spPr>
          <a:xfrm>
            <a:off x="9183443" y="3302990"/>
            <a:ext cx="2286789" cy="2231149"/>
          </a:xfrm>
          <a:prstGeom prst="rect">
            <a:avLst/>
          </a:prstGeom>
        </p:spPr>
      </p:pic>
    </p:spTree>
    <p:extLst>
      <p:ext uri="{BB962C8B-B14F-4D97-AF65-F5344CB8AC3E}">
        <p14:creationId xmlns:p14="http://schemas.microsoft.com/office/powerpoint/2010/main" val="1488254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177"/>
            <a:ext cx="12191998" cy="6858002"/>
          </a:xfrm>
          <a:prstGeom prst="rect">
            <a:avLst/>
          </a:prstGeom>
        </p:spPr>
      </p:pic>
      <p:sp>
        <p:nvSpPr>
          <p:cNvPr id="2" name="CaixaDeTexto 1">
            <a:extLst>
              <a:ext uri="{FF2B5EF4-FFF2-40B4-BE49-F238E27FC236}">
                <a16:creationId xmlns:a16="http://schemas.microsoft.com/office/drawing/2014/main" id="{74AD1F04-4C9B-6752-AF3A-4DE218686E63}"/>
              </a:ext>
            </a:extLst>
          </p:cNvPr>
          <p:cNvSpPr txBox="1"/>
          <p:nvPr/>
        </p:nvSpPr>
        <p:spPr>
          <a:xfrm>
            <a:off x="-124630" y="82296"/>
            <a:ext cx="12234334" cy="4801314"/>
          </a:xfrm>
          <a:prstGeom prst="rect">
            <a:avLst/>
          </a:prstGeom>
          <a:noFill/>
        </p:spPr>
        <p:txBody>
          <a:bodyPr wrap="square" rtlCol="0">
            <a:spAutoFit/>
          </a:bodyPr>
          <a:lstStyle/>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3200" i="1" dirty="0">
              <a:solidFill>
                <a:schemeClr val="accent1">
                  <a:lumMod val="75000"/>
                </a:schemeClr>
              </a:solidFill>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algn="ctr"/>
            <a:endParaRPr lang="pt-BR"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pt-BR" dirty="0">
              <a:latin typeface="Arial" panose="020B0604020202020204" pitchFamily="34" charset="0"/>
              <a:cs typeface="Arial" panose="020B0604020202020204" pitchFamily="34" charset="0"/>
            </a:endParaRPr>
          </a:p>
          <a:p>
            <a:pPr algn="ctr"/>
            <a:r>
              <a:rPr lang="pt-BR" sz="2400" dirty="0">
                <a:solidFill>
                  <a:schemeClr val="accent1">
                    <a:lumMod val="75000"/>
                  </a:schemeClr>
                </a:solidFill>
              </a:rPr>
              <a:t>OBRIGADA!!! </a:t>
            </a:r>
          </a:p>
          <a:p>
            <a:pPr algn="ctr"/>
            <a:endParaRPr lang="pt-BR" sz="2400" dirty="0">
              <a:solidFill>
                <a:schemeClr val="accent1">
                  <a:lumMod val="75000"/>
                </a:schemeClr>
              </a:solidFill>
            </a:endParaRPr>
          </a:p>
          <a:p>
            <a:pPr algn="ctr"/>
            <a:r>
              <a:rPr lang="pt-BR" sz="2400" dirty="0">
                <a:solidFill>
                  <a:schemeClr val="accent1">
                    <a:lumMod val="75000"/>
                  </a:schemeClr>
                </a:solidFill>
              </a:rPr>
              <a:t>Marília Cláudia Carvalhais Teixeira</a:t>
            </a:r>
          </a:p>
          <a:p>
            <a:pPr algn="ctr"/>
            <a:r>
              <a:rPr lang="pt-BR" sz="2400" dirty="0">
                <a:solidFill>
                  <a:schemeClr val="accent1">
                    <a:lumMod val="75000"/>
                  </a:schemeClr>
                </a:solidFill>
              </a:rPr>
              <a:t>Assessora Jurídica do COSEMS/GO</a:t>
            </a:r>
          </a:p>
          <a:p>
            <a:pPr algn="ctr"/>
            <a:r>
              <a:rPr lang="pt-BR" sz="2400" dirty="0">
                <a:latin typeface="Arial" panose="020B0604020202020204" pitchFamily="34" charset="0"/>
                <a:cs typeface="Arial" panose="020B0604020202020204" pitchFamily="34" charset="0"/>
              </a:rPr>
              <a:t> </a:t>
            </a:r>
          </a:p>
          <a:p>
            <a:pPr algn="ct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37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ixa azul com letras brancas&#10;&#10;O conteúdo gerado por IA pode estar incorreto.">
            <a:extLst>
              <a:ext uri="{FF2B5EF4-FFF2-40B4-BE49-F238E27FC236}">
                <a16:creationId xmlns:a16="http://schemas.microsoft.com/office/drawing/2014/main" id="{B1092923-B90A-7F6C-AD69-E2BFC7DB6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8" cy="6858002"/>
          </a:xfrm>
          <a:prstGeom prst="rect">
            <a:avLst/>
          </a:prstGeom>
        </p:spPr>
      </p:pic>
    </p:spTree>
    <p:extLst>
      <p:ext uri="{BB962C8B-B14F-4D97-AF65-F5344CB8AC3E}">
        <p14:creationId xmlns:p14="http://schemas.microsoft.com/office/powerpoint/2010/main" val="91786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sp>
        <p:nvSpPr>
          <p:cNvPr id="5" name="Retângulo 4">
            <a:extLst>
              <a:ext uri="{FF2B5EF4-FFF2-40B4-BE49-F238E27FC236}">
                <a16:creationId xmlns:a16="http://schemas.microsoft.com/office/drawing/2014/main" id="{DAFB6408-F6EB-4449-A816-3BDA20738E13}"/>
              </a:ext>
            </a:extLst>
          </p:cNvPr>
          <p:cNvSpPr/>
          <p:nvPr/>
        </p:nvSpPr>
        <p:spPr>
          <a:xfrm>
            <a:off x="231912" y="1614870"/>
            <a:ext cx="5777946" cy="397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22FB3AB0-2A01-4235-9E41-BE491DE01554}"/>
              </a:ext>
            </a:extLst>
          </p:cNvPr>
          <p:cNvSpPr/>
          <p:nvPr/>
        </p:nvSpPr>
        <p:spPr>
          <a:xfrm>
            <a:off x="231912" y="2216307"/>
            <a:ext cx="5585791" cy="3170099"/>
          </a:xfrm>
          <a:prstGeom prst="rect">
            <a:avLst/>
          </a:prstGeom>
        </p:spPr>
        <p:txBody>
          <a:bodyPr wrap="square">
            <a:spAutoFit/>
          </a:bodyPr>
          <a:lstStyle/>
          <a:p>
            <a:pPr algn="just"/>
            <a:r>
              <a:rPr lang="pt-BR" sz="2000" b="1" dirty="0">
                <a:solidFill>
                  <a:schemeClr val="bg1"/>
                </a:solidFill>
                <a:hlinkClick r:id="rId3">
                  <a:extLst>
                    <a:ext uri="{A12FA001-AC4F-418D-AE19-62706E023703}">
                      <ahyp:hlinkClr xmlns:ahyp="http://schemas.microsoft.com/office/drawing/2018/hyperlinkcolor" val="tx"/>
                    </a:ext>
                  </a:extLst>
                </a:hlinkClick>
              </a:rPr>
              <a:t>SÚMULA VINCULANTE 61</a:t>
            </a:r>
          </a:p>
          <a:p>
            <a:pPr algn="just"/>
            <a:r>
              <a:rPr lang="pt-BR" sz="2000" b="1" dirty="0">
                <a:solidFill>
                  <a:schemeClr val="bg1"/>
                </a:solidFill>
              </a:rPr>
              <a:t>Aprovação: </a:t>
            </a:r>
            <a:r>
              <a:rPr lang="pt-BR" sz="2000" dirty="0">
                <a:solidFill>
                  <a:schemeClr val="bg1"/>
                </a:solidFill>
              </a:rPr>
              <a:t>20/09/2024</a:t>
            </a:r>
            <a:endParaRPr lang="pt-BR" sz="2000" b="1" dirty="0">
              <a:solidFill>
                <a:schemeClr val="bg1"/>
              </a:solidFill>
            </a:endParaRPr>
          </a:p>
          <a:p>
            <a:pPr algn="just"/>
            <a:br>
              <a:rPr lang="pt-BR" sz="2000" dirty="0">
                <a:solidFill>
                  <a:schemeClr val="bg1"/>
                </a:solidFill>
              </a:rPr>
            </a:br>
            <a:endParaRPr lang="pt-BR" sz="2000" dirty="0">
              <a:solidFill>
                <a:schemeClr val="bg1"/>
              </a:solidFill>
            </a:endParaRPr>
          </a:p>
          <a:p>
            <a:pPr algn="just"/>
            <a:r>
              <a:rPr lang="pt-BR" sz="2000" b="1" dirty="0">
                <a:solidFill>
                  <a:schemeClr val="bg1"/>
                </a:solidFill>
              </a:rPr>
              <a:t>Enunciado</a:t>
            </a:r>
          </a:p>
          <a:p>
            <a:pPr algn="just"/>
            <a:r>
              <a:rPr lang="pt-BR" sz="2000" dirty="0">
                <a:solidFill>
                  <a:schemeClr val="bg1"/>
                </a:solidFill>
              </a:rPr>
              <a:t>A concessão judicial de medicamento registrado na ANVISA, mas não incorporado às listas de dispensação do Sistema Único de Saúde, deve observar as teses firmadas no julgamento do Tema 6 da Repercussão Geral (RE 566.471).</a:t>
            </a:r>
            <a:endParaRPr lang="pt-BR" sz="2000" b="0" i="0" dirty="0">
              <a:solidFill>
                <a:schemeClr val="bg1"/>
              </a:solidFill>
              <a:effectLst/>
            </a:endParaRPr>
          </a:p>
        </p:txBody>
      </p:sp>
      <p:sp>
        <p:nvSpPr>
          <p:cNvPr id="9" name="Retângulo 8">
            <a:extLst>
              <a:ext uri="{FF2B5EF4-FFF2-40B4-BE49-F238E27FC236}">
                <a16:creationId xmlns:a16="http://schemas.microsoft.com/office/drawing/2014/main" id="{4D37A72B-94D0-4FD0-B264-4CB91D073485}"/>
              </a:ext>
            </a:extLst>
          </p:cNvPr>
          <p:cNvSpPr/>
          <p:nvPr/>
        </p:nvSpPr>
        <p:spPr>
          <a:xfrm>
            <a:off x="6500191" y="384313"/>
            <a:ext cx="5459897" cy="5402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a:solidFill>
                  <a:schemeClr val="bg1"/>
                </a:solidFill>
                <a:hlinkClick r:id="rId4">
                  <a:extLst>
                    <a:ext uri="{A12FA001-AC4F-418D-AE19-62706E023703}">
                      <ahyp:hlinkClr xmlns:ahyp="http://schemas.microsoft.com/office/drawing/2018/hyperlinkcolor" val="tx"/>
                    </a:ext>
                  </a:extLst>
                </a:hlinkClick>
              </a:rPr>
              <a:t>SÚMULA VINCULANTE 60</a:t>
            </a:r>
          </a:p>
          <a:p>
            <a:pPr algn="just"/>
            <a:r>
              <a:rPr lang="pt-BR" b="1" dirty="0">
                <a:solidFill>
                  <a:schemeClr val="bg1"/>
                </a:solidFill>
              </a:rPr>
              <a:t>Aprovação: </a:t>
            </a:r>
            <a:r>
              <a:rPr lang="pt-BR" dirty="0">
                <a:solidFill>
                  <a:schemeClr val="bg1"/>
                </a:solidFill>
              </a:rPr>
              <a:t>16/09/2024</a:t>
            </a:r>
            <a:endParaRPr lang="pt-BR" b="1" dirty="0">
              <a:solidFill>
                <a:schemeClr val="bg1"/>
              </a:solidFill>
            </a:endParaRPr>
          </a:p>
          <a:p>
            <a:pPr algn="just"/>
            <a:br>
              <a:rPr lang="pt-BR" dirty="0">
                <a:solidFill>
                  <a:schemeClr val="bg1"/>
                </a:solidFill>
              </a:rPr>
            </a:br>
            <a:endParaRPr lang="pt-BR" dirty="0">
              <a:solidFill>
                <a:schemeClr val="bg1"/>
              </a:solidFill>
            </a:endParaRPr>
          </a:p>
          <a:p>
            <a:pPr algn="just"/>
            <a:r>
              <a:rPr lang="pt-BR" sz="2000" b="1" dirty="0">
                <a:solidFill>
                  <a:schemeClr val="bg1"/>
                </a:solidFill>
              </a:rPr>
              <a:t>Enunciado</a:t>
            </a:r>
          </a:p>
          <a:p>
            <a:pPr algn="just"/>
            <a:r>
              <a:rPr lang="pt-BR" sz="2000" dirty="0">
                <a:solidFill>
                  <a:schemeClr val="bg1"/>
                </a:solidFill>
              </a:rPr>
              <a:t>O pedido e a análise administrativos de fármacos na rede pública de saúde, a judicialização do caso, bem ainda seus desdobramentos (administrativos e jurisdicionais), devem observar os termos dos 3 (três) acordos </a:t>
            </a:r>
            <a:r>
              <a:rPr lang="pt-BR" sz="2000" dirty="0" err="1">
                <a:solidFill>
                  <a:schemeClr val="bg1"/>
                </a:solidFill>
              </a:rPr>
              <a:t>interfederativos</a:t>
            </a:r>
            <a:r>
              <a:rPr lang="pt-BR" sz="2000" dirty="0">
                <a:solidFill>
                  <a:schemeClr val="bg1"/>
                </a:solidFill>
              </a:rPr>
              <a:t> (e seus fluxos) homologados pelo Supremo Tribunal Federal, em governança judicial colaborativa, no tema 1.234 da sistemática da repercussão geral (RE 1.366.243).</a:t>
            </a:r>
          </a:p>
        </p:txBody>
      </p:sp>
      <p:sp>
        <p:nvSpPr>
          <p:cNvPr id="10" name="CaixaDeTexto 9">
            <a:extLst>
              <a:ext uri="{FF2B5EF4-FFF2-40B4-BE49-F238E27FC236}">
                <a16:creationId xmlns:a16="http://schemas.microsoft.com/office/drawing/2014/main" id="{C976CD99-A221-40B4-8B30-C2AF85E95D66}"/>
              </a:ext>
            </a:extLst>
          </p:cNvPr>
          <p:cNvSpPr txBox="1"/>
          <p:nvPr/>
        </p:nvSpPr>
        <p:spPr>
          <a:xfrm>
            <a:off x="-737422" y="384313"/>
            <a:ext cx="7524457"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SÚMULAS VINCULANTES - STF</a:t>
            </a:r>
          </a:p>
        </p:txBody>
      </p:sp>
    </p:spTree>
    <p:extLst>
      <p:ext uri="{BB962C8B-B14F-4D97-AF65-F5344CB8AC3E}">
        <p14:creationId xmlns:p14="http://schemas.microsoft.com/office/powerpoint/2010/main" val="29202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015"/>
            <a:ext cx="12191998" cy="6858002"/>
          </a:xfrm>
          <a:prstGeom prst="rect">
            <a:avLst/>
          </a:prstGeom>
        </p:spPr>
      </p:pic>
      <p:sp>
        <p:nvSpPr>
          <p:cNvPr id="2" name="CaixaDeTexto 1">
            <a:extLst>
              <a:ext uri="{FF2B5EF4-FFF2-40B4-BE49-F238E27FC236}">
                <a16:creationId xmlns:a16="http://schemas.microsoft.com/office/drawing/2014/main" id="{05BA3DDB-321E-4999-989E-0F427ADCF641}"/>
              </a:ext>
            </a:extLst>
          </p:cNvPr>
          <p:cNvSpPr txBox="1"/>
          <p:nvPr/>
        </p:nvSpPr>
        <p:spPr>
          <a:xfrm>
            <a:off x="-1024266" y="64361"/>
            <a:ext cx="10799806" cy="461665"/>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COMISSÃO ESPECIAL </a:t>
            </a:r>
            <a:r>
              <a:rPr lang="pt-BR" sz="2400" b="1" dirty="0">
                <a:solidFill>
                  <a:schemeClr val="accent1">
                    <a:lumMod val="75000"/>
                  </a:schemeClr>
                </a:solidFill>
                <a:latin typeface="Arial" panose="020B0604020202020204" pitchFamily="34" charset="0"/>
                <a:cs typeface="Arial" panose="020B0604020202020204" pitchFamily="34" charset="0"/>
                <a:sym typeface="Wingdings" panose="05000000000000000000" pitchFamily="2" charset="2"/>
              </a:rPr>
              <a:t> ACORDOS HOMOLOGADOS</a:t>
            </a:r>
            <a:endParaRPr lang="pt-BR" sz="2400" b="1" dirty="0">
              <a:solidFill>
                <a:schemeClr val="accent1">
                  <a:lumMod val="75000"/>
                </a:schemeClr>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DD86D6D6-B796-4917-82B1-7C6780D4303C}"/>
              </a:ext>
            </a:extLst>
          </p:cNvPr>
          <p:cNvSpPr/>
          <p:nvPr/>
        </p:nvSpPr>
        <p:spPr>
          <a:xfrm>
            <a:off x="4829374" y="1121928"/>
            <a:ext cx="2533250" cy="840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latin typeface="Arial" panose="020B0604020202020204" pitchFamily="34" charset="0"/>
                <a:cs typeface="Arial" panose="020B0604020202020204" pitchFamily="34" charset="0"/>
              </a:rPr>
              <a:t>COMPETÊNCIA</a:t>
            </a:r>
          </a:p>
        </p:txBody>
      </p:sp>
      <p:sp>
        <p:nvSpPr>
          <p:cNvPr id="22" name="Retângulo 21">
            <a:extLst>
              <a:ext uri="{FF2B5EF4-FFF2-40B4-BE49-F238E27FC236}">
                <a16:creationId xmlns:a16="http://schemas.microsoft.com/office/drawing/2014/main" id="{AA99B792-9F70-4F20-A588-EB23D00D223D}"/>
              </a:ext>
            </a:extLst>
          </p:cNvPr>
          <p:cNvSpPr/>
          <p:nvPr/>
        </p:nvSpPr>
        <p:spPr>
          <a:xfrm>
            <a:off x="9433674" y="3318140"/>
            <a:ext cx="2641731" cy="5841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accent1">
                    <a:lumMod val="50000"/>
                  </a:schemeClr>
                </a:solidFill>
                <a:latin typeface="Arial" panose="020B0604020202020204" pitchFamily="34" charset="0"/>
                <a:cs typeface="Arial" panose="020B0604020202020204" pitchFamily="34" charset="0"/>
              </a:rPr>
              <a:t>Portaria GM/MS n.º6.212/2024</a:t>
            </a:r>
          </a:p>
        </p:txBody>
      </p:sp>
      <p:sp>
        <p:nvSpPr>
          <p:cNvPr id="25" name="CaixaDeTexto 24">
            <a:extLst>
              <a:ext uri="{FF2B5EF4-FFF2-40B4-BE49-F238E27FC236}">
                <a16:creationId xmlns:a16="http://schemas.microsoft.com/office/drawing/2014/main" id="{619F09DE-FF97-4F47-BB97-EECE651C3C8B}"/>
              </a:ext>
            </a:extLst>
          </p:cNvPr>
          <p:cNvSpPr txBox="1"/>
          <p:nvPr/>
        </p:nvSpPr>
        <p:spPr>
          <a:xfrm>
            <a:off x="9433674" y="4002755"/>
            <a:ext cx="2641731" cy="2554545"/>
          </a:xfrm>
          <a:prstGeom prst="rect">
            <a:avLst/>
          </a:prstGeom>
          <a:noFill/>
        </p:spPr>
        <p:txBody>
          <a:bodyPr wrap="square" rtlCol="0">
            <a:spAutoFit/>
          </a:bodyPr>
          <a:lstStyle/>
          <a:p>
            <a:pPr algn="just"/>
            <a:r>
              <a:rPr lang="pt-BR" sz="1600" dirty="0"/>
              <a:t>Dispõe sobre regras procedimentais para o ressarcimento </a:t>
            </a:r>
            <a:r>
              <a:rPr lang="pt-BR" sz="1600" dirty="0" err="1"/>
              <a:t>interfederativo</a:t>
            </a:r>
            <a:r>
              <a:rPr lang="pt-BR" sz="1600" dirty="0"/>
              <a:t> relativo a valores financeiros despendidos decorrentes de ordens judiciais referentes a fornecimento de medicamentos.</a:t>
            </a:r>
          </a:p>
          <a:p>
            <a:br>
              <a:rPr lang="pt-BR" sz="1600" dirty="0"/>
            </a:br>
            <a:endParaRPr lang="pt-BR" sz="1600" dirty="0">
              <a:cs typeface="Arial" panose="020B0604020202020204" pitchFamily="34" charset="0"/>
            </a:endParaRPr>
          </a:p>
        </p:txBody>
      </p:sp>
      <p:cxnSp>
        <p:nvCxnSpPr>
          <p:cNvPr id="26" name="Conector: Angulado 25">
            <a:extLst>
              <a:ext uri="{FF2B5EF4-FFF2-40B4-BE49-F238E27FC236}">
                <a16:creationId xmlns:a16="http://schemas.microsoft.com/office/drawing/2014/main" id="{C76FCB98-719C-433E-9F28-6718E905E54D}"/>
              </a:ext>
            </a:extLst>
          </p:cNvPr>
          <p:cNvCxnSpPr>
            <a:cxnSpLocks/>
          </p:cNvCxnSpPr>
          <p:nvPr/>
        </p:nvCxnSpPr>
        <p:spPr>
          <a:xfrm rot="16200000" flipH="1">
            <a:off x="10938789" y="3879029"/>
            <a:ext cx="280046" cy="186101"/>
          </a:xfrm>
          <a:prstGeom prst="bentConnector3">
            <a:avLst>
              <a:gd name="adj1" fmla="val 4656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ângulo 15">
            <a:extLst>
              <a:ext uri="{FF2B5EF4-FFF2-40B4-BE49-F238E27FC236}">
                <a16:creationId xmlns:a16="http://schemas.microsoft.com/office/drawing/2014/main" id="{4347EB0B-D10F-4572-ABB5-CA7C778D2899}"/>
              </a:ext>
            </a:extLst>
          </p:cNvPr>
          <p:cNvSpPr/>
          <p:nvPr/>
        </p:nvSpPr>
        <p:spPr>
          <a:xfrm>
            <a:off x="585088" y="2397817"/>
            <a:ext cx="2532647" cy="2868478"/>
          </a:xfrm>
          <a:prstGeom prst="rect">
            <a:avLst/>
          </a:prstGeom>
          <a:solidFill>
            <a:schemeClr val="accent6">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accent1">
                    <a:lumMod val="50000"/>
                  </a:schemeClr>
                </a:solidFill>
                <a:latin typeface="Arial" panose="020B0604020202020204" pitchFamily="34" charset="0"/>
                <a:cs typeface="Arial" panose="020B0604020202020204" pitchFamily="34" charset="0"/>
              </a:rPr>
              <a:t>TEMA 6 e TEMA 1234</a:t>
            </a:r>
          </a:p>
          <a:p>
            <a:pPr algn="ctr"/>
            <a:r>
              <a:rPr lang="pt-BR" sz="1400" dirty="0">
                <a:solidFill>
                  <a:schemeClr val="accent1">
                    <a:lumMod val="50000"/>
                  </a:schemeClr>
                </a:solidFill>
                <a:latin typeface="Arial" panose="020B0604020202020204" pitchFamily="34" charset="0"/>
                <a:cs typeface="Arial" panose="020B0604020202020204" pitchFamily="34" charset="0"/>
              </a:rPr>
              <a:t>Supremo Tribunal Federal</a:t>
            </a:r>
          </a:p>
        </p:txBody>
      </p:sp>
      <p:pic>
        <p:nvPicPr>
          <p:cNvPr id="4" name="Imagem 3">
            <a:extLst>
              <a:ext uri="{FF2B5EF4-FFF2-40B4-BE49-F238E27FC236}">
                <a16:creationId xmlns:a16="http://schemas.microsoft.com/office/drawing/2014/main" id="{D8D988E3-52BA-4291-85F0-353122C2C506}"/>
              </a:ext>
            </a:extLst>
          </p:cNvPr>
          <p:cNvPicPr>
            <a:picLocks noChangeAspect="1"/>
          </p:cNvPicPr>
          <p:nvPr/>
        </p:nvPicPr>
        <p:blipFill>
          <a:blip r:embed="rId3"/>
          <a:stretch>
            <a:fillRect/>
          </a:stretch>
        </p:blipFill>
        <p:spPr>
          <a:xfrm>
            <a:off x="585089" y="1102236"/>
            <a:ext cx="2532646" cy="1295581"/>
          </a:xfrm>
          <a:prstGeom prst="rect">
            <a:avLst/>
          </a:prstGeom>
        </p:spPr>
      </p:pic>
      <p:sp>
        <p:nvSpPr>
          <p:cNvPr id="17" name="Retângulo 16">
            <a:extLst>
              <a:ext uri="{FF2B5EF4-FFF2-40B4-BE49-F238E27FC236}">
                <a16:creationId xmlns:a16="http://schemas.microsoft.com/office/drawing/2014/main" id="{3FD38F47-2401-4019-AAC4-59CA87E96628}"/>
              </a:ext>
            </a:extLst>
          </p:cNvPr>
          <p:cNvSpPr/>
          <p:nvPr/>
        </p:nvSpPr>
        <p:spPr>
          <a:xfrm>
            <a:off x="4829374" y="2633930"/>
            <a:ext cx="2533250" cy="84025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accent1">
                    <a:lumMod val="50000"/>
                  </a:schemeClr>
                </a:solidFill>
                <a:latin typeface="Arial" panose="020B0604020202020204" pitchFamily="34" charset="0"/>
                <a:cs typeface="Arial" panose="020B0604020202020204" pitchFamily="34" charset="0"/>
              </a:rPr>
              <a:t>CUSTEIO</a:t>
            </a:r>
          </a:p>
        </p:txBody>
      </p:sp>
      <p:sp>
        <p:nvSpPr>
          <p:cNvPr id="18" name="Retângulo 17">
            <a:extLst>
              <a:ext uri="{FF2B5EF4-FFF2-40B4-BE49-F238E27FC236}">
                <a16:creationId xmlns:a16="http://schemas.microsoft.com/office/drawing/2014/main" id="{DF39A474-2AF7-4998-8D7C-EB2185E732EB}"/>
              </a:ext>
            </a:extLst>
          </p:cNvPr>
          <p:cNvSpPr/>
          <p:nvPr/>
        </p:nvSpPr>
        <p:spPr>
          <a:xfrm>
            <a:off x="4829374" y="4426036"/>
            <a:ext cx="2641730" cy="11619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accent1">
                    <a:lumMod val="50000"/>
                  </a:schemeClr>
                </a:solidFill>
                <a:latin typeface="Arial" panose="020B0604020202020204" pitchFamily="34" charset="0"/>
                <a:cs typeface="Arial" panose="020B0604020202020204" pitchFamily="34" charset="0"/>
              </a:rPr>
              <a:t>RESSARCIMENTO – MEDICAMENTOS NÃO INCORPORADOS</a:t>
            </a:r>
          </a:p>
        </p:txBody>
      </p:sp>
      <p:sp>
        <p:nvSpPr>
          <p:cNvPr id="11" name="Chave Esquerda 10">
            <a:extLst>
              <a:ext uri="{FF2B5EF4-FFF2-40B4-BE49-F238E27FC236}">
                <a16:creationId xmlns:a16="http://schemas.microsoft.com/office/drawing/2014/main" id="{56124013-D838-4D2B-9794-982438F2B785}"/>
              </a:ext>
            </a:extLst>
          </p:cNvPr>
          <p:cNvSpPr/>
          <p:nvPr/>
        </p:nvSpPr>
        <p:spPr>
          <a:xfrm>
            <a:off x="3702823" y="1453164"/>
            <a:ext cx="903044" cy="3813131"/>
          </a:xfrm>
          <a:prstGeom prst="leftBrace">
            <a:avLst/>
          </a:prstGeom>
          <a:ln>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Seta: para a Direita Listrada 11">
            <a:extLst>
              <a:ext uri="{FF2B5EF4-FFF2-40B4-BE49-F238E27FC236}">
                <a16:creationId xmlns:a16="http://schemas.microsoft.com/office/drawing/2014/main" id="{FFCF4371-F429-4214-A811-4DB41CDE7C1A}"/>
              </a:ext>
            </a:extLst>
          </p:cNvPr>
          <p:cNvSpPr/>
          <p:nvPr/>
        </p:nvSpPr>
        <p:spPr>
          <a:xfrm>
            <a:off x="7738533" y="4521571"/>
            <a:ext cx="1134534" cy="648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A9081E2F-6719-4FB9-96C1-9CCD6FA46D4D}"/>
              </a:ext>
            </a:extLst>
          </p:cNvPr>
          <p:cNvPicPr>
            <a:picLocks noChangeAspect="1"/>
          </p:cNvPicPr>
          <p:nvPr/>
        </p:nvPicPr>
        <p:blipFill>
          <a:blip r:embed="rId4"/>
          <a:stretch>
            <a:fillRect/>
          </a:stretch>
        </p:blipFill>
        <p:spPr>
          <a:xfrm>
            <a:off x="9294125" y="277194"/>
            <a:ext cx="2781280" cy="2844938"/>
          </a:xfrm>
          <a:prstGeom prst="rect">
            <a:avLst/>
          </a:prstGeom>
        </p:spPr>
      </p:pic>
      <p:sp>
        <p:nvSpPr>
          <p:cNvPr id="19" name="Seta: para a Direita Listrada 18">
            <a:extLst>
              <a:ext uri="{FF2B5EF4-FFF2-40B4-BE49-F238E27FC236}">
                <a16:creationId xmlns:a16="http://schemas.microsoft.com/office/drawing/2014/main" id="{8C97E239-A409-47D3-96AD-C8EABEF8BB85}"/>
              </a:ext>
            </a:extLst>
          </p:cNvPr>
          <p:cNvSpPr/>
          <p:nvPr/>
        </p:nvSpPr>
        <p:spPr>
          <a:xfrm>
            <a:off x="7885122" y="1217788"/>
            <a:ext cx="1134534" cy="6485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8275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1998" cy="6858002"/>
          </a:xfrm>
          <a:prstGeom prst="rect">
            <a:avLst/>
          </a:prstGeom>
        </p:spPr>
      </p:pic>
      <p:pic>
        <p:nvPicPr>
          <p:cNvPr id="2" name="Imagem 1">
            <a:extLst>
              <a:ext uri="{FF2B5EF4-FFF2-40B4-BE49-F238E27FC236}">
                <a16:creationId xmlns:a16="http://schemas.microsoft.com/office/drawing/2014/main" id="{CA8D2915-EA58-4232-8705-FEEE033E72B2}"/>
              </a:ext>
            </a:extLst>
          </p:cNvPr>
          <p:cNvPicPr>
            <a:picLocks noChangeAspect="1"/>
          </p:cNvPicPr>
          <p:nvPr/>
        </p:nvPicPr>
        <p:blipFill>
          <a:blip r:embed="rId3"/>
          <a:stretch>
            <a:fillRect/>
          </a:stretch>
        </p:blipFill>
        <p:spPr>
          <a:xfrm>
            <a:off x="284924" y="1946627"/>
            <a:ext cx="4473343" cy="3404306"/>
          </a:xfrm>
          <a:prstGeom prst="rect">
            <a:avLst/>
          </a:prstGeom>
        </p:spPr>
      </p:pic>
      <p:pic>
        <p:nvPicPr>
          <p:cNvPr id="3" name="Imagem 2">
            <a:extLst>
              <a:ext uri="{FF2B5EF4-FFF2-40B4-BE49-F238E27FC236}">
                <a16:creationId xmlns:a16="http://schemas.microsoft.com/office/drawing/2014/main" id="{B45972EA-6393-480F-BAE2-0B97FA2480C3}"/>
              </a:ext>
            </a:extLst>
          </p:cNvPr>
          <p:cNvPicPr>
            <a:picLocks noChangeAspect="1"/>
          </p:cNvPicPr>
          <p:nvPr/>
        </p:nvPicPr>
        <p:blipFill>
          <a:blip r:embed="rId4"/>
          <a:stretch>
            <a:fillRect/>
          </a:stretch>
        </p:blipFill>
        <p:spPr>
          <a:xfrm>
            <a:off x="5043191" y="1946627"/>
            <a:ext cx="5588000" cy="3854600"/>
          </a:xfrm>
          <a:prstGeom prst="rect">
            <a:avLst/>
          </a:prstGeom>
        </p:spPr>
      </p:pic>
      <p:sp>
        <p:nvSpPr>
          <p:cNvPr id="5" name="CaixaDeTexto 4">
            <a:extLst>
              <a:ext uri="{FF2B5EF4-FFF2-40B4-BE49-F238E27FC236}">
                <a16:creationId xmlns:a16="http://schemas.microsoft.com/office/drawing/2014/main" id="{6D5C58C7-E177-4600-8842-B3B22C3F3DB9}"/>
              </a:ext>
            </a:extLst>
          </p:cNvPr>
          <p:cNvSpPr txBox="1"/>
          <p:nvPr/>
        </p:nvSpPr>
        <p:spPr>
          <a:xfrm>
            <a:off x="-918861" y="102666"/>
            <a:ext cx="12192000" cy="954107"/>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LEVANTAMENTO  – JUDICIALIZAÇÃO DE MEDICAMENTOS </a:t>
            </a:r>
          </a:p>
          <a:p>
            <a:pPr algn="ctr"/>
            <a:r>
              <a:rPr lang="pt-BR" sz="1400" b="1" dirty="0">
                <a:solidFill>
                  <a:schemeClr val="accent1">
                    <a:lumMod val="75000"/>
                  </a:schemeClr>
                </a:solidFill>
                <a:latin typeface="Arial" panose="020B0604020202020204" pitchFamily="34" charset="0"/>
                <a:cs typeface="Arial" panose="020B0604020202020204" pitchFamily="34" charset="0"/>
              </a:rPr>
              <a:t>Realizado entre os </a:t>
            </a:r>
            <a:r>
              <a:rPr lang="pt-BR" sz="1600" b="1" dirty="0">
                <a:solidFill>
                  <a:schemeClr val="accent1">
                    <a:lumMod val="75000"/>
                  </a:schemeClr>
                </a:solidFill>
                <a:latin typeface="Arial" panose="020B0604020202020204" pitchFamily="34" charset="0"/>
                <a:cs typeface="Arial" panose="020B0604020202020204" pitchFamily="34" charset="0"/>
              </a:rPr>
              <a:t>dias 05 a 15 de abril/2024 – REDE CONASEMS/COSEMS </a:t>
            </a:r>
          </a:p>
          <a:p>
            <a:pPr algn="ctr"/>
            <a:r>
              <a:rPr lang="pt-BR" sz="1600" b="1" dirty="0">
                <a:solidFill>
                  <a:schemeClr val="accent1">
                    <a:lumMod val="75000"/>
                  </a:schemeClr>
                </a:solidFill>
                <a:latin typeface="Arial" panose="020B0604020202020204" pitchFamily="34" charset="0"/>
                <a:cs typeface="Arial" panose="020B0604020202020204" pitchFamily="34" charset="0"/>
              </a:rPr>
              <a:t>(Apresentação Elton Chaves na reunião - GTDS e GTAF dia 12/08/2024)</a:t>
            </a:r>
          </a:p>
        </p:txBody>
      </p:sp>
      <p:pic>
        <p:nvPicPr>
          <p:cNvPr id="4" name="Imagem 3">
            <a:extLst>
              <a:ext uri="{FF2B5EF4-FFF2-40B4-BE49-F238E27FC236}">
                <a16:creationId xmlns:a16="http://schemas.microsoft.com/office/drawing/2014/main" id="{0D4A0945-A94E-40BC-B8B5-1887AA4A1A11}"/>
              </a:ext>
            </a:extLst>
          </p:cNvPr>
          <p:cNvPicPr>
            <a:picLocks noChangeAspect="1"/>
          </p:cNvPicPr>
          <p:nvPr/>
        </p:nvPicPr>
        <p:blipFill>
          <a:blip r:embed="rId5"/>
          <a:stretch>
            <a:fillRect/>
          </a:stretch>
        </p:blipFill>
        <p:spPr>
          <a:xfrm>
            <a:off x="10443593" y="60414"/>
            <a:ext cx="1609950" cy="1886213"/>
          </a:xfrm>
          <a:prstGeom prst="rect">
            <a:avLst/>
          </a:prstGeom>
        </p:spPr>
      </p:pic>
    </p:spTree>
    <p:extLst>
      <p:ext uri="{BB962C8B-B14F-4D97-AF65-F5344CB8AC3E}">
        <p14:creationId xmlns:p14="http://schemas.microsoft.com/office/powerpoint/2010/main" val="248469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99CD-DB0D-A5FC-1825-980A0B9DB424}"/>
            </a:ext>
          </a:extLst>
        </p:cNvPr>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D13279AC-92D8-CC86-29D2-D8F19340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23" y="0"/>
            <a:ext cx="12191998" cy="6858002"/>
          </a:xfrm>
          <a:prstGeom prst="rect">
            <a:avLst/>
          </a:prstGeom>
        </p:spPr>
      </p:pic>
      <p:pic>
        <p:nvPicPr>
          <p:cNvPr id="2" name="Imagem 1">
            <a:extLst>
              <a:ext uri="{FF2B5EF4-FFF2-40B4-BE49-F238E27FC236}">
                <a16:creationId xmlns:a16="http://schemas.microsoft.com/office/drawing/2014/main" id="{E7FE6B3A-7BE0-4347-87CE-AA22F9736ED6}"/>
              </a:ext>
            </a:extLst>
          </p:cNvPr>
          <p:cNvPicPr>
            <a:picLocks noChangeAspect="1"/>
          </p:cNvPicPr>
          <p:nvPr/>
        </p:nvPicPr>
        <p:blipFill>
          <a:blip r:embed="rId3"/>
          <a:stretch>
            <a:fillRect/>
          </a:stretch>
        </p:blipFill>
        <p:spPr>
          <a:xfrm>
            <a:off x="181338" y="524932"/>
            <a:ext cx="5218211" cy="4809067"/>
          </a:xfrm>
          <a:prstGeom prst="rect">
            <a:avLst/>
          </a:prstGeom>
        </p:spPr>
      </p:pic>
      <p:pic>
        <p:nvPicPr>
          <p:cNvPr id="4" name="Imagem 3">
            <a:extLst>
              <a:ext uri="{FF2B5EF4-FFF2-40B4-BE49-F238E27FC236}">
                <a16:creationId xmlns:a16="http://schemas.microsoft.com/office/drawing/2014/main" id="{928263FD-8A5F-4B78-81E0-D38341AC80CE}"/>
              </a:ext>
            </a:extLst>
          </p:cNvPr>
          <p:cNvPicPr>
            <a:picLocks noChangeAspect="1"/>
          </p:cNvPicPr>
          <p:nvPr/>
        </p:nvPicPr>
        <p:blipFill>
          <a:blip r:embed="rId4"/>
          <a:stretch>
            <a:fillRect/>
          </a:stretch>
        </p:blipFill>
        <p:spPr>
          <a:xfrm>
            <a:off x="5571068" y="524932"/>
            <a:ext cx="6620931" cy="4859867"/>
          </a:xfrm>
          <a:prstGeom prst="rect">
            <a:avLst/>
          </a:prstGeom>
        </p:spPr>
      </p:pic>
    </p:spTree>
    <p:extLst>
      <p:ext uri="{BB962C8B-B14F-4D97-AF65-F5344CB8AC3E}">
        <p14:creationId xmlns:p14="http://schemas.microsoft.com/office/powerpoint/2010/main" val="131861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8002"/>
          </a:xfrm>
          <a:prstGeom prst="rect">
            <a:avLst/>
          </a:prstGeom>
        </p:spPr>
      </p:pic>
      <p:pic>
        <p:nvPicPr>
          <p:cNvPr id="2" name="Imagem 1">
            <a:extLst>
              <a:ext uri="{FF2B5EF4-FFF2-40B4-BE49-F238E27FC236}">
                <a16:creationId xmlns:a16="http://schemas.microsoft.com/office/drawing/2014/main" id="{64D7DE6D-B7A6-41E1-B617-2C705D698175}"/>
              </a:ext>
            </a:extLst>
          </p:cNvPr>
          <p:cNvPicPr>
            <a:picLocks noChangeAspect="1"/>
          </p:cNvPicPr>
          <p:nvPr/>
        </p:nvPicPr>
        <p:blipFill>
          <a:blip r:embed="rId3"/>
          <a:stretch>
            <a:fillRect/>
          </a:stretch>
        </p:blipFill>
        <p:spPr>
          <a:xfrm>
            <a:off x="3" y="0"/>
            <a:ext cx="12191997" cy="5694168"/>
          </a:xfrm>
          <a:prstGeom prst="rect">
            <a:avLst/>
          </a:prstGeom>
        </p:spPr>
      </p:pic>
    </p:spTree>
    <p:extLst>
      <p:ext uri="{BB962C8B-B14F-4D97-AF65-F5344CB8AC3E}">
        <p14:creationId xmlns:p14="http://schemas.microsoft.com/office/powerpoint/2010/main" val="282896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adrão do plano de fundo&#10;&#10;O conteúdo gerado por IA pode estar incorreto.">
            <a:extLst>
              <a:ext uri="{FF2B5EF4-FFF2-40B4-BE49-F238E27FC236}">
                <a16:creationId xmlns:a16="http://schemas.microsoft.com/office/drawing/2014/main" id="{CB650CF7-288F-DF81-AB25-42B49AB1D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0" y="18288"/>
            <a:ext cx="12191998" cy="6858002"/>
          </a:xfrm>
          <a:prstGeom prst="rect">
            <a:avLst/>
          </a:prstGeom>
        </p:spPr>
      </p:pic>
      <p:sp>
        <p:nvSpPr>
          <p:cNvPr id="4" name="Retângulo: Cantos Arredondados 3">
            <a:extLst>
              <a:ext uri="{FF2B5EF4-FFF2-40B4-BE49-F238E27FC236}">
                <a16:creationId xmlns:a16="http://schemas.microsoft.com/office/drawing/2014/main" id="{1997CBDA-1829-470F-9330-3063B1A33780}"/>
              </a:ext>
            </a:extLst>
          </p:cNvPr>
          <p:cNvSpPr/>
          <p:nvPr/>
        </p:nvSpPr>
        <p:spPr>
          <a:xfrm>
            <a:off x="347473" y="2413338"/>
            <a:ext cx="6382511" cy="3347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dirty="0"/>
              <a:t>O acesso e a disponibilidade de medicamentos para a população são considerados indicadores essenciais de efetividade e equidade dos sistemas de saúde. Quando utilizado de </a:t>
            </a:r>
            <a:r>
              <a:rPr lang="pt-BR" sz="2000" b="1" u="sng" dirty="0"/>
              <a:t>forma adequada e segura</a:t>
            </a:r>
            <a:r>
              <a:rPr lang="pt-BR" sz="2000" dirty="0"/>
              <a:t>, o medicamento passa a se apresentar como o recurso de maior custo-efetividade. </a:t>
            </a:r>
            <a:r>
              <a:rPr lang="pt-BR" sz="2000" b="1" u="sng" dirty="0"/>
              <a:t>No entanto, quando utilizado de forma inadequada, vem a ser um problema de saúde pública mundial (</a:t>
            </a:r>
            <a:r>
              <a:rPr lang="pt-BR" sz="2000" dirty="0"/>
              <a:t>NICOLINE; VIEIRA, 2011)</a:t>
            </a:r>
          </a:p>
        </p:txBody>
      </p:sp>
      <p:sp>
        <p:nvSpPr>
          <p:cNvPr id="5" name="Retângulo: Cantos Arredondados 4">
            <a:extLst>
              <a:ext uri="{FF2B5EF4-FFF2-40B4-BE49-F238E27FC236}">
                <a16:creationId xmlns:a16="http://schemas.microsoft.com/office/drawing/2014/main" id="{74348268-D0A2-4162-9870-F5FFCED57514}"/>
              </a:ext>
            </a:extLst>
          </p:cNvPr>
          <p:cNvSpPr/>
          <p:nvPr/>
        </p:nvSpPr>
        <p:spPr>
          <a:xfrm>
            <a:off x="7059167" y="680228"/>
            <a:ext cx="4901185" cy="5080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200" dirty="0"/>
              <a:t>“Desenvolver as ações de assistência farmacêutica e do uso racional de medicamentos, </a:t>
            </a:r>
            <a:r>
              <a:rPr lang="pt-BR" sz="2400" b="1" u="sng" dirty="0">
                <a:solidFill>
                  <a:schemeClr val="accent4"/>
                </a:solidFill>
              </a:rPr>
              <a:t>garantindo a disponibilidade e acesso a medicamentos e insumos em conformidade com a RENAME, os protocolos clínicos e diretrizes terapêuticas</a:t>
            </a:r>
            <a:r>
              <a:rPr lang="pt-BR" sz="2400" dirty="0"/>
              <a:t>, e </a:t>
            </a:r>
            <a:r>
              <a:rPr lang="pt-BR" sz="2400" b="1" u="sng" dirty="0">
                <a:solidFill>
                  <a:schemeClr val="accent4"/>
                </a:solidFill>
              </a:rPr>
              <a:t>com a relação especifica complementar estadual, municipal</a:t>
            </a:r>
            <a:r>
              <a:rPr lang="pt-BR" sz="2200" b="1" u="sng" dirty="0">
                <a:solidFill>
                  <a:schemeClr val="accent4"/>
                </a:solidFill>
              </a:rPr>
              <a:t>,</a:t>
            </a:r>
            <a:r>
              <a:rPr lang="pt-BR" sz="2200" dirty="0"/>
              <a:t> da união, ou do distrito federal de medicamentos nos pontos de atenção, visando a integralidade do cuidado”. (PNAB)</a:t>
            </a:r>
          </a:p>
        </p:txBody>
      </p:sp>
      <p:sp>
        <p:nvSpPr>
          <p:cNvPr id="7" name="CaixaDeTexto 6">
            <a:extLst>
              <a:ext uri="{FF2B5EF4-FFF2-40B4-BE49-F238E27FC236}">
                <a16:creationId xmlns:a16="http://schemas.microsoft.com/office/drawing/2014/main" id="{7565249D-3FBB-4342-A20E-7C5F4AA4A2A8}"/>
              </a:ext>
            </a:extLst>
          </p:cNvPr>
          <p:cNvSpPr txBox="1"/>
          <p:nvPr/>
        </p:nvSpPr>
        <p:spPr>
          <a:xfrm>
            <a:off x="231648" y="681781"/>
            <a:ext cx="6382511" cy="830997"/>
          </a:xfrm>
          <a:prstGeom prst="rect">
            <a:avLst/>
          </a:prstGeom>
          <a:noFill/>
        </p:spPr>
        <p:txBody>
          <a:bodyPr wrap="square" rtlCol="0">
            <a:spAutoFit/>
          </a:bodyPr>
          <a:lstStyle/>
          <a:p>
            <a:pPr algn="ctr"/>
            <a:r>
              <a:rPr lang="pt-BR" sz="2400" b="1" dirty="0">
                <a:solidFill>
                  <a:schemeClr val="accent1">
                    <a:lumMod val="75000"/>
                  </a:schemeClr>
                </a:solidFill>
                <a:latin typeface="Arial" panose="020B0604020202020204" pitchFamily="34" charset="0"/>
                <a:cs typeface="Arial" panose="020B0604020202020204" pitchFamily="34" charset="0"/>
              </a:rPr>
              <a:t>A ASSISTÊNCIA FARMACÊUTICA </a:t>
            </a:r>
          </a:p>
          <a:p>
            <a:pPr algn="ctr"/>
            <a:r>
              <a:rPr lang="pt-BR" sz="2400" b="1" dirty="0">
                <a:solidFill>
                  <a:schemeClr val="accent1">
                    <a:lumMod val="75000"/>
                  </a:schemeClr>
                </a:solidFill>
                <a:latin typeface="Arial" panose="020B0604020202020204" pitchFamily="34" charset="0"/>
                <a:cs typeface="Arial" panose="020B0604020202020204" pitchFamily="34" charset="0"/>
              </a:rPr>
              <a:t>NO SUS</a:t>
            </a:r>
          </a:p>
        </p:txBody>
      </p:sp>
    </p:spTree>
    <p:extLst>
      <p:ext uri="{BB962C8B-B14F-4D97-AF65-F5344CB8AC3E}">
        <p14:creationId xmlns:p14="http://schemas.microsoft.com/office/powerpoint/2010/main" val="72153470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7274</TotalTime>
  <Words>2830</Words>
  <Application>Microsoft Office PowerPoint</Application>
  <PresentationFormat>Widescreen</PresentationFormat>
  <Paragraphs>249</Paragraphs>
  <Slides>34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Arial</vt:lpstr>
      <vt:lpstr>Calibri</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User-PC</dc:creator>
  <cp:lastModifiedBy>Marília</cp:lastModifiedBy>
  <cp:revision>148</cp:revision>
  <dcterms:created xsi:type="dcterms:W3CDTF">2022-03-24T19:36:34Z</dcterms:created>
  <dcterms:modified xsi:type="dcterms:W3CDTF">2025-03-18T19:47:34Z</dcterms:modified>
</cp:coreProperties>
</file>