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80" r:id="rId3"/>
    <p:sldId id="257" r:id="rId4"/>
    <p:sldId id="278" r:id="rId5"/>
    <p:sldId id="258" r:id="rId6"/>
    <p:sldId id="259" r:id="rId7"/>
    <p:sldId id="261" r:id="rId8"/>
    <p:sldId id="260" r:id="rId9"/>
    <p:sldId id="279" r:id="rId10"/>
    <p:sldId id="262" r:id="rId11"/>
    <p:sldId id="263" r:id="rId12"/>
    <p:sldId id="276" r:id="rId13"/>
    <p:sldId id="264" r:id="rId14"/>
    <p:sldId id="265" r:id="rId15"/>
    <p:sldId id="266" r:id="rId16"/>
    <p:sldId id="268" r:id="rId17"/>
    <p:sldId id="277" r:id="rId18"/>
    <p:sldId id="282" r:id="rId19"/>
    <p:sldId id="281" r:id="rId20"/>
    <p:sldId id="275" r:id="rId21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Gliker Bold" panose="020B0604020202020204" charset="0"/>
      <p:regular r:id="rId26"/>
    </p:embeddedFont>
    <p:embeddedFont>
      <p:font typeface="Gotham" panose="020B0604020202020204" charset="0"/>
      <p:regular r:id="rId27"/>
    </p:embeddedFont>
    <p:embeddedFont>
      <p:font typeface="Gotham Bold" panose="020B0604020202020204" charset="0"/>
      <p:regular r:id="rId28"/>
    </p:embeddedFont>
    <p:embeddedFont>
      <p:font typeface="League Spartan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40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.gov.br/" TargetMode="External"/><Relationship Id="rId7" Type="http://schemas.openxmlformats.org/officeDocument/2006/relationships/hyperlink" Target="https://goias.gov.br/saude/cemac-juarez-barbosa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oias.gov.br/saude/cemac-doencas-agravos/" TargetMode="External"/><Relationship Id="rId5" Type="http://schemas.openxmlformats.org/officeDocument/2006/relationships/image" Target="../media/image23.png"/><Relationship Id="rId4" Type="http://schemas.openxmlformats.org/officeDocument/2006/relationships/hyperlink" Target="https://saude.go.gov.br/estrutura/outras-unidades/cemac-juarezbarbosa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vsms.saude.gov.br/publicada-a-relacao-nacional-de-medicamentos-rename-2022/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05159" y="8496300"/>
            <a:ext cx="4667250" cy="1495425"/>
          </a:xfrm>
          <a:custGeom>
            <a:avLst/>
            <a:gdLst/>
            <a:ahLst/>
            <a:cxnLst/>
            <a:rect l="l" t="t" r="r" b="b"/>
            <a:pathLst>
              <a:path w="4667250" h="1495425">
                <a:moveTo>
                  <a:pt x="0" y="0"/>
                </a:moveTo>
                <a:lnTo>
                  <a:pt x="4667250" y="0"/>
                </a:lnTo>
                <a:lnTo>
                  <a:pt x="4667250" y="1495425"/>
                </a:lnTo>
                <a:lnTo>
                  <a:pt x="0" y="14954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-3048" y="0"/>
            <a:ext cx="18294096" cy="2152345"/>
            <a:chOff x="0" y="0"/>
            <a:chExt cx="18294096" cy="2152345"/>
          </a:xfrm>
        </p:grpSpPr>
        <p:sp>
          <p:nvSpPr>
            <p:cNvPr id="4" name="Freeform 4"/>
            <p:cNvSpPr/>
            <p:nvPr/>
          </p:nvSpPr>
          <p:spPr>
            <a:xfrm>
              <a:off x="3048" y="0"/>
              <a:ext cx="18288000" cy="2152396"/>
            </a:xfrm>
            <a:custGeom>
              <a:avLst/>
              <a:gdLst/>
              <a:ahLst/>
              <a:cxnLst/>
              <a:rect l="l" t="t" r="r" b="b"/>
              <a:pathLst>
                <a:path w="18288000" h="2152396">
                  <a:moveTo>
                    <a:pt x="0" y="0"/>
                  </a:moveTo>
                  <a:lnTo>
                    <a:pt x="0" y="2152396"/>
                  </a:lnTo>
                  <a:lnTo>
                    <a:pt x="18288000" y="2152396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006E54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19281" y="120015"/>
            <a:ext cx="17651020" cy="1782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600" b="1" dirty="0">
                <a:solidFill>
                  <a:srgbClr val="F4F4F4"/>
                </a:solidFill>
                <a:latin typeface="+mj-lt"/>
                <a:ea typeface="Gotham Bold"/>
                <a:cs typeface="Gotham Bold"/>
                <a:sym typeface="Gotham Bold"/>
              </a:rPr>
              <a:t>SECRETARIA DE ESTADO DA SAÚDE DE GOIÁS</a:t>
            </a:r>
          </a:p>
          <a:p>
            <a:pPr algn="ctr">
              <a:lnSpc>
                <a:spcPts val="4200"/>
              </a:lnSpc>
            </a:pPr>
            <a:r>
              <a:rPr lang="en-US" sz="3600" b="1" dirty="0">
                <a:solidFill>
                  <a:srgbClr val="F4F4F4"/>
                </a:solidFill>
                <a:latin typeface="+mj-lt"/>
                <a:ea typeface="Gotham Bold"/>
                <a:cs typeface="Gotham Bold"/>
                <a:sym typeface="Gotham Bold"/>
              </a:rPr>
              <a:t>SUBSECRETARIA DE POLÍTICAS E AÇÕES EM SAÚDE</a:t>
            </a:r>
          </a:p>
          <a:p>
            <a:pPr algn="ctr">
              <a:lnSpc>
                <a:spcPts val="4200"/>
              </a:lnSpc>
            </a:pPr>
            <a:r>
              <a:rPr lang="en-US" sz="3600" b="1" dirty="0">
                <a:solidFill>
                  <a:srgbClr val="F4F4F4"/>
                </a:solidFill>
                <a:latin typeface="+mj-lt"/>
                <a:ea typeface="Gotham Bold"/>
                <a:cs typeface="Gotham Bold"/>
                <a:sym typeface="Gotham Bold"/>
              </a:rPr>
              <a:t>SUPERINTEDÊNCIA DE POLÍTICAS E ATENÇÃO INTEGRAL À SAÚDE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667000" y="2362044"/>
            <a:ext cx="12543568" cy="7023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2"/>
              </a:lnSpc>
            </a:pPr>
            <a:endParaRPr dirty="0"/>
          </a:p>
          <a:p>
            <a:pPr algn="ctr">
              <a:lnSpc>
                <a:spcPts val="5472"/>
              </a:lnSpc>
            </a:pPr>
            <a:r>
              <a:rPr lang="en-US" sz="4400" b="1" dirty="0">
                <a:solidFill>
                  <a:srgbClr val="F0AE00"/>
                </a:solidFill>
                <a:latin typeface="Gotham Bold"/>
                <a:ea typeface="Gotham Bold"/>
                <a:cs typeface="Gotham Bold"/>
                <a:sym typeface="Gotham Bold"/>
              </a:rPr>
              <a:t>GERÊNCIA DE ASSISTÊNCIA FARMACÊUTICA</a:t>
            </a:r>
          </a:p>
          <a:p>
            <a:pPr algn="ctr">
              <a:lnSpc>
                <a:spcPts val="5472"/>
              </a:lnSpc>
            </a:pPr>
            <a:endParaRPr lang="en-US" sz="4000" b="1" dirty="0">
              <a:solidFill>
                <a:srgbClr val="F0AE00"/>
              </a:solidFill>
              <a:latin typeface="Gotham Bold"/>
              <a:ea typeface="Gotham Bold"/>
              <a:cs typeface="Gotham Bold"/>
              <a:sym typeface="Gotham Bold"/>
            </a:endParaRPr>
          </a:p>
          <a:p>
            <a:pPr algn="ctr">
              <a:lnSpc>
                <a:spcPts val="5472"/>
              </a:lnSpc>
            </a:pPr>
            <a:r>
              <a:rPr lang="en-US" sz="4000" b="1" dirty="0" err="1">
                <a:solidFill>
                  <a:srgbClr val="F0AE00"/>
                </a:solidFill>
                <a:latin typeface="Gotham Bold"/>
                <a:ea typeface="Gotham Bold"/>
                <a:cs typeface="Gotham Bold"/>
                <a:sym typeface="Gotham Bold"/>
              </a:rPr>
              <a:t>Aspectos</a:t>
            </a:r>
            <a:r>
              <a:rPr lang="en-US" sz="4000" b="1" dirty="0">
                <a:solidFill>
                  <a:srgbClr val="F0AE00"/>
                </a:solidFill>
                <a:latin typeface="Gotham Bold"/>
                <a:ea typeface="Gotham Bold"/>
                <a:cs typeface="Gotham Bold"/>
                <a:sym typeface="Gotham Bold"/>
              </a:rPr>
              <a:t> Gerais e </a:t>
            </a:r>
            <a:r>
              <a:rPr lang="en-US" sz="4000" b="1" dirty="0" err="1">
                <a:solidFill>
                  <a:srgbClr val="F0AE00"/>
                </a:solidFill>
                <a:latin typeface="Gotham Bold"/>
                <a:ea typeface="Gotham Bold"/>
                <a:cs typeface="Gotham Bold"/>
                <a:sym typeface="Gotham Bold"/>
              </a:rPr>
              <a:t>Financiamento</a:t>
            </a:r>
            <a:endParaRPr lang="en-US" sz="4000" b="1" dirty="0">
              <a:solidFill>
                <a:srgbClr val="F0AE00"/>
              </a:solidFill>
              <a:latin typeface="Gotham Bold"/>
              <a:ea typeface="Gotham Bold"/>
              <a:cs typeface="Gotham Bold"/>
              <a:sym typeface="Gotham Bold"/>
            </a:endParaRPr>
          </a:p>
          <a:p>
            <a:pPr algn="ctr">
              <a:lnSpc>
                <a:spcPts val="5472"/>
              </a:lnSpc>
            </a:pPr>
            <a:endParaRPr lang="en-US" sz="4000" b="1" dirty="0">
              <a:solidFill>
                <a:srgbClr val="F0AE00"/>
              </a:solidFill>
              <a:latin typeface="Gotham Bold"/>
              <a:ea typeface="Gotham Bold"/>
              <a:cs typeface="Gotham Bold"/>
              <a:sym typeface="Gotham Bold"/>
            </a:endParaRPr>
          </a:p>
          <a:p>
            <a:pPr algn="ctr">
              <a:lnSpc>
                <a:spcPts val="3880"/>
              </a:lnSpc>
            </a:pPr>
            <a:endParaRPr lang="en-US" sz="4000" b="1" dirty="0">
              <a:solidFill>
                <a:srgbClr val="F0AE00"/>
              </a:solidFill>
              <a:latin typeface="Gotham Bold"/>
              <a:ea typeface="Gotham Bold"/>
              <a:cs typeface="Gotham Bold"/>
              <a:sym typeface="Gotham Bold"/>
            </a:endParaRPr>
          </a:p>
          <a:p>
            <a:pPr algn="ctr">
              <a:lnSpc>
                <a:spcPts val="3880"/>
              </a:lnSpc>
            </a:pPr>
            <a:endParaRPr lang="en-US" sz="4000" b="1" dirty="0">
              <a:solidFill>
                <a:srgbClr val="F0AE00"/>
              </a:solidFill>
              <a:latin typeface="Gotham Bold"/>
              <a:ea typeface="Gotham Bold"/>
              <a:cs typeface="Gotham Bold"/>
              <a:sym typeface="Gotham Bold"/>
            </a:endParaRPr>
          </a:p>
          <a:p>
            <a:pPr algn="ctr">
              <a:lnSpc>
                <a:spcPts val="3482"/>
              </a:lnSpc>
            </a:pPr>
            <a:r>
              <a:rPr lang="en-US" sz="2400" b="1" dirty="0" err="1">
                <a:solidFill>
                  <a:srgbClr val="231F20"/>
                </a:solidFill>
                <a:latin typeface="Gotham Bold"/>
                <a:ea typeface="Gotham Bold"/>
                <a:cs typeface="Gotham Bold"/>
                <a:sym typeface="Gotham Bold"/>
              </a:rPr>
              <a:t>Goiânia</a:t>
            </a:r>
            <a:r>
              <a:rPr lang="en-US" sz="2400" b="1" dirty="0">
                <a:solidFill>
                  <a:srgbClr val="231F20"/>
                </a:solidFill>
                <a:latin typeface="Gotham Bold"/>
                <a:ea typeface="Gotham Bold"/>
                <a:cs typeface="Gotham Bold"/>
                <a:sym typeface="Gotham Bold"/>
              </a:rPr>
              <a:t>, 19 de </a:t>
            </a:r>
            <a:r>
              <a:rPr lang="en-US" sz="2400" b="1" dirty="0" err="1">
                <a:solidFill>
                  <a:srgbClr val="231F20"/>
                </a:solidFill>
                <a:latin typeface="Gotham Bold"/>
                <a:ea typeface="Gotham Bold"/>
                <a:cs typeface="Gotham Bold"/>
                <a:sym typeface="Gotham Bold"/>
              </a:rPr>
              <a:t>março</a:t>
            </a:r>
            <a:r>
              <a:rPr lang="en-US" sz="2400" b="1" dirty="0">
                <a:solidFill>
                  <a:srgbClr val="231F20"/>
                </a:solidFill>
                <a:latin typeface="Gotham Bold"/>
                <a:ea typeface="Gotham Bold"/>
                <a:cs typeface="Gotham Bold"/>
                <a:sym typeface="Gotham Bold"/>
              </a:rPr>
              <a:t> de 2025</a:t>
            </a:r>
          </a:p>
          <a:p>
            <a:pPr algn="ctr">
              <a:lnSpc>
                <a:spcPts val="5472"/>
              </a:lnSpc>
            </a:pPr>
            <a:endParaRPr lang="en-US" sz="3499" b="1" dirty="0">
              <a:solidFill>
                <a:srgbClr val="231F20"/>
              </a:solidFill>
              <a:latin typeface="Gotham Bold"/>
              <a:ea typeface="Gotham Bold"/>
              <a:cs typeface="Gotham Bold"/>
              <a:sym typeface="Gotham Bold"/>
            </a:endParaRPr>
          </a:p>
          <a:p>
            <a:pPr algn="ctr">
              <a:lnSpc>
                <a:spcPts val="5472"/>
              </a:lnSpc>
            </a:pPr>
            <a:endParaRPr lang="en-US" sz="3499" b="1" dirty="0">
              <a:solidFill>
                <a:srgbClr val="231F20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600450"/>
            <a:ext cx="18291048" cy="6686550"/>
            <a:chOff x="0" y="0"/>
            <a:chExt cx="4817395" cy="17610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7395" cy="1761067"/>
            </a:xfrm>
            <a:custGeom>
              <a:avLst/>
              <a:gdLst/>
              <a:ahLst/>
              <a:cxnLst/>
              <a:rect l="l" t="t" r="r" b="b"/>
              <a:pathLst>
                <a:path w="4817395" h="1761067">
                  <a:moveTo>
                    <a:pt x="0" y="0"/>
                  </a:moveTo>
                  <a:lnTo>
                    <a:pt x="4817395" y="0"/>
                  </a:lnTo>
                  <a:lnTo>
                    <a:pt x="4817395" y="1761067"/>
                  </a:lnTo>
                  <a:lnTo>
                    <a:pt x="0" y="1761067"/>
                  </a:lnTo>
                  <a:close/>
                </a:path>
              </a:pathLst>
            </a:custGeom>
            <a:solidFill>
              <a:srgbClr val="006E5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7395" cy="17991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688160" y="9099021"/>
            <a:ext cx="3171825" cy="1019175"/>
          </a:xfrm>
          <a:custGeom>
            <a:avLst/>
            <a:gdLst/>
            <a:ahLst/>
            <a:cxnLst/>
            <a:rect l="l" t="t" r="r" b="b"/>
            <a:pathLst>
              <a:path w="3171825" h="1019175">
                <a:moveTo>
                  <a:pt x="0" y="0"/>
                </a:moveTo>
                <a:lnTo>
                  <a:pt x="3171825" y="0"/>
                </a:lnTo>
                <a:lnTo>
                  <a:pt x="3171825" y="1019175"/>
                </a:lnTo>
                <a:lnTo>
                  <a:pt x="0" y="10191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-3048" y="0"/>
            <a:ext cx="18294096" cy="2152345"/>
            <a:chOff x="0" y="0"/>
            <a:chExt cx="18294096" cy="2152345"/>
          </a:xfrm>
        </p:grpSpPr>
        <p:sp>
          <p:nvSpPr>
            <p:cNvPr id="7" name="Freeform 7"/>
            <p:cNvSpPr/>
            <p:nvPr/>
          </p:nvSpPr>
          <p:spPr>
            <a:xfrm>
              <a:off x="3048" y="0"/>
              <a:ext cx="18288000" cy="2152396"/>
            </a:xfrm>
            <a:custGeom>
              <a:avLst/>
              <a:gdLst/>
              <a:ahLst/>
              <a:cxnLst/>
              <a:rect l="l" t="t" r="r" b="b"/>
              <a:pathLst>
                <a:path w="18288000" h="2152396">
                  <a:moveTo>
                    <a:pt x="0" y="0"/>
                  </a:moveTo>
                  <a:lnTo>
                    <a:pt x="0" y="2152396"/>
                  </a:lnTo>
                  <a:lnTo>
                    <a:pt x="18288000" y="2152396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006E54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838200" y="573776"/>
            <a:ext cx="15636269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800" b="1" dirty="0">
                <a:solidFill>
                  <a:srgbClr val="F4F4F4"/>
                </a:solidFill>
                <a:latin typeface="+mj-lt"/>
                <a:ea typeface="Gotham Bold"/>
                <a:cs typeface="Gotham Bold"/>
                <a:sym typeface="Gotham Bold"/>
              </a:rPr>
              <a:t>COMPONENTE ESTRATÉGICO DA ASSISTÊNCIA FARMACÊUTICA (CESAF</a:t>
            </a:r>
            <a:r>
              <a:rPr lang="en-US" sz="4800" b="1" dirty="0">
                <a:solidFill>
                  <a:srgbClr val="F4F4F4"/>
                </a:solidFill>
                <a:latin typeface="Gotham Bold"/>
                <a:ea typeface="Gotham Bold"/>
                <a:cs typeface="Gotham Bold"/>
                <a:sym typeface="Gotham Bold"/>
              </a:rPr>
              <a:t>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31748" y="2367982"/>
            <a:ext cx="16230600" cy="98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  <a:spcBef>
                <a:spcPct val="0"/>
              </a:spcBef>
            </a:pPr>
            <a:r>
              <a:rPr lang="en-US" sz="2799" b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Os Medicamentos do CESAF são adquiridos pelo Ministério da Saúde e repassados aos Estados para que estes repassem aos municípios.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987677" y="3798214"/>
            <a:ext cx="6713190" cy="623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3"/>
              </a:lnSpc>
              <a:spcBef>
                <a:spcPct val="0"/>
              </a:spcBef>
            </a:pPr>
            <a:r>
              <a:rPr lang="en-US" sz="3699" dirty="0">
                <a:solidFill>
                  <a:srgbClr val="F0AE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DOENÇAS CONTEMPLADAS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-1061468" y="4337549"/>
            <a:ext cx="7984284" cy="512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35"/>
              </a:lnSpc>
            </a:pPr>
            <a:r>
              <a:rPr lang="en-US" sz="2799" b="1" spc="307" dirty="0">
                <a:solidFill>
                  <a:srgbClr val="000000"/>
                </a:solidFill>
                <a:latin typeface="Gliker Bold"/>
                <a:ea typeface="Gliker Bold"/>
                <a:cs typeface="Gliker Bold"/>
                <a:sym typeface="Gliker Bold"/>
              </a:rPr>
              <a:t>TUBERCULOSE </a:t>
            </a:r>
          </a:p>
          <a:p>
            <a:pPr algn="ctr">
              <a:lnSpc>
                <a:spcPts val="5235"/>
              </a:lnSpc>
            </a:pPr>
            <a:r>
              <a:rPr lang="en-US" sz="2799" b="1" spc="307" dirty="0">
                <a:solidFill>
                  <a:srgbClr val="000000"/>
                </a:solidFill>
                <a:latin typeface="Gliker Bold"/>
                <a:ea typeface="Gliker Bold"/>
                <a:cs typeface="Gliker Bold"/>
                <a:sym typeface="Gliker Bold"/>
              </a:rPr>
              <a:t>HANSENÍASE </a:t>
            </a:r>
          </a:p>
          <a:p>
            <a:pPr algn="ctr">
              <a:lnSpc>
                <a:spcPts val="5235"/>
              </a:lnSpc>
            </a:pPr>
            <a:r>
              <a:rPr lang="en-US" sz="2799" b="1" spc="307" dirty="0">
                <a:solidFill>
                  <a:srgbClr val="000000"/>
                </a:solidFill>
                <a:latin typeface="Gliker Bold"/>
                <a:ea typeface="Gliker Bold"/>
                <a:cs typeface="Gliker Bold"/>
                <a:sym typeface="Gliker Bold"/>
              </a:rPr>
              <a:t>TOXOPLASMOSE </a:t>
            </a:r>
          </a:p>
          <a:p>
            <a:pPr algn="ctr">
              <a:lnSpc>
                <a:spcPts val="5235"/>
              </a:lnSpc>
            </a:pPr>
            <a:r>
              <a:rPr lang="en-US" sz="2799" b="1" spc="307" dirty="0">
                <a:solidFill>
                  <a:srgbClr val="000000"/>
                </a:solidFill>
                <a:latin typeface="Gliker Bold"/>
                <a:ea typeface="Gliker Bold"/>
                <a:cs typeface="Gliker Bold"/>
                <a:sym typeface="Gliker Bold"/>
              </a:rPr>
              <a:t>TRACOMA </a:t>
            </a:r>
          </a:p>
          <a:p>
            <a:pPr algn="ctr">
              <a:lnSpc>
                <a:spcPts val="5235"/>
              </a:lnSpc>
            </a:pPr>
            <a:r>
              <a:rPr lang="en-US" sz="2799" b="1" spc="307" dirty="0">
                <a:solidFill>
                  <a:srgbClr val="000000"/>
                </a:solidFill>
                <a:latin typeface="Gliker Bold"/>
                <a:ea typeface="Gliker Bold"/>
                <a:cs typeface="Gliker Bold"/>
                <a:sym typeface="Gliker Bold"/>
              </a:rPr>
              <a:t>MENINGITE </a:t>
            </a:r>
          </a:p>
          <a:p>
            <a:pPr algn="ctr">
              <a:lnSpc>
                <a:spcPts val="5235"/>
              </a:lnSpc>
            </a:pPr>
            <a:r>
              <a:rPr lang="en-US" sz="2799" b="1" spc="307" dirty="0">
                <a:solidFill>
                  <a:srgbClr val="000000"/>
                </a:solidFill>
                <a:latin typeface="Gliker Bold"/>
                <a:ea typeface="Gliker Bold"/>
                <a:cs typeface="Gliker Bold"/>
                <a:sym typeface="Gliker Bold"/>
              </a:rPr>
              <a:t>LEISHMANIOSE </a:t>
            </a:r>
          </a:p>
          <a:p>
            <a:pPr algn="ctr">
              <a:lnSpc>
                <a:spcPts val="5235"/>
              </a:lnSpc>
            </a:pPr>
            <a:r>
              <a:rPr lang="en-US" sz="2799" b="1" spc="307" dirty="0">
                <a:solidFill>
                  <a:srgbClr val="000000"/>
                </a:solidFill>
                <a:latin typeface="Gliker Bold"/>
                <a:ea typeface="Gliker Bold"/>
                <a:cs typeface="Gliker Bold"/>
                <a:sym typeface="Gliker Bold"/>
              </a:rPr>
              <a:t>DOENÇA DE CHAGAS </a:t>
            </a:r>
          </a:p>
          <a:p>
            <a:pPr algn="ctr">
              <a:lnSpc>
                <a:spcPts val="3900"/>
              </a:lnSpc>
              <a:spcBef>
                <a:spcPct val="0"/>
              </a:spcBef>
            </a:pPr>
            <a:endParaRPr lang="en-US" sz="2799" b="1" spc="307" dirty="0">
              <a:solidFill>
                <a:srgbClr val="000000"/>
              </a:solidFill>
              <a:latin typeface="Gliker Bold"/>
              <a:ea typeface="Gliker Bold"/>
              <a:cs typeface="Gliker Bold"/>
              <a:sym typeface="Gliker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112696" y="5039037"/>
            <a:ext cx="4744045" cy="4569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7"/>
              </a:lnSpc>
            </a:pPr>
            <a:r>
              <a:rPr lang="en-US" sz="2799" b="1" spc="215" dirty="0">
                <a:solidFill>
                  <a:srgbClr val="000000"/>
                </a:solidFill>
                <a:latin typeface="Gliker Bold"/>
                <a:ea typeface="Gliker Bold"/>
                <a:cs typeface="Gliker Bold"/>
                <a:sym typeface="Gliker Bold"/>
              </a:rPr>
              <a:t>CÓLERA </a:t>
            </a:r>
          </a:p>
          <a:p>
            <a:pPr algn="ctr">
              <a:lnSpc>
                <a:spcPts val="4507"/>
              </a:lnSpc>
            </a:pPr>
            <a:r>
              <a:rPr lang="en-US" sz="2799" b="1" spc="215" dirty="0">
                <a:solidFill>
                  <a:srgbClr val="000000"/>
                </a:solidFill>
                <a:latin typeface="Gliker Bold"/>
                <a:ea typeface="Gliker Bold"/>
                <a:cs typeface="Gliker Bold"/>
                <a:sym typeface="Gliker Bold"/>
              </a:rPr>
              <a:t>ESQUISTOSSOMOSE </a:t>
            </a:r>
          </a:p>
          <a:p>
            <a:pPr algn="ctr">
              <a:lnSpc>
                <a:spcPts val="4507"/>
              </a:lnSpc>
            </a:pPr>
            <a:r>
              <a:rPr lang="en-US" sz="2799" b="1" spc="215" dirty="0">
                <a:solidFill>
                  <a:srgbClr val="000000"/>
                </a:solidFill>
                <a:latin typeface="Gliker Bold"/>
                <a:ea typeface="Gliker Bold"/>
                <a:cs typeface="Gliker Bold"/>
                <a:sym typeface="Gliker Bold"/>
              </a:rPr>
              <a:t>HEPATITE </a:t>
            </a:r>
          </a:p>
          <a:p>
            <a:pPr algn="ctr">
              <a:lnSpc>
                <a:spcPts val="4507"/>
              </a:lnSpc>
            </a:pPr>
            <a:r>
              <a:rPr lang="en-US" sz="2799" b="1" spc="215" dirty="0">
                <a:solidFill>
                  <a:srgbClr val="000000"/>
                </a:solidFill>
                <a:latin typeface="Gliker Bold"/>
                <a:ea typeface="Gliker Bold"/>
                <a:cs typeface="Gliker Bold"/>
                <a:sym typeface="Gliker Bold"/>
              </a:rPr>
              <a:t>DENGUE </a:t>
            </a:r>
          </a:p>
          <a:p>
            <a:pPr algn="ctr">
              <a:lnSpc>
                <a:spcPts val="4507"/>
              </a:lnSpc>
            </a:pPr>
            <a:r>
              <a:rPr lang="en-US" sz="2799" b="1" spc="215" dirty="0">
                <a:solidFill>
                  <a:srgbClr val="000000"/>
                </a:solidFill>
                <a:latin typeface="Gliker Bold"/>
                <a:ea typeface="Gliker Bold"/>
                <a:cs typeface="Gliker Bold"/>
                <a:sym typeface="Gliker Bold"/>
              </a:rPr>
              <a:t>MICOSES SISTÊMICAS </a:t>
            </a:r>
          </a:p>
          <a:p>
            <a:pPr algn="ctr">
              <a:lnSpc>
                <a:spcPts val="4507"/>
              </a:lnSpc>
            </a:pPr>
            <a:r>
              <a:rPr lang="en-US" sz="2799" b="1" spc="215" dirty="0">
                <a:solidFill>
                  <a:srgbClr val="000000"/>
                </a:solidFill>
                <a:latin typeface="Gliker Bold"/>
                <a:ea typeface="Gliker Bold"/>
                <a:cs typeface="Gliker Bold"/>
                <a:sym typeface="Gliker Bold"/>
              </a:rPr>
              <a:t>FEBRE MACULOSA </a:t>
            </a:r>
          </a:p>
          <a:p>
            <a:pPr algn="ctr">
              <a:lnSpc>
                <a:spcPts val="4507"/>
              </a:lnSpc>
            </a:pPr>
            <a:r>
              <a:rPr lang="en-US" sz="2799" b="1" spc="215" dirty="0">
                <a:solidFill>
                  <a:srgbClr val="000000"/>
                </a:solidFill>
                <a:latin typeface="Gliker Bold"/>
                <a:ea typeface="Gliker Bold"/>
                <a:cs typeface="Gliker Bold"/>
                <a:sym typeface="Gliker Bold"/>
              </a:rPr>
              <a:t>BRUCELOSE</a:t>
            </a:r>
          </a:p>
          <a:p>
            <a:pPr algn="ctr">
              <a:lnSpc>
                <a:spcPts val="3900"/>
              </a:lnSpc>
              <a:spcBef>
                <a:spcPct val="0"/>
              </a:spcBef>
            </a:pPr>
            <a:endParaRPr lang="en-US" sz="2799" b="1" spc="215" dirty="0">
              <a:solidFill>
                <a:srgbClr val="000000"/>
              </a:solidFill>
              <a:latin typeface="Gliker Bold"/>
              <a:ea typeface="Gliker Bold"/>
              <a:cs typeface="Gliker Bold"/>
              <a:sym typeface="Gliker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1674613" y="4673693"/>
            <a:ext cx="6101840" cy="5613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1"/>
              </a:lnSpc>
            </a:pPr>
            <a:r>
              <a:rPr lang="en-US" sz="2842" b="1">
                <a:solidFill>
                  <a:srgbClr val="000000"/>
                </a:solidFill>
                <a:latin typeface="Gliker Bold"/>
                <a:ea typeface="Gliker Bold"/>
                <a:cs typeface="Gliker Bold"/>
                <a:sym typeface="Gliker Bold"/>
              </a:rPr>
              <a:t>HEPATITES</a:t>
            </a:r>
          </a:p>
          <a:p>
            <a:pPr algn="ctr">
              <a:lnSpc>
                <a:spcPts val="5031"/>
              </a:lnSpc>
            </a:pPr>
            <a:r>
              <a:rPr lang="en-US" sz="2842" b="1">
                <a:solidFill>
                  <a:srgbClr val="000000"/>
                </a:solidFill>
                <a:latin typeface="Gliker Bold"/>
                <a:ea typeface="Gliker Bold"/>
                <a:cs typeface="Gliker Bold"/>
                <a:sym typeface="Gliker Bold"/>
              </a:rPr>
              <a:t>IST/AIDS</a:t>
            </a:r>
          </a:p>
          <a:p>
            <a:pPr algn="ctr">
              <a:lnSpc>
                <a:spcPts val="5031"/>
              </a:lnSpc>
            </a:pPr>
            <a:r>
              <a:rPr lang="en-US" sz="2842" b="1">
                <a:solidFill>
                  <a:srgbClr val="000000"/>
                </a:solidFill>
                <a:latin typeface="Gliker Bold"/>
                <a:ea typeface="Gliker Bold"/>
                <a:cs typeface="Gliker Bold"/>
                <a:sym typeface="Gliker Bold"/>
              </a:rPr>
              <a:t>TABAGISMO</a:t>
            </a:r>
          </a:p>
          <a:p>
            <a:pPr algn="ctr">
              <a:lnSpc>
                <a:spcPts val="5031"/>
              </a:lnSpc>
            </a:pPr>
            <a:r>
              <a:rPr lang="en-US" sz="2842" b="1">
                <a:solidFill>
                  <a:srgbClr val="000000"/>
                </a:solidFill>
                <a:latin typeface="Gliker Bold"/>
                <a:ea typeface="Gliker Bold"/>
                <a:cs typeface="Gliker Bold"/>
                <a:sym typeface="Gliker Bold"/>
              </a:rPr>
              <a:t>INFLUENZA</a:t>
            </a:r>
          </a:p>
          <a:p>
            <a:pPr algn="ctr">
              <a:lnSpc>
                <a:spcPts val="5031"/>
              </a:lnSpc>
            </a:pPr>
            <a:r>
              <a:rPr lang="en-US" sz="2842" b="1">
                <a:solidFill>
                  <a:srgbClr val="000000"/>
                </a:solidFill>
                <a:latin typeface="Gliker Bold"/>
                <a:ea typeface="Gliker Bold"/>
                <a:cs typeface="Gliker Bold"/>
                <a:sym typeface="Gliker Bold"/>
              </a:rPr>
              <a:t>VÍRUS SINCICIAL RESPIRATÓRIO</a:t>
            </a:r>
          </a:p>
          <a:p>
            <a:pPr algn="ctr">
              <a:lnSpc>
                <a:spcPts val="5031"/>
              </a:lnSpc>
            </a:pPr>
            <a:r>
              <a:rPr lang="en-US" sz="2842" b="1">
                <a:solidFill>
                  <a:srgbClr val="000000"/>
                </a:solidFill>
                <a:latin typeface="Gliker Bold"/>
                <a:ea typeface="Gliker Bold"/>
                <a:cs typeface="Gliker Bold"/>
                <a:sym typeface="Gliker Bold"/>
              </a:rPr>
              <a:t>INTOXICAÇÃO POR CIANETO</a:t>
            </a:r>
          </a:p>
          <a:p>
            <a:pPr algn="ctr">
              <a:lnSpc>
                <a:spcPts val="5031"/>
              </a:lnSpc>
            </a:pPr>
            <a:r>
              <a:rPr lang="en-US" sz="2842" b="1">
                <a:solidFill>
                  <a:srgbClr val="000000"/>
                </a:solidFill>
                <a:latin typeface="Gliker Bold"/>
                <a:ea typeface="Gliker Bold"/>
                <a:cs typeface="Gliker Bold"/>
                <a:sym typeface="Gliker Bold"/>
              </a:rPr>
              <a:t> </a:t>
            </a:r>
          </a:p>
          <a:p>
            <a:pPr algn="ctr">
              <a:lnSpc>
                <a:spcPts val="4547"/>
              </a:lnSpc>
            </a:pPr>
            <a:endParaRPr lang="en-US" sz="2842" b="1">
              <a:solidFill>
                <a:srgbClr val="000000"/>
              </a:solidFill>
              <a:latin typeface="Gliker Bold"/>
              <a:ea typeface="Gliker Bold"/>
              <a:cs typeface="Gliker Bold"/>
              <a:sym typeface="Gliker Bold"/>
            </a:endParaRPr>
          </a:p>
          <a:p>
            <a:pPr algn="ctr">
              <a:lnSpc>
                <a:spcPts val="4547"/>
              </a:lnSpc>
            </a:pPr>
            <a:endParaRPr lang="en-US" sz="2842" b="1">
              <a:solidFill>
                <a:srgbClr val="000000"/>
              </a:solidFill>
              <a:latin typeface="Gliker Bold"/>
              <a:ea typeface="Gliker Bold"/>
              <a:cs typeface="Gliker Bold"/>
              <a:sym typeface="Gliker Bold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5897880" y="4987685"/>
            <a:ext cx="649224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27484" y="8610600"/>
            <a:ext cx="4029075" cy="1295400"/>
          </a:xfrm>
          <a:custGeom>
            <a:avLst/>
            <a:gdLst/>
            <a:ahLst/>
            <a:cxnLst/>
            <a:rect l="l" t="t" r="r" b="b"/>
            <a:pathLst>
              <a:path w="4029075" h="1295400">
                <a:moveTo>
                  <a:pt x="0" y="0"/>
                </a:moveTo>
                <a:lnTo>
                  <a:pt x="4029075" y="0"/>
                </a:lnTo>
                <a:lnTo>
                  <a:pt x="4029075" y="1295400"/>
                </a:lnTo>
                <a:lnTo>
                  <a:pt x="0" y="1295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-3048" y="0"/>
            <a:ext cx="18294096" cy="2152345"/>
            <a:chOff x="0" y="0"/>
            <a:chExt cx="18294096" cy="2152345"/>
          </a:xfrm>
        </p:grpSpPr>
        <p:sp>
          <p:nvSpPr>
            <p:cNvPr id="4" name="Freeform 4"/>
            <p:cNvSpPr/>
            <p:nvPr/>
          </p:nvSpPr>
          <p:spPr>
            <a:xfrm>
              <a:off x="3048" y="0"/>
              <a:ext cx="18288000" cy="2152396"/>
            </a:xfrm>
            <a:custGeom>
              <a:avLst/>
              <a:gdLst/>
              <a:ahLst/>
              <a:cxnLst/>
              <a:rect l="l" t="t" r="r" b="b"/>
              <a:pathLst>
                <a:path w="18288000" h="2152396">
                  <a:moveTo>
                    <a:pt x="0" y="0"/>
                  </a:moveTo>
                  <a:lnTo>
                    <a:pt x="0" y="2152396"/>
                  </a:lnTo>
                  <a:lnTo>
                    <a:pt x="18288000" y="2152396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006E54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2737564" y="2615545"/>
            <a:ext cx="11369130" cy="7290455"/>
          </a:xfrm>
          <a:custGeom>
            <a:avLst/>
            <a:gdLst/>
            <a:ahLst/>
            <a:cxnLst/>
            <a:rect l="l" t="t" r="r" b="b"/>
            <a:pathLst>
              <a:path w="11369130" h="7290455">
                <a:moveTo>
                  <a:pt x="0" y="0"/>
                </a:moveTo>
                <a:lnTo>
                  <a:pt x="11369130" y="0"/>
                </a:lnTo>
                <a:lnTo>
                  <a:pt x="11369130" y="7290455"/>
                </a:lnTo>
                <a:lnTo>
                  <a:pt x="0" y="72904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3A96C4-355E-4A82-A6D7-F068582C83EE}"/>
              </a:ext>
            </a:extLst>
          </p:cNvPr>
          <p:cNvSpPr txBox="1"/>
          <p:nvPr/>
        </p:nvSpPr>
        <p:spPr>
          <a:xfrm>
            <a:off x="714123" y="600075"/>
            <a:ext cx="16964277" cy="15523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000" b="1" dirty="0">
                <a:solidFill>
                  <a:srgbClr val="F4F4F4"/>
                </a:solidFill>
                <a:latin typeface="Gotham Bold"/>
                <a:ea typeface="Gotham Bold"/>
                <a:cs typeface="Gotham Bold"/>
                <a:sym typeface="Gotham Bold"/>
              </a:rPr>
              <a:t>COMPONENTE ESTRATÉGICO DA ASSISTÊNCIA FARMACÊUTICA (CESAF)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27484" y="8610600"/>
            <a:ext cx="4029075" cy="1295400"/>
          </a:xfrm>
          <a:custGeom>
            <a:avLst/>
            <a:gdLst/>
            <a:ahLst/>
            <a:cxnLst/>
            <a:rect l="l" t="t" r="r" b="b"/>
            <a:pathLst>
              <a:path w="4029075" h="1295400">
                <a:moveTo>
                  <a:pt x="0" y="0"/>
                </a:moveTo>
                <a:lnTo>
                  <a:pt x="4029075" y="0"/>
                </a:lnTo>
                <a:lnTo>
                  <a:pt x="4029075" y="1295400"/>
                </a:lnTo>
                <a:lnTo>
                  <a:pt x="0" y="1295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-3048" y="0"/>
            <a:ext cx="18294096" cy="2152345"/>
            <a:chOff x="0" y="0"/>
            <a:chExt cx="18294096" cy="2152345"/>
          </a:xfrm>
        </p:grpSpPr>
        <p:sp>
          <p:nvSpPr>
            <p:cNvPr id="4" name="Freeform 4"/>
            <p:cNvSpPr/>
            <p:nvPr/>
          </p:nvSpPr>
          <p:spPr>
            <a:xfrm>
              <a:off x="3048" y="0"/>
              <a:ext cx="18288000" cy="2152396"/>
            </a:xfrm>
            <a:custGeom>
              <a:avLst/>
              <a:gdLst/>
              <a:ahLst/>
              <a:cxnLst/>
              <a:rect l="l" t="t" r="r" b="b"/>
              <a:pathLst>
                <a:path w="18288000" h="2152396">
                  <a:moveTo>
                    <a:pt x="0" y="0"/>
                  </a:moveTo>
                  <a:lnTo>
                    <a:pt x="0" y="2152396"/>
                  </a:lnTo>
                  <a:lnTo>
                    <a:pt x="18288000" y="2152396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006E54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714123" y="600075"/>
            <a:ext cx="16964277" cy="15523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000" b="1" dirty="0">
                <a:solidFill>
                  <a:srgbClr val="F4F4F4"/>
                </a:solidFill>
                <a:latin typeface="Gotham Bold"/>
                <a:ea typeface="Gotham Bold"/>
                <a:cs typeface="Gotham Bold"/>
                <a:sym typeface="Gotham Bold"/>
              </a:rPr>
              <a:t>COMPONENTE ESTRATÉGICO DA ASSISTÊNCIA FARMACÊUTICA (CESAF)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7DB9639-7227-451D-9A1E-CDA35C9C7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461980"/>
            <a:ext cx="14325600" cy="596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65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28967" y="8603818"/>
            <a:ext cx="4029075" cy="1295400"/>
          </a:xfrm>
          <a:custGeom>
            <a:avLst/>
            <a:gdLst/>
            <a:ahLst/>
            <a:cxnLst/>
            <a:rect l="l" t="t" r="r" b="b"/>
            <a:pathLst>
              <a:path w="4029075" h="1295400">
                <a:moveTo>
                  <a:pt x="0" y="0"/>
                </a:moveTo>
                <a:lnTo>
                  <a:pt x="4029075" y="0"/>
                </a:lnTo>
                <a:lnTo>
                  <a:pt x="4029075" y="1295400"/>
                </a:lnTo>
                <a:lnTo>
                  <a:pt x="0" y="1295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-3048" y="0"/>
            <a:ext cx="18294096" cy="2152345"/>
            <a:chOff x="0" y="0"/>
            <a:chExt cx="18294096" cy="2152345"/>
          </a:xfrm>
        </p:grpSpPr>
        <p:sp>
          <p:nvSpPr>
            <p:cNvPr id="4" name="Freeform 4"/>
            <p:cNvSpPr/>
            <p:nvPr/>
          </p:nvSpPr>
          <p:spPr>
            <a:xfrm>
              <a:off x="3048" y="0"/>
              <a:ext cx="18288000" cy="2152396"/>
            </a:xfrm>
            <a:custGeom>
              <a:avLst/>
              <a:gdLst/>
              <a:ahLst/>
              <a:cxnLst/>
              <a:rect l="l" t="t" r="r" b="b"/>
              <a:pathLst>
                <a:path w="18288000" h="2152396">
                  <a:moveTo>
                    <a:pt x="0" y="0"/>
                  </a:moveTo>
                  <a:lnTo>
                    <a:pt x="0" y="2152396"/>
                  </a:lnTo>
                  <a:lnTo>
                    <a:pt x="18288000" y="2152396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006E54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714123" y="600075"/>
            <a:ext cx="14411277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1" dirty="0">
                <a:solidFill>
                  <a:srgbClr val="F4F4F4"/>
                </a:solidFill>
                <a:latin typeface="Gotham Bold"/>
                <a:ea typeface="Gotham Bold"/>
                <a:cs typeface="Gotham Bold"/>
                <a:sym typeface="Gotham Bold"/>
              </a:rPr>
              <a:t>COMPONENTE ESPECIALIZADO (CEAF)</a:t>
            </a:r>
          </a:p>
        </p:txBody>
      </p:sp>
      <p:sp>
        <p:nvSpPr>
          <p:cNvPr id="6" name="Freeform 6"/>
          <p:cNvSpPr/>
          <p:nvPr/>
        </p:nvSpPr>
        <p:spPr>
          <a:xfrm>
            <a:off x="373135" y="2511212"/>
            <a:ext cx="1311130" cy="1328032"/>
          </a:xfrm>
          <a:custGeom>
            <a:avLst/>
            <a:gdLst/>
            <a:ahLst/>
            <a:cxnLst/>
            <a:rect l="l" t="t" r="r" b="b"/>
            <a:pathLst>
              <a:path w="1311130" h="1328032">
                <a:moveTo>
                  <a:pt x="0" y="0"/>
                </a:moveTo>
                <a:lnTo>
                  <a:pt x="1311130" y="0"/>
                </a:lnTo>
                <a:lnTo>
                  <a:pt x="1311130" y="1328032"/>
                </a:lnTo>
                <a:lnTo>
                  <a:pt x="0" y="13280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186007" y="2463587"/>
            <a:ext cx="15550899" cy="1592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3"/>
              </a:lnSpc>
              <a:spcBef>
                <a:spcPct val="0"/>
              </a:spcBef>
            </a:pPr>
            <a:r>
              <a:rPr lang="en-US" sz="2263" b="1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Grupo 1A: </a:t>
            </a:r>
            <a:r>
              <a:rPr lang="en-US" sz="2263" b="1" dirty="0" err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medicamentos</a:t>
            </a:r>
            <a:r>
              <a:rPr lang="en-US" sz="2263" b="1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 com </a:t>
            </a:r>
            <a:r>
              <a:rPr lang="en-US" sz="2263" b="1" dirty="0" err="1">
                <a:solidFill>
                  <a:srgbClr val="C0211C"/>
                </a:solidFill>
                <a:latin typeface="Gotham Bold"/>
                <a:ea typeface="Gotham Bold"/>
                <a:cs typeface="Gotham Bold"/>
                <a:sym typeface="Gotham Bold"/>
              </a:rPr>
              <a:t>aquisição</a:t>
            </a:r>
            <a:r>
              <a:rPr lang="en-US" sz="2263" b="1" dirty="0">
                <a:solidFill>
                  <a:srgbClr val="C0211C"/>
                </a:solidFill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2263" b="1" dirty="0" err="1">
                <a:solidFill>
                  <a:srgbClr val="C0211C"/>
                </a:solidFill>
                <a:latin typeface="Gotham Bold"/>
                <a:ea typeface="Gotham Bold"/>
                <a:cs typeface="Gotham Bold"/>
                <a:sym typeface="Gotham Bold"/>
              </a:rPr>
              <a:t>centralizada</a:t>
            </a:r>
            <a:r>
              <a:rPr lang="en-US" sz="2263" b="1" dirty="0">
                <a:solidFill>
                  <a:srgbClr val="C0211C"/>
                </a:solidFill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2263" b="1" dirty="0" err="1">
                <a:solidFill>
                  <a:srgbClr val="C0211C"/>
                </a:solidFill>
                <a:latin typeface="Gotham Bold"/>
                <a:ea typeface="Gotham Bold"/>
                <a:cs typeface="Gotham Bold"/>
                <a:sym typeface="Gotham Bold"/>
              </a:rPr>
              <a:t>pelo</a:t>
            </a:r>
            <a:r>
              <a:rPr lang="en-US" sz="2263" b="1" dirty="0">
                <a:solidFill>
                  <a:srgbClr val="C0211C"/>
                </a:solidFill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2263" b="1" dirty="0" err="1">
                <a:solidFill>
                  <a:srgbClr val="C0211C"/>
                </a:solidFill>
                <a:latin typeface="Gotham Bold"/>
                <a:ea typeface="Gotham Bold"/>
                <a:cs typeface="Gotham Bold"/>
                <a:sym typeface="Gotham Bold"/>
              </a:rPr>
              <a:t>Ministério</a:t>
            </a:r>
            <a:r>
              <a:rPr lang="en-US" sz="2263" b="1" dirty="0">
                <a:solidFill>
                  <a:srgbClr val="C0211C"/>
                </a:solidFill>
                <a:latin typeface="Gotham Bold"/>
                <a:ea typeface="Gotham Bold"/>
                <a:cs typeface="Gotham Bold"/>
                <a:sym typeface="Gotham Bold"/>
              </a:rPr>
              <a:t> da </a:t>
            </a:r>
            <a:r>
              <a:rPr lang="en-US" sz="2263" b="1" dirty="0" err="1">
                <a:solidFill>
                  <a:srgbClr val="C0211C"/>
                </a:solidFill>
                <a:latin typeface="Gotham Bold"/>
                <a:ea typeface="Gotham Bold"/>
                <a:cs typeface="Gotham Bold"/>
                <a:sym typeface="Gotham Bold"/>
              </a:rPr>
              <a:t>Saúde</a:t>
            </a:r>
            <a:r>
              <a:rPr lang="en-US" sz="2263" b="1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, </a:t>
            </a:r>
            <a:r>
              <a:rPr lang="en-US" sz="2263" b="1" dirty="0" err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os</a:t>
            </a:r>
            <a:r>
              <a:rPr lang="en-US" sz="2263" b="1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2263" b="1" dirty="0" err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quais</a:t>
            </a:r>
            <a:r>
              <a:rPr lang="en-US" sz="2263" b="1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2263" b="1" dirty="0" err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são</a:t>
            </a:r>
            <a:r>
              <a:rPr lang="en-US" sz="2263" b="1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2263" b="1" dirty="0" err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fornecidos</a:t>
            </a:r>
            <a:r>
              <a:rPr lang="en-US" sz="2263" b="1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2263" b="1" dirty="0" err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às</a:t>
            </a:r>
            <a:r>
              <a:rPr lang="en-US" sz="2263" b="1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2263" b="1" dirty="0" err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Secretarias</a:t>
            </a:r>
            <a:r>
              <a:rPr lang="en-US" sz="2263" b="1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 de </a:t>
            </a:r>
            <a:r>
              <a:rPr lang="en-US" sz="2263" b="1" dirty="0" err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Saúde</a:t>
            </a:r>
            <a:r>
              <a:rPr lang="en-US" sz="2263" b="1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 dos </a:t>
            </a:r>
            <a:r>
              <a:rPr lang="en-US" sz="2263" b="1" dirty="0" err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Estados</a:t>
            </a:r>
            <a:r>
              <a:rPr lang="en-US" sz="2263" b="1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 e Distrito Federal, </a:t>
            </a:r>
            <a:r>
              <a:rPr lang="en-US" sz="2263" b="1" dirty="0" err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sendo</a:t>
            </a:r>
            <a:r>
              <a:rPr lang="en-US" sz="2263" b="1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 delas a </a:t>
            </a:r>
            <a:r>
              <a:rPr lang="en-US" sz="2263" b="1" dirty="0" err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responsabilidade</a:t>
            </a:r>
            <a:r>
              <a:rPr lang="en-US" sz="2263" b="1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 pela </a:t>
            </a:r>
            <a:r>
              <a:rPr lang="en-US" sz="2263" b="1" dirty="0" err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programação</a:t>
            </a:r>
            <a:r>
              <a:rPr lang="en-US" sz="2263" b="1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, </a:t>
            </a:r>
            <a:r>
              <a:rPr lang="en-US" sz="2263" b="1" dirty="0" err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armazenamento</a:t>
            </a:r>
            <a:r>
              <a:rPr lang="en-US" sz="2263" b="1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, </a:t>
            </a:r>
            <a:r>
              <a:rPr lang="en-US" sz="2263" b="1" dirty="0" err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distribuição</a:t>
            </a:r>
            <a:r>
              <a:rPr lang="en-US" sz="2263" b="1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 e </a:t>
            </a:r>
            <a:r>
              <a:rPr lang="en-US" sz="2263" b="1" dirty="0" err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dispensação</a:t>
            </a:r>
            <a:r>
              <a:rPr lang="en-US" sz="2263" b="1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 para </a:t>
            </a:r>
            <a:r>
              <a:rPr lang="en-US" sz="2263" b="1" dirty="0" err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tratamento</a:t>
            </a:r>
            <a:r>
              <a:rPr lang="en-US" sz="2263" b="1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 das </a:t>
            </a:r>
            <a:r>
              <a:rPr lang="en-US" sz="2263" b="1" dirty="0" err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doenças</a:t>
            </a:r>
            <a:r>
              <a:rPr lang="en-US" sz="2263" b="1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2263" b="1" dirty="0" err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contempladas</a:t>
            </a:r>
            <a:r>
              <a:rPr lang="en-US" sz="2263" b="1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 no </a:t>
            </a:r>
            <a:r>
              <a:rPr lang="en-US" sz="2263" b="1" dirty="0" err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âmbito</a:t>
            </a:r>
            <a:r>
              <a:rPr lang="en-US" sz="2263" b="1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 do </a:t>
            </a:r>
            <a:r>
              <a:rPr lang="en-US" sz="2263" b="1" dirty="0" err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Componente</a:t>
            </a:r>
            <a:r>
              <a:rPr lang="en-US" sz="2263" b="1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2263" b="1" dirty="0" err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Especializado</a:t>
            </a:r>
            <a:r>
              <a:rPr lang="en-US" sz="2263" b="1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 da </a:t>
            </a:r>
            <a:r>
              <a:rPr lang="en-US" sz="2263" b="1" dirty="0" err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Assistência</a:t>
            </a:r>
            <a:r>
              <a:rPr lang="en-US" sz="2263" b="1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2263" b="1" dirty="0" err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Farmacêutica</a:t>
            </a:r>
            <a:r>
              <a:rPr lang="en-US" sz="2263" b="1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; </a:t>
            </a:r>
          </a:p>
        </p:txBody>
      </p:sp>
      <p:sp>
        <p:nvSpPr>
          <p:cNvPr id="8" name="Freeform 8"/>
          <p:cNvSpPr/>
          <p:nvPr/>
        </p:nvSpPr>
        <p:spPr>
          <a:xfrm>
            <a:off x="373135" y="4721029"/>
            <a:ext cx="1311130" cy="1328032"/>
          </a:xfrm>
          <a:custGeom>
            <a:avLst/>
            <a:gdLst/>
            <a:ahLst/>
            <a:cxnLst/>
            <a:rect l="l" t="t" r="r" b="b"/>
            <a:pathLst>
              <a:path w="1311130" h="1328032">
                <a:moveTo>
                  <a:pt x="0" y="0"/>
                </a:moveTo>
                <a:lnTo>
                  <a:pt x="1311130" y="0"/>
                </a:lnTo>
                <a:lnTo>
                  <a:pt x="1311130" y="1328033"/>
                </a:lnTo>
                <a:lnTo>
                  <a:pt x="0" y="1328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186007" y="4654354"/>
            <a:ext cx="15550899" cy="1675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1"/>
              </a:lnSpc>
              <a:spcBef>
                <a:spcPct val="0"/>
              </a:spcBef>
            </a:pPr>
            <a:r>
              <a:rPr lang="en-US" sz="2369" b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Grupo 1B: </a:t>
            </a:r>
            <a:r>
              <a:rPr lang="en-US" sz="2369" b="1">
                <a:solidFill>
                  <a:srgbClr val="C0211C"/>
                </a:solidFill>
                <a:latin typeface="Gotham Bold"/>
                <a:ea typeface="Gotham Bold"/>
                <a:cs typeface="Gotham Bold"/>
                <a:sym typeface="Gotham Bold"/>
              </a:rPr>
              <a:t>medicamentos financiados pelo Ministério da Saúde mediante transferência de recursos</a:t>
            </a:r>
            <a:r>
              <a:rPr lang="en-US" sz="2369" b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 financeiros para aquisição pelas Secretarias de Saúde dos Estados e Distrito Federal, sendo delas a responsabilidade pela programação, armazenamento, distribuição e dispensação para tratamento das doenças contempladas no âmbito do Componente Especializado da Assistência Farmacêutica; </a:t>
            </a:r>
          </a:p>
        </p:txBody>
      </p:sp>
      <p:sp>
        <p:nvSpPr>
          <p:cNvPr id="10" name="Freeform 10"/>
          <p:cNvSpPr/>
          <p:nvPr/>
        </p:nvSpPr>
        <p:spPr>
          <a:xfrm>
            <a:off x="373135" y="6934887"/>
            <a:ext cx="1311130" cy="1328032"/>
          </a:xfrm>
          <a:custGeom>
            <a:avLst/>
            <a:gdLst/>
            <a:ahLst/>
            <a:cxnLst/>
            <a:rect l="l" t="t" r="r" b="b"/>
            <a:pathLst>
              <a:path w="1311130" h="1328032">
                <a:moveTo>
                  <a:pt x="0" y="0"/>
                </a:moveTo>
                <a:lnTo>
                  <a:pt x="1311130" y="0"/>
                </a:lnTo>
                <a:lnTo>
                  <a:pt x="1311130" y="1328032"/>
                </a:lnTo>
                <a:lnTo>
                  <a:pt x="0" y="13280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186007" y="6906312"/>
            <a:ext cx="15825883" cy="162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53"/>
              </a:lnSpc>
              <a:spcBef>
                <a:spcPct val="0"/>
              </a:spcBef>
            </a:pPr>
            <a:r>
              <a:rPr lang="en-US" sz="2335" b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Grupo 2: medicamentos sob </a:t>
            </a:r>
            <a:r>
              <a:rPr lang="en-US" sz="2335" b="1">
                <a:solidFill>
                  <a:srgbClr val="C0211C"/>
                </a:solidFill>
                <a:latin typeface="Gotham Bold"/>
                <a:ea typeface="Gotham Bold"/>
                <a:cs typeface="Gotham Bold"/>
                <a:sym typeface="Gotham Bold"/>
              </a:rPr>
              <a:t>responsabilidade das Secretarias de Saúde dos Estados e do Distrito Federal pelo financiamento, aquisição, programação, armazenamento, distribuição e dispensação</a:t>
            </a:r>
            <a:r>
              <a:rPr lang="en-US" sz="2335" b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 para tratamento das doenças contempladas no âmbito do Componente Especializado da Assistência Farmacêutica;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28967" y="8603818"/>
            <a:ext cx="4029075" cy="1295400"/>
          </a:xfrm>
          <a:custGeom>
            <a:avLst/>
            <a:gdLst/>
            <a:ahLst/>
            <a:cxnLst/>
            <a:rect l="l" t="t" r="r" b="b"/>
            <a:pathLst>
              <a:path w="4029075" h="1295400">
                <a:moveTo>
                  <a:pt x="0" y="0"/>
                </a:moveTo>
                <a:lnTo>
                  <a:pt x="4029075" y="0"/>
                </a:lnTo>
                <a:lnTo>
                  <a:pt x="4029075" y="1295400"/>
                </a:lnTo>
                <a:lnTo>
                  <a:pt x="0" y="1295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-3048" y="0"/>
            <a:ext cx="18294096" cy="2152345"/>
            <a:chOff x="0" y="0"/>
            <a:chExt cx="18294096" cy="2152345"/>
          </a:xfrm>
        </p:grpSpPr>
        <p:sp>
          <p:nvSpPr>
            <p:cNvPr id="4" name="Freeform 4"/>
            <p:cNvSpPr/>
            <p:nvPr/>
          </p:nvSpPr>
          <p:spPr>
            <a:xfrm>
              <a:off x="3048" y="0"/>
              <a:ext cx="18288000" cy="2152396"/>
            </a:xfrm>
            <a:custGeom>
              <a:avLst/>
              <a:gdLst/>
              <a:ahLst/>
              <a:cxnLst/>
              <a:rect l="l" t="t" r="r" b="b"/>
              <a:pathLst>
                <a:path w="18288000" h="2152396">
                  <a:moveTo>
                    <a:pt x="0" y="0"/>
                  </a:moveTo>
                  <a:lnTo>
                    <a:pt x="0" y="2152396"/>
                  </a:lnTo>
                  <a:lnTo>
                    <a:pt x="18288000" y="2152396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006E54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714123" y="600075"/>
            <a:ext cx="14411277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1" dirty="0">
                <a:solidFill>
                  <a:srgbClr val="F4F4F4"/>
                </a:solidFill>
                <a:latin typeface="Gotham Bold"/>
                <a:ea typeface="Gotham Bold"/>
                <a:cs typeface="Gotham Bold"/>
                <a:sym typeface="Gotham Bold"/>
              </a:rPr>
              <a:t>COMPONENTE ESPECIALIZADO (CEAF)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38511" y="2622371"/>
            <a:ext cx="15210979" cy="961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CENTRO ESTADUAL DE MEDICAÇÃO DE ALTO CUSTO JUAREZ BARBOSA</a:t>
            </a:r>
          </a:p>
          <a:p>
            <a:pPr algn="ctr">
              <a:lnSpc>
                <a:spcPts val="3900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CEMAC JB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E5F5960E-106C-4335-B05A-75CAA38A2EF0}"/>
              </a:ext>
            </a:extLst>
          </p:cNvPr>
          <p:cNvSpPr txBox="1"/>
          <p:nvPr/>
        </p:nvSpPr>
        <p:spPr>
          <a:xfrm>
            <a:off x="931880" y="5769394"/>
            <a:ext cx="15550899" cy="1198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3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+mj-lt"/>
                <a:ea typeface="Gotham Bold"/>
                <a:cs typeface="Gotham Bold"/>
                <a:sym typeface="Gotham Bold"/>
              </a:rPr>
              <a:t>Expresso </a:t>
            </a:r>
            <a:r>
              <a:rPr lang="en-US" sz="4000" b="1" dirty="0" err="1">
                <a:solidFill>
                  <a:srgbClr val="000000"/>
                </a:solidFill>
                <a:latin typeface="+mj-lt"/>
                <a:ea typeface="Gotham Bold"/>
                <a:cs typeface="Gotham Bold"/>
                <a:sym typeface="Gotham Bold"/>
              </a:rPr>
              <a:t>Goiás</a:t>
            </a:r>
            <a:r>
              <a:rPr lang="en-US" sz="2263" b="1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:  </a:t>
            </a:r>
            <a:r>
              <a:rPr lang="en-US" sz="2263" b="1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  <a:hlinkClick r:id="rId3"/>
              </a:rPr>
              <a:t>https://www.go.gov.br/</a:t>
            </a:r>
            <a:endParaRPr lang="en-US" sz="2263" b="1" dirty="0">
              <a:solidFill>
                <a:srgbClr val="000000"/>
              </a:solidFill>
              <a:latin typeface="Gotham Bold"/>
              <a:ea typeface="Gotham Bold"/>
              <a:cs typeface="Gotham Bold"/>
              <a:sym typeface="Gotham Bold"/>
            </a:endParaRPr>
          </a:p>
          <a:p>
            <a:pPr algn="l">
              <a:lnSpc>
                <a:spcPts val="3153"/>
              </a:lnSpc>
              <a:spcBef>
                <a:spcPct val="0"/>
              </a:spcBef>
            </a:pPr>
            <a:endParaRPr lang="en-US" sz="2263" b="1" dirty="0">
              <a:solidFill>
                <a:srgbClr val="000000"/>
              </a:solidFill>
              <a:latin typeface="Gotham Bold"/>
              <a:ea typeface="Gotham Bold"/>
              <a:cs typeface="Gotham Bold"/>
              <a:sym typeface="Gotham Bold"/>
            </a:endParaRPr>
          </a:p>
          <a:p>
            <a:pPr algn="l">
              <a:lnSpc>
                <a:spcPts val="3153"/>
              </a:lnSpc>
              <a:spcBef>
                <a:spcPct val="0"/>
              </a:spcBef>
            </a:pPr>
            <a:endParaRPr lang="en-US" sz="2263" b="1" dirty="0">
              <a:solidFill>
                <a:srgbClr val="000000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pic>
        <p:nvPicPr>
          <p:cNvPr id="11" name="Imagem 5">
            <a:hlinkClick r:id="rId4"/>
            <a:extLst>
              <a:ext uri="{FF2B5EF4-FFF2-40B4-BE49-F238E27FC236}">
                <a16:creationId xmlns:a16="http://schemas.microsoft.com/office/drawing/2014/main" id="{16BA2A60-68B9-4C63-B897-FE9E09B0A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0"/>
          <a:stretch>
            <a:fillRect/>
          </a:stretch>
        </p:blipFill>
        <p:spPr bwMode="auto">
          <a:xfrm>
            <a:off x="11158042" y="3771900"/>
            <a:ext cx="6198078" cy="440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D53385FF-4A2C-4E51-8F19-3384E89944F3}"/>
              </a:ext>
            </a:extLst>
          </p:cNvPr>
          <p:cNvSpPr txBox="1"/>
          <p:nvPr/>
        </p:nvSpPr>
        <p:spPr>
          <a:xfrm>
            <a:off x="228600" y="7458090"/>
            <a:ext cx="15550899" cy="787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3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+mj-lt"/>
                <a:ea typeface="Gotham Bold"/>
                <a:cs typeface="Gotham Bold"/>
                <a:sym typeface="Gotham Bold"/>
              </a:rPr>
              <a:t>Portal </a:t>
            </a:r>
            <a:r>
              <a:rPr lang="en-US" sz="2263" b="1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:</a:t>
            </a:r>
            <a:r>
              <a:rPr lang="en-US" sz="2263" b="1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  <a:hlinkClick r:id="rId6"/>
              </a:rPr>
              <a:t>https://goias.gov.br/</a:t>
            </a:r>
            <a:r>
              <a:rPr lang="en-US" sz="2263" b="1" dirty="0" err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  <a:hlinkClick r:id="rId6"/>
              </a:rPr>
              <a:t>saude</a:t>
            </a:r>
            <a:r>
              <a:rPr lang="en-US" sz="2263" b="1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  <a:hlinkClick r:id="rId6"/>
              </a:rPr>
              <a:t>/</a:t>
            </a:r>
            <a:r>
              <a:rPr lang="en-US" sz="2263" b="1" dirty="0" err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  <a:hlinkClick r:id="rId6"/>
              </a:rPr>
              <a:t>cemac-doencas-agravos</a:t>
            </a:r>
            <a:r>
              <a:rPr lang="en-US" sz="2263" b="1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  <a:hlinkClick r:id="rId6"/>
              </a:rPr>
              <a:t>/</a:t>
            </a:r>
            <a:endParaRPr lang="en-US" sz="2263" b="1" dirty="0">
              <a:solidFill>
                <a:srgbClr val="000000"/>
              </a:solidFill>
              <a:latin typeface="Gotham Bold"/>
              <a:ea typeface="Gotham Bold"/>
              <a:cs typeface="Gotham Bold"/>
              <a:sym typeface="Gotham Bold"/>
            </a:endParaRPr>
          </a:p>
          <a:p>
            <a:pPr algn="l">
              <a:lnSpc>
                <a:spcPts val="3153"/>
              </a:lnSpc>
              <a:spcBef>
                <a:spcPct val="0"/>
              </a:spcBef>
            </a:pPr>
            <a:endParaRPr lang="en-US" sz="2263" b="1" dirty="0">
              <a:solidFill>
                <a:srgbClr val="000000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01C3E59E-AF5B-410C-AC5E-0B5DE36C1122}"/>
              </a:ext>
            </a:extLst>
          </p:cNvPr>
          <p:cNvSpPr txBox="1"/>
          <p:nvPr/>
        </p:nvSpPr>
        <p:spPr>
          <a:xfrm>
            <a:off x="228600" y="4200818"/>
            <a:ext cx="15703299" cy="4431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53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+mj-lt"/>
                <a:ea typeface="Gotham Bold"/>
                <a:cs typeface="Gotham Bold"/>
                <a:sym typeface="Gotham Bold"/>
              </a:rPr>
              <a:t>Site CEMAC</a:t>
            </a:r>
            <a:r>
              <a:rPr lang="en-US" sz="2263" b="1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: </a:t>
            </a:r>
            <a:r>
              <a:rPr lang="en-US" sz="2263" b="1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  <a:hlinkClick r:id="rId7"/>
              </a:rPr>
              <a:t>https://goias.gov.br/saude/cemac-juarez-barbosa/</a:t>
            </a:r>
            <a:endParaRPr lang="en-US" sz="2263" b="1" dirty="0">
              <a:solidFill>
                <a:srgbClr val="000000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28967" y="8603818"/>
            <a:ext cx="4029075" cy="1295400"/>
          </a:xfrm>
          <a:custGeom>
            <a:avLst/>
            <a:gdLst/>
            <a:ahLst/>
            <a:cxnLst/>
            <a:rect l="l" t="t" r="r" b="b"/>
            <a:pathLst>
              <a:path w="4029075" h="1295400">
                <a:moveTo>
                  <a:pt x="0" y="0"/>
                </a:moveTo>
                <a:lnTo>
                  <a:pt x="4029075" y="0"/>
                </a:lnTo>
                <a:lnTo>
                  <a:pt x="4029075" y="1295400"/>
                </a:lnTo>
                <a:lnTo>
                  <a:pt x="0" y="1295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-3048" y="0"/>
            <a:ext cx="18294096" cy="2152345"/>
            <a:chOff x="0" y="0"/>
            <a:chExt cx="18294096" cy="2152345"/>
          </a:xfrm>
        </p:grpSpPr>
        <p:sp>
          <p:nvSpPr>
            <p:cNvPr id="4" name="Freeform 4"/>
            <p:cNvSpPr/>
            <p:nvPr/>
          </p:nvSpPr>
          <p:spPr>
            <a:xfrm>
              <a:off x="3048" y="0"/>
              <a:ext cx="18288000" cy="2152396"/>
            </a:xfrm>
            <a:custGeom>
              <a:avLst/>
              <a:gdLst/>
              <a:ahLst/>
              <a:cxnLst/>
              <a:rect l="l" t="t" r="r" b="b"/>
              <a:pathLst>
                <a:path w="18288000" h="2152396">
                  <a:moveTo>
                    <a:pt x="0" y="0"/>
                  </a:moveTo>
                  <a:lnTo>
                    <a:pt x="0" y="2152396"/>
                  </a:lnTo>
                  <a:lnTo>
                    <a:pt x="18288000" y="2152396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006E54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305942" y="4788487"/>
            <a:ext cx="6095626" cy="1898063"/>
            <a:chOff x="0" y="0"/>
            <a:chExt cx="1605432" cy="4999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05432" cy="499901"/>
            </a:xfrm>
            <a:custGeom>
              <a:avLst/>
              <a:gdLst/>
              <a:ahLst/>
              <a:cxnLst/>
              <a:rect l="l" t="t" r="r" b="b"/>
              <a:pathLst>
                <a:path w="1605432" h="499901">
                  <a:moveTo>
                    <a:pt x="802716" y="0"/>
                  </a:moveTo>
                  <a:cubicBezTo>
                    <a:pt x="359388" y="0"/>
                    <a:pt x="0" y="111907"/>
                    <a:pt x="0" y="249951"/>
                  </a:cubicBezTo>
                  <a:cubicBezTo>
                    <a:pt x="0" y="387995"/>
                    <a:pt x="359388" y="499901"/>
                    <a:pt x="802716" y="499901"/>
                  </a:cubicBezTo>
                  <a:cubicBezTo>
                    <a:pt x="1246044" y="499901"/>
                    <a:pt x="1605432" y="387995"/>
                    <a:pt x="1605432" y="249951"/>
                  </a:cubicBezTo>
                  <a:cubicBezTo>
                    <a:pt x="1605432" y="111907"/>
                    <a:pt x="1246044" y="0"/>
                    <a:pt x="802716" y="0"/>
                  </a:cubicBezTo>
                  <a:close/>
                </a:path>
              </a:pathLst>
            </a:custGeom>
            <a:solidFill>
              <a:srgbClr val="FDB52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50509" y="8766"/>
              <a:ext cx="1304414" cy="4442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802329" y="3713515"/>
            <a:ext cx="1045045" cy="932861"/>
            <a:chOff x="0" y="0"/>
            <a:chExt cx="812800" cy="72554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725547"/>
            </a:xfrm>
            <a:custGeom>
              <a:avLst/>
              <a:gdLst/>
              <a:ahLst/>
              <a:cxnLst/>
              <a:rect l="l" t="t" r="r" b="b"/>
              <a:pathLst>
                <a:path w="812800" h="725547">
                  <a:moveTo>
                    <a:pt x="406400" y="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725547"/>
                  </a:lnTo>
                  <a:lnTo>
                    <a:pt x="609600" y="725547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6E5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203200" y="63500"/>
              <a:ext cx="406400" cy="6620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1772150">
            <a:off x="7529581" y="6860532"/>
            <a:ext cx="1000826" cy="100082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006E54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714123" y="600075"/>
            <a:ext cx="14411277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1" dirty="0">
                <a:solidFill>
                  <a:srgbClr val="F4F4F4"/>
                </a:solidFill>
                <a:latin typeface="Gotham Bold"/>
                <a:ea typeface="Gotham Bold"/>
                <a:cs typeface="Gotham Bold"/>
                <a:sym typeface="Gotham Bold"/>
              </a:rPr>
              <a:t>COMPONENTE ESPECIALIZADO (CEAF)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347924" y="5452789"/>
            <a:ext cx="4011662" cy="493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  <a:spcBef>
                <a:spcPct val="0"/>
              </a:spcBef>
            </a:pPr>
            <a:r>
              <a:rPr lang="en-US" sz="2799" b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DESCENTRALIZAÇÃO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45868" y="6749566"/>
            <a:ext cx="4550271" cy="493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  <a:spcBef>
                <a:spcPct val="0"/>
              </a:spcBef>
            </a:pPr>
            <a:r>
              <a:rPr lang="en-US" sz="2799" b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POLICLÍNICA FORMOSA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814592" y="3616912"/>
            <a:ext cx="3847356" cy="493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  <a:spcBef>
                <a:spcPct val="0"/>
              </a:spcBef>
            </a:pPr>
            <a:r>
              <a:rPr lang="en-US" sz="2799" b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POLICLÍNICA GOIÁS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614156" y="6406537"/>
            <a:ext cx="4391769" cy="493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  <a:spcBef>
                <a:spcPct val="0"/>
              </a:spcBef>
            </a:pPr>
            <a:r>
              <a:rPr lang="en-US" sz="2799" b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POLICLÍNICA SÃO LUIS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90951" y="4043588"/>
            <a:ext cx="4660106" cy="493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  <a:spcBef>
                <a:spcPct val="0"/>
              </a:spcBef>
            </a:pPr>
            <a:r>
              <a:rPr lang="en-US" sz="2799" b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POLICLÍNICA GOIANÉSIA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741974" y="8043016"/>
            <a:ext cx="5395466" cy="493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  <a:spcBef>
                <a:spcPct val="0"/>
              </a:spcBef>
            </a:pPr>
            <a:r>
              <a:rPr lang="en-US" sz="2799" b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POLICLÍNICA QUIRINÓPOLIS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199065" y="3190237"/>
            <a:ext cx="3871466" cy="493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  <a:spcBef>
                <a:spcPct val="0"/>
              </a:spcBef>
            </a:pPr>
            <a:r>
              <a:rPr lang="en-US" sz="2799" b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POLICLÍNICA POSSE </a:t>
            </a:r>
          </a:p>
        </p:txBody>
      </p:sp>
      <p:grpSp>
        <p:nvGrpSpPr>
          <p:cNvPr id="22" name="Group 22"/>
          <p:cNvGrpSpPr/>
          <p:nvPr/>
        </p:nvGrpSpPr>
        <p:grpSpPr>
          <a:xfrm rot="2266385">
            <a:off x="12244687" y="4339922"/>
            <a:ext cx="1139810" cy="1139810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812800"/>
                  </a:lnTo>
                  <a:lnTo>
                    <a:pt x="609600" y="81280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6E54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203200" y="635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 rot="5700116">
            <a:off x="12244687" y="5975442"/>
            <a:ext cx="1139810" cy="1139810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812800"/>
                  </a:lnTo>
                  <a:lnTo>
                    <a:pt x="609600" y="81280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6E54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203200" y="635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 rot="3282102">
            <a:off x="5393296" y="6044933"/>
            <a:ext cx="1000826" cy="1000826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006E54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 rot="7490182">
            <a:off x="5635880" y="4322465"/>
            <a:ext cx="1000826" cy="1000826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006E54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0237515" y="7763004"/>
            <a:ext cx="3208437" cy="493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  <a:spcBef>
                <a:spcPct val="0"/>
              </a:spcBef>
            </a:pPr>
            <a:r>
              <a:rPr lang="en-US" sz="2799" b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CEMAC PIRINEUS</a:t>
            </a:r>
          </a:p>
        </p:txBody>
      </p:sp>
      <p:grpSp>
        <p:nvGrpSpPr>
          <p:cNvPr id="35" name="Group 35"/>
          <p:cNvGrpSpPr/>
          <p:nvPr/>
        </p:nvGrpSpPr>
        <p:grpSpPr>
          <a:xfrm rot="8100000">
            <a:off x="10244820" y="6709275"/>
            <a:ext cx="1139810" cy="1139810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812800"/>
                  </a:lnTo>
                  <a:lnTo>
                    <a:pt x="609600" y="81280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6E54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203200" y="635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75586" y="9258300"/>
            <a:ext cx="3171825" cy="1019175"/>
          </a:xfrm>
          <a:custGeom>
            <a:avLst/>
            <a:gdLst/>
            <a:ahLst/>
            <a:cxnLst/>
            <a:rect l="l" t="t" r="r" b="b"/>
            <a:pathLst>
              <a:path w="3171825" h="1019175">
                <a:moveTo>
                  <a:pt x="0" y="0"/>
                </a:moveTo>
                <a:lnTo>
                  <a:pt x="3171825" y="0"/>
                </a:lnTo>
                <a:lnTo>
                  <a:pt x="3171825" y="1019175"/>
                </a:lnTo>
                <a:lnTo>
                  <a:pt x="0" y="10191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-3048" y="0"/>
            <a:ext cx="18294096" cy="2152345"/>
            <a:chOff x="0" y="0"/>
            <a:chExt cx="18294096" cy="2152345"/>
          </a:xfrm>
        </p:grpSpPr>
        <p:sp>
          <p:nvSpPr>
            <p:cNvPr id="4" name="Freeform 4"/>
            <p:cNvSpPr/>
            <p:nvPr/>
          </p:nvSpPr>
          <p:spPr>
            <a:xfrm>
              <a:off x="3048" y="0"/>
              <a:ext cx="18288000" cy="2152396"/>
            </a:xfrm>
            <a:custGeom>
              <a:avLst/>
              <a:gdLst/>
              <a:ahLst/>
              <a:cxnLst/>
              <a:rect l="l" t="t" r="r" b="b"/>
              <a:pathLst>
                <a:path w="18288000" h="2152396">
                  <a:moveTo>
                    <a:pt x="0" y="0"/>
                  </a:moveTo>
                  <a:lnTo>
                    <a:pt x="0" y="2152396"/>
                  </a:lnTo>
                  <a:lnTo>
                    <a:pt x="18288000" y="2152396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006E54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2624417" y="7479179"/>
            <a:ext cx="449215" cy="449215"/>
          </a:xfrm>
          <a:custGeom>
            <a:avLst/>
            <a:gdLst/>
            <a:ahLst/>
            <a:cxnLst/>
            <a:rect l="l" t="t" r="r" b="b"/>
            <a:pathLst>
              <a:path w="449215" h="449215">
                <a:moveTo>
                  <a:pt x="0" y="0"/>
                </a:moveTo>
                <a:lnTo>
                  <a:pt x="449215" y="0"/>
                </a:lnTo>
                <a:lnTo>
                  <a:pt x="449215" y="449216"/>
                </a:lnTo>
                <a:lnTo>
                  <a:pt x="0" y="4492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09720" y="195398"/>
            <a:ext cx="17468560" cy="1749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b="1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RENAME - RELAÇÃO NACIONAL DE MEDICAMENTOS ESSENCIAIS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76238" y="3674142"/>
            <a:ext cx="5387542" cy="1277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85"/>
              </a:lnSpc>
            </a:pPr>
            <a:r>
              <a:rPr lang="en-US" sz="2430" b="1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MEDICAMENTOS E INSUMOS </a:t>
            </a:r>
          </a:p>
          <a:p>
            <a:pPr algn="l">
              <a:lnSpc>
                <a:spcPts val="3385"/>
              </a:lnSpc>
            </a:pPr>
            <a:r>
              <a:rPr lang="en-US" sz="2430" b="1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CUJA RESPONSABILIDADE DE </a:t>
            </a:r>
          </a:p>
          <a:p>
            <a:pPr algn="l">
              <a:lnSpc>
                <a:spcPts val="3385"/>
              </a:lnSpc>
            </a:pPr>
            <a:r>
              <a:rPr lang="en-US" sz="2430" b="1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EXCUÇÃO É DO ENTE MUNICIPAL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26504" y="3078619"/>
            <a:ext cx="2629793" cy="493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  <a:spcBef>
                <a:spcPct val="0"/>
              </a:spcBef>
            </a:pPr>
            <a:r>
              <a:rPr lang="en-US" sz="2799" b="1">
                <a:solidFill>
                  <a:srgbClr val="006E54"/>
                </a:solidFill>
                <a:latin typeface="Gotham Bold"/>
                <a:ea typeface="Gotham Bold"/>
                <a:cs typeface="Gotham Bold"/>
                <a:sym typeface="Gotham Bold"/>
              </a:rPr>
              <a:t>ANEXOS l E lV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624417" y="4279741"/>
            <a:ext cx="5496726" cy="2160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7"/>
              </a:lnSpc>
            </a:pPr>
            <a:r>
              <a:rPr lang="en-US" sz="2446" b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MEDICAMENTOS DO </a:t>
            </a:r>
          </a:p>
          <a:p>
            <a:pPr algn="ctr">
              <a:lnSpc>
                <a:spcPts val="3407"/>
              </a:lnSpc>
            </a:pPr>
            <a:r>
              <a:rPr lang="en-US" sz="2446" b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COMPONENTE ESPECIALIZADO</a:t>
            </a:r>
          </a:p>
          <a:p>
            <a:pPr algn="ctr">
              <a:lnSpc>
                <a:spcPts val="3407"/>
              </a:lnSpc>
            </a:pPr>
            <a:r>
              <a:rPr lang="en-US" sz="2446" b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DA ASSISTÊNCIA FARMACÊUTICA</a:t>
            </a:r>
          </a:p>
          <a:p>
            <a:pPr algn="ctr">
              <a:lnSpc>
                <a:spcPts val="3407"/>
              </a:lnSpc>
            </a:pPr>
            <a:r>
              <a:rPr lang="en-US" sz="2446" b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CUJA RESPONSABILIDADE DE </a:t>
            </a:r>
          </a:p>
          <a:p>
            <a:pPr algn="ctr">
              <a:lnSpc>
                <a:spcPts val="3407"/>
              </a:lnSpc>
              <a:spcBef>
                <a:spcPct val="0"/>
              </a:spcBef>
            </a:pPr>
            <a:r>
              <a:rPr lang="en-US" sz="2446" b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EXECUÇÃO É ESTADUAL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76238" y="6108408"/>
            <a:ext cx="5862274" cy="213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85"/>
              </a:lnSpc>
            </a:pPr>
            <a:r>
              <a:rPr lang="en-US" sz="2430" b="1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MEDICAMENTOS DO COMPONENTE</a:t>
            </a:r>
          </a:p>
          <a:p>
            <a:pPr algn="l">
              <a:lnSpc>
                <a:spcPts val="3385"/>
              </a:lnSpc>
            </a:pPr>
            <a:r>
              <a:rPr lang="en-US" sz="2430" b="1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ESTRATÉGICO DE AQUISIÇÃO FEDERAL DESCENTRALIZADO PARA ESTADOS E MUNICÍPIOS. </a:t>
            </a:r>
          </a:p>
          <a:p>
            <a:pPr algn="l">
              <a:lnSpc>
                <a:spcPts val="3385"/>
              </a:lnSpc>
            </a:pPr>
            <a:endParaRPr lang="en-US" sz="2430" b="1" dirty="0">
              <a:solidFill>
                <a:srgbClr val="000000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93304" y="5512885"/>
            <a:ext cx="1696194" cy="493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  <a:spcBef>
                <a:spcPct val="0"/>
              </a:spcBef>
            </a:pPr>
            <a:r>
              <a:rPr lang="en-US" sz="2799" b="1">
                <a:solidFill>
                  <a:srgbClr val="006E54"/>
                </a:solidFill>
                <a:latin typeface="Gotham Bold"/>
                <a:ea typeface="Gotham Bold"/>
                <a:cs typeface="Gotham Bold"/>
                <a:sym typeface="Gotham Bold"/>
              </a:rPr>
              <a:t>ANEXO lI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299239" y="3524010"/>
            <a:ext cx="1815554" cy="493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  <a:spcBef>
                <a:spcPct val="0"/>
              </a:spcBef>
            </a:pPr>
            <a:r>
              <a:rPr lang="en-US" sz="2799" b="1">
                <a:solidFill>
                  <a:srgbClr val="006E54"/>
                </a:solidFill>
                <a:latin typeface="Gotham Bold"/>
                <a:ea typeface="Gotham Bold"/>
                <a:cs typeface="Gotham Bold"/>
                <a:sym typeface="Gotham Bold"/>
              </a:rPr>
              <a:t>ANEXO IlI</a:t>
            </a:r>
          </a:p>
        </p:txBody>
      </p:sp>
      <p:sp>
        <p:nvSpPr>
          <p:cNvPr id="13" name="Freeform 13"/>
          <p:cNvSpPr/>
          <p:nvPr/>
        </p:nvSpPr>
        <p:spPr>
          <a:xfrm>
            <a:off x="6669726" y="2580992"/>
            <a:ext cx="5312621" cy="6850485"/>
          </a:xfrm>
          <a:custGeom>
            <a:avLst/>
            <a:gdLst/>
            <a:ahLst/>
            <a:cxnLst/>
            <a:rect l="l" t="t" r="r" b="b"/>
            <a:pathLst>
              <a:path w="5312621" h="6850485">
                <a:moveTo>
                  <a:pt x="0" y="0"/>
                </a:moveTo>
                <a:lnTo>
                  <a:pt x="5312621" y="0"/>
                </a:lnTo>
                <a:lnTo>
                  <a:pt x="5312621" y="6850485"/>
                </a:lnTo>
                <a:lnTo>
                  <a:pt x="0" y="68504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01545" t="-20372" r="-409426" b="-12888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3331484" y="7431554"/>
            <a:ext cx="3751064" cy="407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42"/>
              </a:lnSpc>
              <a:spcBef>
                <a:spcPct val="0"/>
              </a:spcBef>
            </a:pPr>
            <a:r>
              <a:rPr lang="en-US" sz="2399" b="1" u="sng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  <a:hlinkClick r:id="rId6" tooltip="https://bvsms.saude.gov.br/publicada-a-relacao-nacional-de-medicamentos-rename-2022/"/>
              </a:rPr>
              <a:t>Acesso à </a:t>
            </a:r>
            <a:r>
              <a:rPr lang="en-US" sz="2399" b="1" u="sng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RENAME 2024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Freeform 1"/>
          <p:cNvSpPr/>
          <p:nvPr/>
        </p:nvSpPr>
        <p:spPr>
          <a:xfrm>
            <a:off x="14975640" y="9258480"/>
            <a:ext cx="3171600" cy="1018800"/>
          </a:xfrm>
          <a:custGeom>
            <a:avLst/>
            <a:gdLst>
              <a:gd name="textAreaLeft" fmla="*/ 0 w 3171600"/>
              <a:gd name="textAreaRight" fmla="*/ 3171960 w 3171600"/>
              <a:gd name="textAreaTop" fmla="*/ 0 h 1018800"/>
              <a:gd name="textAreaBottom" fmla="*/ 1019160 h 1018800"/>
            </a:gdLst>
            <a:ahLst/>
            <a:cxnLst/>
            <a:rect l="textAreaLeft" t="textAreaTop" r="textAreaRight" b="textAreaBottom"/>
            <a:pathLst>
              <a:path w="3171825" h="1019175">
                <a:moveTo>
                  <a:pt x="0" y="0"/>
                </a:moveTo>
                <a:lnTo>
                  <a:pt x="3171825" y="0"/>
                </a:lnTo>
                <a:lnTo>
                  <a:pt x="3171825" y="1019175"/>
                </a:lnTo>
                <a:lnTo>
                  <a:pt x="0" y="101917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45" name="Group 1"/>
          <p:cNvGrpSpPr/>
          <p:nvPr/>
        </p:nvGrpSpPr>
        <p:grpSpPr>
          <a:xfrm>
            <a:off x="0" y="0"/>
            <a:ext cx="18287640" cy="2152080"/>
            <a:chOff x="0" y="0"/>
            <a:chExt cx="18287640" cy="2152080"/>
          </a:xfrm>
        </p:grpSpPr>
        <p:sp>
          <p:nvSpPr>
            <p:cNvPr id="246" name="Freeform 17"/>
            <p:cNvSpPr/>
            <p:nvPr/>
          </p:nvSpPr>
          <p:spPr>
            <a:xfrm>
              <a:off x="0" y="0"/>
              <a:ext cx="18287640" cy="2152080"/>
            </a:xfrm>
            <a:custGeom>
              <a:avLst/>
              <a:gdLst>
                <a:gd name="textAreaLeft" fmla="*/ 0 w 18287640"/>
                <a:gd name="textAreaRight" fmla="*/ 18288000 w 18287640"/>
                <a:gd name="textAreaTop" fmla="*/ 0 h 2152080"/>
                <a:gd name="textAreaBottom" fmla="*/ 2152440 h 2152080"/>
              </a:gdLst>
              <a:ahLst/>
              <a:cxnLst/>
              <a:rect l="textAreaLeft" t="textAreaTop" r="textAreaRight" b="textAreaBottom"/>
              <a:pathLst>
                <a:path w="18288000" h="2152396">
                  <a:moveTo>
                    <a:pt x="0" y="0"/>
                  </a:moveTo>
                  <a:lnTo>
                    <a:pt x="0" y="2152396"/>
                  </a:lnTo>
                  <a:lnTo>
                    <a:pt x="18288000" y="2152396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006E5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pt-BR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247" name="TextBox 1"/>
          <p:cNvSpPr/>
          <p:nvPr/>
        </p:nvSpPr>
        <p:spPr>
          <a:xfrm>
            <a:off x="5031720" y="540000"/>
            <a:ext cx="17468280" cy="82554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6999"/>
              </a:lnSpc>
            </a:pPr>
            <a:r>
              <a:rPr lang="en-US" sz="5000" b="1" strike="noStrike" spc="-1" dirty="0">
                <a:solidFill>
                  <a:srgbClr val="FFFFFF"/>
                </a:solidFill>
                <a:latin typeface="Gotham Bold"/>
              </a:rPr>
              <a:t>JUDICIALIZAÇÃO</a:t>
            </a:r>
            <a:endParaRPr lang="pt-BR" sz="5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TextBox 2"/>
          <p:cNvSpPr/>
          <p:nvPr/>
        </p:nvSpPr>
        <p:spPr>
          <a:xfrm>
            <a:off x="540000" y="2678760"/>
            <a:ext cx="15550560" cy="28388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3152"/>
              </a:lnSpc>
            </a:pPr>
            <a:endParaRPr lang="pt-BR" sz="3200" b="0" strike="noStrike" spc="-1" dirty="0">
              <a:solidFill>
                <a:srgbClr val="000000"/>
              </a:solidFill>
              <a:latin typeface="Gotham Bold" panose="020B0604020202020204" charset="0"/>
              <a:cs typeface="Gotham Bold" panose="020B0604020202020204" charset="0"/>
            </a:endParaRPr>
          </a:p>
          <a:p>
            <a:pPr defTabSz="914400">
              <a:lnSpc>
                <a:spcPts val="3152"/>
              </a:lnSpc>
            </a:pPr>
            <a:endParaRPr lang="pt-BR" sz="226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3152"/>
              </a:lnSpc>
            </a:pPr>
            <a:endParaRPr lang="pt-BR" sz="226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3152"/>
              </a:lnSpc>
            </a:pPr>
            <a:endParaRPr lang="pt-BR" sz="226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3152"/>
              </a:lnSpc>
            </a:pPr>
            <a:endParaRPr lang="pt-BR" sz="226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3152"/>
              </a:lnSpc>
            </a:pPr>
            <a:endParaRPr lang="pt-BR" sz="226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3152"/>
              </a:lnSpc>
            </a:pPr>
            <a:r>
              <a:rPr lang="en-US" sz="2260" b="1" strike="noStrike" spc="-1" dirty="0">
                <a:solidFill>
                  <a:srgbClr val="000000"/>
                </a:solidFill>
                <a:latin typeface="Gotham Bold"/>
                <a:ea typeface="Gotham Bold"/>
              </a:rPr>
              <a:t> </a:t>
            </a:r>
            <a:endParaRPr lang="pt-BR" sz="226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Imagem 5">
            <a:extLst>
              <a:ext uri="{FF2B5EF4-FFF2-40B4-BE49-F238E27FC236}">
                <a16:creationId xmlns:a16="http://schemas.microsoft.com/office/drawing/2014/main" id="{F58FF906-00B1-40A2-854D-AD3874C5C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11" y="2958400"/>
            <a:ext cx="15898429" cy="215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6">
            <a:extLst>
              <a:ext uri="{FF2B5EF4-FFF2-40B4-BE49-F238E27FC236}">
                <a16:creationId xmlns:a16="http://schemas.microsoft.com/office/drawing/2014/main" id="{DB5B3DB6-92A8-41E2-9DE0-55C755CBF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974" y="5587375"/>
            <a:ext cx="4392612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Freeform 1"/>
          <p:cNvSpPr/>
          <p:nvPr/>
        </p:nvSpPr>
        <p:spPr>
          <a:xfrm>
            <a:off x="14975640" y="9258480"/>
            <a:ext cx="3171600" cy="1018800"/>
          </a:xfrm>
          <a:custGeom>
            <a:avLst/>
            <a:gdLst>
              <a:gd name="textAreaLeft" fmla="*/ 0 w 3171600"/>
              <a:gd name="textAreaRight" fmla="*/ 3171960 w 3171600"/>
              <a:gd name="textAreaTop" fmla="*/ 0 h 1018800"/>
              <a:gd name="textAreaBottom" fmla="*/ 1019160 h 1018800"/>
            </a:gdLst>
            <a:ahLst/>
            <a:cxnLst/>
            <a:rect l="textAreaLeft" t="textAreaTop" r="textAreaRight" b="textAreaBottom"/>
            <a:pathLst>
              <a:path w="3171825" h="1019175">
                <a:moveTo>
                  <a:pt x="0" y="0"/>
                </a:moveTo>
                <a:lnTo>
                  <a:pt x="3171825" y="0"/>
                </a:lnTo>
                <a:lnTo>
                  <a:pt x="3171825" y="1019175"/>
                </a:lnTo>
                <a:lnTo>
                  <a:pt x="0" y="101917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45" name="Group 1"/>
          <p:cNvGrpSpPr/>
          <p:nvPr/>
        </p:nvGrpSpPr>
        <p:grpSpPr>
          <a:xfrm>
            <a:off x="0" y="0"/>
            <a:ext cx="18287640" cy="2152080"/>
            <a:chOff x="0" y="0"/>
            <a:chExt cx="18287640" cy="2152080"/>
          </a:xfrm>
        </p:grpSpPr>
        <p:sp>
          <p:nvSpPr>
            <p:cNvPr id="246" name="Freeform 17"/>
            <p:cNvSpPr/>
            <p:nvPr/>
          </p:nvSpPr>
          <p:spPr>
            <a:xfrm>
              <a:off x="0" y="0"/>
              <a:ext cx="18287640" cy="2152080"/>
            </a:xfrm>
            <a:custGeom>
              <a:avLst/>
              <a:gdLst>
                <a:gd name="textAreaLeft" fmla="*/ 0 w 18287640"/>
                <a:gd name="textAreaRight" fmla="*/ 18288000 w 18287640"/>
                <a:gd name="textAreaTop" fmla="*/ 0 h 2152080"/>
                <a:gd name="textAreaBottom" fmla="*/ 2152440 h 2152080"/>
              </a:gdLst>
              <a:ahLst/>
              <a:cxnLst/>
              <a:rect l="textAreaLeft" t="textAreaTop" r="textAreaRight" b="textAreaBottom"/>
              <a:pathLst>
                <a:path w="18288000" h="2152396">
                  <a:moveTo>
                    <a:pt x="0" y="0"/>
                  </a:moveTo>
                  <a:lnTo>
                    <a:pt x="0" y="2152396"/>
                  </a:lnTo>
                  <a:lnTo>
                    <a:pt x="18288000" y="2152396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006E5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pt-BR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247" name="TextBox 1"/>
          <p:cNvSpPr/>
          <p:nvPr/>
        </p:nvSpPr>
        <p:spPr>
          <a:xfrm>
            <a:off x="5031720" y="540000"/>
            <a:ext cx="17468280" cy="88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6999"/>
              </a:lnSpc>
            </a:pPr>
            <a:r>
              <a:rPr lang="en-US" sz="5000" b="1" strike="noStrike" spc="-1">
                <a:solidFill>
                  <a:srgbClr val="FFFFFF"/>
                </a:solidFill>
                <a:latin typeface="Gotham Bold"/>
                <a:ea typeface="Gotham Bold"/>
              </a:rPr>
              <a:t>Vamos refletir?</a:t>
            </a:r>
            <a:endParaRPr lang="pt-BR" sz="5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8" name="Imagem 247"/>
          <p:cNvPicPr/>
          <p:nvPr/>
        </p:nvPicPr>
        <p:blipFill>
          <a:blip r:embed="rId3"/>
          <a:stretch/>
        </p:blipFill>
        <p:spPr>
          <a:xfrm>
            <a:off x="127800" y="0"/>
            <a:ext cx="2212200" cy="2160000"/>
          </a:xfrm>
          <a:prstGeom prst="rect">
            <a:avLst/>
          </a:prstGeom>
          <a:ln w="0">
            <a:noFill/>
          </a:ln>
        </p:spPr>
      </p:pic>
      <p:sp>
        <p:nvSpPr>
          <p:cNvPr id="249" name="TextBox 2"/>
          <p:cNvSpPr/>
          <p:nvPr/>
        </p:nvSpPr>
        <p:spPr>
          <a:xfrm>
            <a:off x="540000" y="2678760"/>
            <a:ext cx="15550560" cy="694254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marL="457200" indent="-457200" defTabSz="914400">
              <a:lnSpc>
                <a:spcPts val="3152"/>
              </a:lnSpc>
              <a:buFont typeface="Arial" panose="020B0604020202020204" pitchFamily="34" charset="0"/>
              <a:buChar char="•"/>
            </a:pPr>
            <a:r>
              <a:rPr lang="en-US" sz="3200" b="1" strike="noStrike" spc="-1" dirty="0">
                <a:solidFill>
                  <a:srgbClr val="000000"/>
                </a:solidFill>
                <a:latin typeface="Gotham Bold" panose="020B0604020202020204" charset="0"/>
                <a:ea typeface="Gotham Bold"/>
                <a:cs typeface="Gotham Bold" panose="020B0604020202020204" charset="0"/>
              </a:rPr>
              <a:t>Como </a:t>
            </a:r>
            <a:r>
              <a:rPr lang="en-US" sz="3200" b="1" strike="noStrike" spc="-1" dirty="0" err="1">
                <a:solidFill>
                  <a:srgbClr val="000000"/>
                </a:solidFill>
                <a:latin typeface="Gotham Bold" panose="020B0604020202020204" charset="0"/>
                <a:ea typeface="Gotham Bold"/>
                <a:cs typeface="Gotham Bold" panose="020B0604020202020204" charset="0"/>
              </a:rPr>
              <a:t>está</a:t>
            </a:r>
            <a:r>
              <a:rPr lang="en-US" sz="3200" b="1" strike="noStrike" spc="-1" dirty="0">
                <a:solidFill>
                  <a:srgbClr val="000000"/>
                </a:solidFill>
                <a:latin typeface="Gotham Bold" panose="020B0604020202020204" charset="0"/>
                <a:ea typeface="Gotham Bold"/>
                <a:cs typeface="Gotham Bold" panose="020B0604020202020204" charset="0"/>
              </a:rPr>
              <a:t> a </a:t>
            </a:r>
            <a:r>
              <a:rPr lang="en-US" sz="3200" b="1" strike="noStrike" spc="-1" dirty="0" err="1">
                <a:solidFill>
                  <a:srgbClr val="000000"/>
                </a:solidFill>
                <a:latin typeface="Gotham Bold" panose="020B0604020202020204" charset="0"/>
                <a:ea typeface="Gotham Bold"/>
                <a:cs typeface="Gotham Bold" panose="020B0604020202020204" charset="0"/>
              </a:rPr>
              <a:t>Assistência</a:t>
            </a:r>
            <a:r>
              <a:rPr lang="en-US" sz="3200" b="1" strike="noStrike" spc="-1" dirty="0">
                <a:solidFill>
                  <a:srgbClr val="000000"/>
                </a:solidFill>
                <a:latin typeface="Gotham Bold" panose="020B0604020202020204" charset="0"/>
                <a:ea typeface="Gotham Bold"/>
                <a:cs typeface="Gotham Bold" panose="020B0604020202020204" charset="0"/>
              </a:rPr>
              <a:t> </a:t>
            </a:r>
            <a:r>
              <a:rPr lang="en-US" sz="3200" b="1" strike="noStrike" spc="-1" dirty="0" err="1">
                <a:solidFill>
                  <a:srgbClr val="000000"/>
                </a:solidFill>
                <a:latin typeface="Gotham Bold" panose="020B0604020202020204" charset="0"/>
                <a:ea typeface="Gotham Bold"/>
                <a:cs typeface="Gotham Bold" panose="020B0604020202020204" charset="0"/>
              </a:rPr>
              <a:t>Farmacêutica</a:t>
            </a:r>
            <a:r>
              <a:rPr lang="en-US" sz="3200" b="1" strike="noStrike" spc="-1" dirty="0">
                <a:solidFill>
                  <a:srgbClr val="000000"/>
                </a:solidFill>
                <a:latin typeface="Gotham Bold" panose="020B0604020202020204" charset="0"/>
                <a:ea typeface="Gotham Bold"/>
                <a:cs typeface="Gotham Bold" panose="020B0604020202020204" charset="0"/>
              </a:rPr>
              <a:t> no meu </a:t>
            </a:r>
            <a:r>
              <a:rPr lang="en-US" sz="3200" b="1" strike="noStrike" spc="-1" dirty="0" err="1">
                <a:solidFill>
                  <a:srgbClr val="000000"/>
                </a:solidFill>
                <a:latin typeface="Gotham Bold" panose="020B0604020202020204" charset="0"/>
                <a:ea typeface="Gotham Bold"/>
                <a:cs typeface="Gotham Bold" panose="020B0604020202020204" charset="0"/>
              </a:rPr>
              <a:t>município</a:t>
            </a:r>
            <a:r>
              <a:rPr lang="en-US" sz="3200" b="1" strike="noStrike" spc="-1" dirty="0">
                <a:solidFill>
                  <a:srgbClr val="000000"/>
                </a:solidFill>
                <a:latin typeface="Gotham Bold" panose="020B0604020202020204" charset="0"/>
                <a:ea typeface="Gotham Bold"/>
                <a:cs typeface="Gotham Bold" panose="020B0604020202020204" charset="0"/>
              </a:rPr>
              <a:t>?</a:t>
            </a:r>
          </a:p>
          <a:p>
            <a:pPr defTabSz="914400">
              <a:lnSpc>
                <a:spcPts val="3152"/>
              </a:lnSpc>
            </a:pPr>
            <a:endParaRPr lang="pt-BR" sz="3200" b="0" strike="noStrike" spc="-1" dirty="0">
              <a:solidFill>
                <a:srgbClr val="000000"/>
              </a:solidFill>
              <a:latin typeface="Gotham Bold" panose="020B0604020202020204" charset="0"/>
              <a:cs typeface="Gotham Bold" panose="020B0604020202020204" charset="0"/>
            </a:endParaRPr>
          </a:p>
          <a:p>
            <a:pPr defTabSz="914400">
              <a:lnSpc>
                <a:spcPts val="3152"/>
              </a:lnSpc>
            </a:pPr>
            <a:endParaRPr lang="pt-BR" sz="3200" b="0" strike="noStrike" spc="-1" dirty="0">
              <a:solidFill>
                <a:srgbClr val="000000"/>
              </a:solidFill>
              <a:latin typeface="Gotham Bold" panose="020B0604020202020204" charset="0"/>
              <a:cs typeface="Gotham Bold" panose="020B0604020202020204" charset="0"/>
            </a:endParaRPr>
          </a:p>
          <a:p>
            <a:pPr marL="457200" indent="-457200" defTabSz="914400">
              <a:lnSpc>
                <a:spcPts val="3152"/>
              </a:lnSpc>
              <a:buFont typeface="Arial" panose="020B0604020202020204" pitchFamily="34" charset="0"/>
              <a:buChar char="•"/>
            </a:pPr>
            <a:r>
              <a:rPr lang="en-US" sz="3200" b="1" strike="noStrike" spc="-1" dirty="0" err="1">
                <a:solidFill>
                  <a:srgbClr val="000000"/>
                </a:solidFill>
                <a:latin typeface="Gotham Bold" panose="020B0604020202020204" charset="0"/>
                <a:ea typeface="Gotham Bold"/>
                <a:cs typeface="Gotham Bold" panose="020B0604020202020204" charset="0"/>
              </a:rPr>
              <a:t>Está</a:t>
            </a:r>
            <a:r>
              <a:rPr lang="en-US" sz="3200" b="1" strike="noStrike" spc="-1" dirty="0">
                <a:solidFill>
                  <a:srgbClr val="000000"/>
                </a:solidFill>
                <a:latin typeface="Gotham Bold" panose="020B0604020202020204" charset="0"/>
                <a:ea typeface="Gotham Bold"/>
                <a:cs typeface="Gotham Bold" panose="020B0604020202020204" charset="0"/>
              </a:rPr>
              <a:t> </a:t>
            </a:r>
            <a:r>
              <a:rPr lang="en-US" sz="3200" b="1" strike="noStrike" spc="-1" dirty="0" err="1">
                <a:solidFill>
                  <a:srgbClr val="000000"/>
                </a:solidFill>
                <a:latin typeface="Gotham Bold" panose="020B0604020202020204" charset="0"/>
                <a:ea typeface="Gotham Bold"/>
                <a:cs typeface="Gotham Bold" panose="020B0604020202020204" charset="0"/>
              </a:rPr>
              <a:t>formalizada</a:t>
            </a:r>
            <a:r>
              <a:rPr lang="en-US" sz="3200" b="1" strike="noStrike" spc="-1" dirty="0">
                <a:solidFill>
                  <a:srgbClr val="000000"/>
                </a:solidFill>
                <a:latin typeface="Gotham Bold" panose="020B0604020202020204" charset="0"/>
                <a:ea typeface="Gotham Bold"/>
                <a:cs typeface="Gotham Bold" panose="020B0604020202020204" charset="0"/>
              </a:rPr>
              <a:t> no </a:t>
            </a:r>
            <a:r>
              <a:rPr lang="en-US" sz="3200" b="1" strike="noStrike" spc="-1" dirty="0" err="1">
                <a:solidFill>
                  <a:srgbClr val="000000"/>
                </a:solidFill>
                <a:latin typeface="Gotham Bold" panose="020B0604020202020204" charset="0"/>
                <a:ea typeface="Gotham Bold"/>
                <a:cs typeface="Gotham Bold" panose="020B0604020202020204" charset="0"/>
              </a:rPr>
              <a:t>organograma</a:t>
            </a:r>
            <a:r>
              <a:rPr lang="en-US" sz="3200" b="1" strike="noStrike" spc="-1" dirty="0">
                <a:solidFill>
                  <a:srgbClr val="000000"/>
                </a:solidFill>
                <a:latin typeface="Gotham Bold" panose="020B0604020202020204" charset="0"/>
                <a:ea typeface="Gotham Bold"/>
                <a:cs typeface="Gotham Bold" panose="020B0604020202020204" charset="0"/>
              </a:rPr>
              <a:t> da SMS?</a:t>
            </a:r>
          </a:p>
          <a:p>
            <a:pPr defTabSz="914400">
              <a:lnSpc>
                <a:spcPts val="3152"/>
              </a:lnSpc>
            </a:pPr>
            <a:endParaRPr lang="pt-BR" sz="3200" b="0" strike="noStrike" spc="-1" dirty="0">
              <a:solidFill>
                <a:srgbClr val="000000"/>
              </a:solidFill>
              <a:latin typeface="Gotham Bold" panose="020B0604020202020204" charset="0"/>
              <a:cs typeface="Gotham Bold" panose="020B0604020202020204" charset="0"/>
            </a:endParaRPr>
          </a:p>
          <a:p>
            <a:pPr defTabSz="914400">
              <a:lnSpc>
                <a:spcPts val="3152"/>
              </a:lnSpc>
            </a:pPr>
            <a:endParaRPr lang="pt-BR" sz="3200" b="0" strike="noStrike" spc="-1" dirty="0">
              <a:solidFill>
                <a:srgbClr val="000000"/>
              </a:solidFill>
              <a:latin typeface="Gotham Bold" panose="020B0604020202020204" charset="0"/>
              <a:cs typeface="Gotham Bold" panose="020B0604020202020204" charset="0"/>
            </a:endParaRPr>
          </a:p>
          <a:p>
            <a:pPr marL="457200" indent="-457200" defTabSz="914400">
              <a:lnSpc>
                <a:spcPts val="3152"/>
              </a:lnSpc>
              <a:buFont typeface="Arial" panose="020B0604020202020204" pitchFamily="34" charset="0"/>
              <a:buChar char="•"/>
            </a:pPr>
            <a:r>
              <a:rPr lang="en-US" sz="3200" b="1" strike="noStrike" spc="-1" dirty="0" err="1">
                <a:solidFill>
                  <a:srgbClr val="000000"/>
                </a:solidFill>
                <a:latin typeface="Gotham Bold" panose="020B0604020202020204" charset="0"/>
                <a:ea typeface="Gotham Bold"/>
                <a:cs typeface="Gotham Bold" panose="020B0604020202020204" charset="0"/>
              </a:rPr>
              <a:t>Possui</a:t>
            </a:r>
            <a:r>
              <a:rPr lang="en-US" sz="3200" b="1" strike="noStrike" spc="-1" dirty="0">
                <a:solidFill>
                  <a:srgbClr val="000000"/>
                </a:solidFill>
                <a:latin typeface="Gotham Bold" panose="020B0604020202020204" charset="0"/>
                <a:ea typeface="Gotham Bold"/>
                <a:cs typeface="Gotham Bold" panose="020B0604020202020204" charset="0"/>
              </a:rPr>
              <a:t> </a:t>
            </a:r>
            <a:r>
              <a:rPr lang="en-US" sz="3200" b="1" strike="noStrike" spc="-1" dirty="0" err="1">
                <a:solidFill>
                  <a:srgbClr val="000000"/>
                </a:solidFill>
                <a:latin typeface="Gotham Bold" panose="020B0604020202020204" charset="0"/>
                <a:ea typeface="Gotham Bold"/>
                <a:cs typeface="Gotham Bold" panose="020B0604020202020204" charset="0"/>
              </a:rPr>
              <a:t>profissional</a:t>
            </a:r>
            <a:r>
              <a:rPr lang="en-US" sz="3200" b="1" strike="noStrike" spc="-1" dirty="0">
                <a:solidFill>
                  <a:srgbClr val="000000"/>
                </a:solidFill>
                <a:latin typeface="Gotham Bold" panose="020B0604020202020204" charset="0"/>
                <a:ea typeface="Gotham Bold"/>
                <a:cs typeface="Gotham Bold" panose="020B0604020202020204" charset="0"/>
              </a:rPr>
              <a:t> </a:t>
            </a:r>
            <a:r>
              <a:rPr lang="en-US" sz="3200" b="1" strike="noStrike" spc="-1" dirty="0" err="1">
                <a:solidFill>
                  <a:srgbClr val="000000"/>
                </a:solidFill>
                <a:latin typeface="Gotham Bold" panose="020B0604020202020204" charset="0"/>
                <a:ea typeface="Gotham Bold"/>
                <a:cs typeface="Gotham Bold" panose="020B0604020202020204" charset="0"/>
              </a:rPr>
              <a:t>farmacêutica</a:t>
            </a:r>
            <a:r>
              <a:rPr lang="en-US" sz="3200" b="1" strike="noStrike" spc="-1" dirty="0">
                <a:solidFill>
                  <a:srgbClr val="000000"/>
                </a:solidFill>
                <a:latin typeface="Gotham Bold" panose="020B0604020202020204" charset="0"/>
                <a:ea typeface="Gotham Bold"/>
                <a:cs typeface="Gotham Bold" panose="020B0604020202020204" charset="0"/>
              </a:rPr>
              <a:t> </a:t>
            </a:r>
            <a:r>
              <a:rPr lang="en-US" sz="3200" b="1" strike="noStrike" spc="-1" dirty="0" err="1">
                <a:solidFill>
                  <a:srgbClr val="000000"/>
                </a:solidFill>
                <a:latin typeface="Gotham Bold" panose="020B0604020202020204" charset="0"/>
                <a:ea typeface="Gotham Bold"/>
                <a:cs typeface="Gotham Bold" panose="020B0604020202020204" charset="0"/>
              </a:rPr>
              <a:t>designado</a:t>
            </a:r>
            <a:r>
              <a:rPr lang="en-US" sz="3200" b="1" strike="noStrike" spc="-1" dirty="0">
                <a:solidFill>
                  <a:srgbClr val="000000"/>
                </a:solidFill>
                <a:latin typeface="Gotham Bold" panose="020B0604020202020204" charset="0"/>
                <a:ea typeface="Gotham Bold"/>
                <a:cs typeface="Gotham Bold" panose="020B0604020202020204" charset="0"/>
              </a:rPr>
              <a:t> para a </a:t>
            </a:r>
            <a:r>
              <a:rPr lang="en-US" sz="3200" b="1" strike="noStrike" spc="-1" dirty="0" err="1">
                <a:solidFill>
                  <a:srgbClr val="000000"/>
                </a:solidFill>
                <a:latin typeface="Gotham Bold" panose="020B0604020202020204" charset="0"/>
                <a:ea typeface="Gotham Bold"/>
                <a:cs typeface="Gotham Bold" panose="020B0604020202020204" charset="0"/>
              </a:rPr>
              <a:t>coordenação</a:t>
            </a:r>
            <a:r>
              <a:rPr lang="en-US" sz="3200" b="1" strike="noStrike" spc="-1" dirty="0">
                <a:solidFill>
                  <a:srgbClr val="000000"/>
                </a:solidFill>
                <a:latin typeface="Gotham Bold" panose="020B0604020202020204" charset="0"/>
                <a:ea typeface="Gotham Bold"/>
                <a:cs typeface="Gotham Bold" panose="020B0604020202020204" charset="0"/>
              </a:rPr>
              <a:t> da AF?</a:t>
            </a:r>
          </a:p>
          <a:p>
            <a:pPr defTabSz="914400">
              <a:lnSpc>
                <a:spcPts val="3152"/>
              </a:lnSpc>
            </a:pPr>
            <a:endParaRPr lang="pt-BR" sz="3200" b="0" strike="noStrike" spc="-1" dirty="0">
              <a:solidFill>
                <a:srgbClr val="000000"/>
              </a:solidFill>
              <a:latin typeface="Gotham Bold" panose="020B0604020202020204" charset="0"/>
              <a:cs typeface="Gotham Bold" panose="020B0604020202020204" charset="0"/>
            </a:endParaRPr>
          </a:p>
          <a:p>
            <a:pPr defTabSz="914400">
              <a:lnSpc>
                <a:spcPts val="3152"/>
              </a:lnSpc>
            </a:pPr>
            <a:endParaRPr lang="pt-BR" sz="3200" b="0" strike="noStrike" spc="-1" dirty="0">
              <a:solidFill>
                <a:srgbClr val="000000"/>
              </a:solidFill>
              <a:latin typeface="Gotham Bold" panose="020B0604020202020204" charset="0"/>
              <a:cs typeface="Gotham Bold" panose="020B0604020202020204" charset="0"/>
            </a:endParaRPr>
          </a:p>
          <a:p>
            <a:pPr marL="457200" indent="-457200" defTabSz="914400">
              <a:lnSpc>
                <a:spcPts val="3152"/>
              </a:lnSpc>
              <a:buFont typeface="Arial" panose="020B0604020202020204" pitchFamily="34" charset="0"/>
              <a:buChar char="•"/>
            </a:pPr>
            <a:r>
              <a:rPr lang="en-US" sz="3200" b="1" strike="noStrike" spc="-1" dirty="0" err="1">
                <a:solidFill>
                  <a:srgbClr val="000000"/>
                </a:solidFill>
                <a:latin typeface="Gotham Bold" panose="020B0604020202020204" charset="0"/>
                <a:ea typeface="Gotham Bold"/>
                <a:cs typeface="Gotham Bold" panose="020B0604020202020204" charset="0"/>
              </a:rPr>
              <a:t>Possui</a:t>
            </a:r>
            <a:r>
              <a:rPr lang="en-US" sz="3200" b="1" strike="noStrike" spc="-1" dirty="0">
                <a:solidFill>
                  <a:srgbClr val="000000"/>
                </a:solidFill>
                <a:latin typeface="Gotham Bold" panose="020B0604020202020204" charset="0"/>
                <a:ea typeface="Gotham Bold"/>
                <a:cs typeface="Gotham Bold" panose="020B0604020202020204" charset="0"/>
              </a:rPr>
              <a:t> a </a:t>
            </a:r>
            <a:r>
              <a:rPr lang="en-US" sz="3200" b="1" strike="noStrike" spc="-1" dirty="0" err="1">
                <a:solidFill>
                  <a:srgbClr val="000000"/>
                </a:solidFill>
                <a:latin typeface="Gotham Bold" panose="020B0604020202020204" charset="0"/>
                <a:ea typeface="Gotham Bold"/>
                <a:cs typeface="Gotham Bold" panose="020B0604020202020204" charset="0"/>
              </a:rPr>
              <a:t>Relação</a:t>
            </a:r>
            <a:r>
              <a:rPr lang="en-US" sz="3200" b="1" strike="noStrike" spc="-1" dirty="0">
                <a:solidFill>
                  <a:srgbClr val="000000"/>
                </a:solidFill>
                <a:latin typeface="Gotham Bold" panose="020B0604020202020204" charset="0"/>
                <a:ea typeface="Gotham Bold"/>
                <a:cs typeface="Gotham Bold" panose="020B0604020202020204" charset="0"/>
              </a:rPr>
              <a:t> Municipal  de </a:t>
            </a:r>
            <a:r>
              <a:rPr lang="en-US" sz="3200" b="1" strike="noStrike" spc="-1" dirty="0" err="1">
                <a:solidFill>
                  <a:srgbClr val="000000"/>
                </a:solidFill>
                <a:latin typeface="Gotham Bold" panose="020B0604020202020204" charset="0"/>
                <a:ea typeface="Gotham Bold"/>
                <a:cs typeface="Gotham Bold" panose="020B0604020202020204" charset="0"/>
              </a:rPr>
              <a:t>Medicamentos</a:t>
            </a:r>
            <a:r>
              <a:rPr lang="en-US" sz="3200" b="1" strike="noStrike" spc="-1" dirty="0">
                <a:solidFill>
                  <a:srgbClr val="000000"/>
                </a:solidFill>
                <a:latin typeface="Gotham Bold" panose="020B0604020202020204" charset="0"/>
                <a:ea typeface="Gotham Bold"/>
                <a:cs typeface="Gotham Bold" panose="020B0604020202020204" charset="0"/>
              </a:rPr>
              <a:t> </a:t>
            </a:r>
            <a:r>
              <a:rPr lang="en-US" sz="3200" b="1" strike="noStrike" spc="-1" dirty="0" err="1">
                <a:solidFill>
                  <a:srgbClr val="000000"/>
                </a:solidFill>
                <a:latin typeface="Gotham Bold" panose="020B0604020202020204" charset="0"/>
                <a:ea typeface="Gotham Bold"/>
                <a:cs typeface="Gotham Bold" panose="020B0604020202020204" charset="0"/>
              </a:rPr>
              <a:t>Essenciais</a:t>
            </a:r>
            <a:r>
              <a:rPr lang="en-US" sz="3200" b="1" strike="noStrike" spc="-1" dirty="0">
                <a:solidFill>
                  <a:srgbClr val="000000"/>
                </a:solidFill>
                <a:latin typeface="Gotham Bold" panose="020B0604020202020204" charset="0"/>
                <a:ea typeface="Gotham Bold"/>
                <a:cs typeface="Gotham Bold" panose="020B0604020202020204" charset="0"/>
              </a:rPr>
              <a:t> (REMUME)?</a:t>
            </a:r>
          </a:p>
          <a:p>
            <a:pPr defTabSz="914400">
              <a:lnSpc>
                <a:spcPts val="3152"/>
              </a:lnSpc>
            </a:pPr>
            <a:endParaRPr lang="pt-BR" sz="3200" b="0" strike="noStrike" spc="-1" dirty="0">
              <a:solidFill>
                <a:srgbClr val="000000"/>
              </a:solidFill>
              <a:latin typeface="Gotham Bold" panose="020B0604020202020204" charset="0"/>
              <a:cs typeface="Gotham Bold" panose="020B0604020202020204" charset="0"/>
            </a:endParaRPr>
          </a:p>
          <a:p>
            <a:pPr defTabSz="914400">
              <a:lnSpc>
                <a:spcPts val="3152"/>
              </a:lnSpc>
            </a:pPr>
            <a:endParaRPr lang="pt-BR" sz="226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3152"/>
              </a:lnSpc>
            </a:pPr>
            <a:endParaRPr lang="pt-BR" sz="226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3152"/>
              </a:lnSpc>
            </a:pPr>
            <a:endParaRPr lang="pt-BR" sz="226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3152"/>
              </a:lnSpc>
            </a:pPr>
            <a:endParaRPr lang="pt-BR" sz="226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3152"/>
              </a:lnSpc>
            </a:pPr>
            <a:endParaRPr lang="pt-BR" sz="226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3152"/>
              </a:lnSpc>
            </a:pPr>
            <a:r>
              <a:rPr lang="en-US" sz="2260" b="1" strike="noStrike" spc="-1" dirty="0">
                <a:solidFill>
                  <a:srgbClr val="000000"/>
                </a:solidFill>
                <a:latin typeface="Gotham Bold"/>
                <a:ea typeface="Gotham Bold"/>
              </a:rPr>
              <a:t> </a:t>
            </a:r>
            <a:endParaRPr lang="pt-BR" sz="226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3553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Freeform 1"/>
          <p:cNvSpPr/>
          <p:nvPr/>
        </p:nvSpPr>
        <p:spPr>
          <a:xfrm>
            <a:off x="14975640" y="9258480"/>
            <a:ext cx="3171600" cy="1018800"/>
          </a:xfrm>
          <a:custGeom>
            <a:avLst/>
            <a:gdLst>
              <a:gd name="textAreaLeft" fmla="*/ 0 w 3171600"/>
              <a:gd name="textAreaRight" fmla="*/ 3171960 w 3171600"/>
              <a:gd name="textAreaTop" fmla="*/ 0 h 1018800"/>
              <a:gd name="textAreaBottom" fmla="*/ 1019160 h 1018800"/>
            </a:gdLst>
            <a:ahLst/>
            <a:cxnLst/>
            <a:rect l="textAreaLeft" t="textAreaTop" r="textAreaRight" b="textAreaBottom"/>
            <a:pathLst>
              <a:path w="3171825" h="1019175">
                <a:moveTo>
                  <a:pt x="0" y="0"/>
                </a:moveTo>
                <a:lnTo>
                  <a:pt x="3171825" y="0"/>
                </a:lnTo>
                <a:lnTo>
                  <a:pt x="3171825" y="1019175"/>
                </a:lnTo>
                <a:lnTo>
                  <a:pt x="0" y="101917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TextBox 1"/>
          <p:cNvSpPr/>
          <p:nvPr/>
        </p:nvSpPr>
        <p:spPr>
          <a:xfrm>
            <a:off x="5031720" y="540000"/>
            <a:ext cx="17468280" cy="82554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6999"/>
              </a:lnSpc>
            </a:pPr>
            <a:r>
              <a:rPr lang="en-US" sz="5000" b="1" spc="-1" dirty="0">
                <a:solidFill>
                  <a:srgbClr val="FFFFFF"/>
                </a:solidFill>
                <a:latin typeface="Gotham Bold"/>
              </a:rPr>
              <a:t>CONVITE</a:t>
            </a:r>
            <a:endParaRPr lang="pt-BR" sz="5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TextBox 2"/>
          <p:cNvSpPr/>
          <p:nvPr/>
        </p:nvSpPr>
        <p:spPr>
          <a:xfrm>
            <a:off x="540000" y="2678760"/>
            <a:ext cx="15550560" cy="28388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3152"/>
              </a:lnSpc>
            </a:pPr>
            <a:endParaRPr lang="pt-BR" sz="3200" b="0" strike="noStrike" spc="-1" dirty="0">
              <a:solidFill>
                <a:srgbClr val="000000"/>
              </a:solidFill>
              <a:latin typeface="Gotham Bold" panose="020B0604020202020204" charset="0"/>
              <a:cs typeface="Gotham Bold" panose="020B0604020202020204" charset="0"/>
            </a:endParaRPr>
          </a:p>
          <a:p>
            <a:pPr defTabSz="914400">
              <a:lnSpc>
                <a:spcPts val="3152"/>
              </a:lnSpc>
            </a:pPr>
            <a:endParaRPr lang="pt-BR" sz="226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3152"/>
              </a:lnSpc>
            </a:pPr>
            <a:endParaRPr lang="pt-BR" sz="226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3152"/>
              </a:lnSpc>
            </a:pPr>
            <a:endParaRPr lang="pt-BR" sz="226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3152"/>
              </a:lnSpc>
            </a:pPr>
            <a:endParaRPr lang="pt-BR" sz="226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3152"/>
              </a:lnSpc>
            </a:pPr>
            <a:endParaRPr lang="pt-BR" sz="226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3152"/>
              </a:lnSpc>
            </a:pPr>
            <a:r>
              <a:rPr lang="en-US" sz="2260" b="1" strike="noStrike" spc="-1" dirty="0">
                <a:solidFill>
                  <a:srgbClr val="000000"/>
                </a:solidFill>
                <a:latin typeface="Gotham Bold"/>
                <a:ea typeface="Gotham Bold"/>
              </a:rPr>
              <a:t> </a:t>
            </a:r>
            <a:endParaRPr lang="pt-BR" sz="226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5E469CE-8107-449A-8B96-E9EFD6AD9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14300"/>
            <a:ext cx="13716000" cy="967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274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3048" y="-45483"/>
            <a:ext cx="18294096" cy="2107921"/>
            <a:chOff x="0" y="0"/>
            <a:chExt cx="18294096" cy="2107921"/>
          </a:xfrm>
        </p:grpSpPr>
        <p:sp>
          <p:nvSpPr>
            <p:cNvPr id="3" name="Freeform 3"/>
            <p:cNvSpPr/>
            <p:nvPr/>
          </p:nvSpPr>
          <p:spPr>
            <a:xfrm>
              <a:off x="3048" y="3048"/>
              <a:ext cx="18288000" cy="2104898"/>
            </a:xfrm>
            <a:custGeom>
              <a:avLst/>
              <a:gdLst/>
              <a:ahLst/>
              <a:cxnLst/>
              <a:rect l="l" t="t" r="r" b="b"/>
              <a:pathLst>
                <a:path w="18288000" h="2104898">
                  <a:moveTo>
                    <a:pt x="0" y="0"/>
                  </a:moveTo>
                  <a:lnTo>
                    <a:pt x="0" y="2104898"/>
                  </a:lnTo>
                  <a:lnTo>
                    <a:pt x="18288000" y="2104898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006E54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65116" y="9078716"/>
            <a:ext cx="3171825" cy="1019175"/>
          </a:xfrm>
          <a:custGeom>
            <a:avLst/>
            <a:gdLst/>
            <a:ahLst/>
            <a:cxnLst/>
            <a:rect l="l" t="t" r="r" b="b"/>
            <a:pathLst>
              <a:path w="3171825" h="1019175">
                <a:moveTo>
                  <a:pt x="0" y="0"/>
                </a:moveTo>
                <a:lnTo>
                  <a:pt x="3171825" y="0"/>
                </a:lnTo>
                <a:lnTo>
                  <a:pt x="3171825" y="1019175"/>
                </a:lnTo>
                <a:lnTo>
                  <a:pt x="0" y="10191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743200" y="541698"/>
            <a:ext cx="11404390" cy="936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6000" b="1" dirty="0">
                <a:solidFill>
                  <a:srgbClr val="FFFFFF"/>
                </a:solidFill>
                <a:latin typeface="+mj-lt"/>
                <a:ea typeface="Gotham"/>
                <a:cs typeface="Gotham"/>
                <a:sym typeface="Gotham"/>
              </a:rPr>
              <a:t>ASSISTÊNCIA FARMACÊUTICA</a:t>
            </a:r>
          </a:p>
        </p:txBody>
      </p:sp>
      <p:pic>
        <p:nvPicPr>
          <p:cNvPr id="8" name="Imagem 2">
            <a:extLst>
              <a:ext uri="{FF2B5EF4-FFF2-40B4-BE49-F238E27FC236}">
                <a16:creationId xmlns:a16="http://schemas.microsoft.com/office/drawing/2014/main" id="{8E705236-C280-47EB-BD88-3A13A33DE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764718"/>
            <a:ext cx="15240000" cy="47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117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80320" y="0"/>
            <a:ext cx="8607680" cy="10287000"/>
            <a:chOff x="0" y="0"/>
            <a:chExt cx="226704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67043" cy="2709333"/>
            </a:xfrm>
            <a:custGeom>
              <a:avLst/>
              <a:gdLst/>
              <a:ahLst/>
              <a:cxnLst/>
              <a:rect l="l" t="t" r="r" b="b"/>
              <a:pathLst>
                <a:path w="2267043" h="2709333">
                  <a:moveTo>
                    <a:pt x="0" y="0"/>
                  </a:moveTo>
                  <a:lnTo>
                    <a:pt x="2267043" y="0"/>
                  </a:lnTo>
                  <a:lnTo>
                    <a:pt x="226704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6E5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267043" cy="2756958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07942" y="3818387"/>
            <a:ext cx="8242983" cy="2650226"/>
          </a:xfrm>
          <a:custGeom>
            <a:avLst/>
            <a:gdLst/>
            <a:ahLst/>
            <a:cxnLst/>
            <a:rect l="l" t="t" r="r" b="b"/>
            <a:pathLst>
              <a:path w="8242983" h="2650226">
                <a:moveTo>
                  <a:pt x="0" y="0"/>
                </a:moveTo>
                <a:lnTo>
                  <a:pt x="8242983" y="0"/>
                </a:lnTo>
                <a:lnTo>
                  <a:pt x="8242983" y="2650226"/>
                </a:lnTo>
                <a:lnTo>
                  <a:pt x="0" y="26502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791163" y="1882942"/>
            <a:ext cx="6468137" cy="6331211"/>
            <a:chOff x="0" y="28575"/>
            <a:chExt cx="8624183" cy="8441615"/>
          </a:xfrm>
        </p:grpSpPr>
        <p:sp>
          <p:nvSpPr>
            <p:cNvPr id="7" name="TextBox 7"/>
            <p:cNvSpPr txBox="1"/>
            <p:nvPr/>
          </p:nvSpPr>
          <p:spPr>
            <a:xfrm>
              <a:off x="0" y="28575"/>
              <a:ext cx="8624183" cy="44307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18"/>
                </a:lnSpc>
              </a:pPr>
              <a:r>
                <a:rPr lang="en-US" sz="3471" b="1" dirty="0">
                  <a:solidFill>
                    <a:srgbClr val="F4F4F4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“Se </a:t>
              </a:r>
              <a:r>
                <a:rPr lang="en-US" sz="3471" b="1" dirty="0" err="1">
                  <a:solidFill>
                    <a:srgbClr val="F4F4F4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percebemos</a:t>
              </a:r>
              <a:r>
                <a:rPr lang="en-US" sz="3471" b="1" dirty="0">
                  <a:solidFill>
                    <a:srgbClr val="F4F4F4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 que a </a:t>
              </a:r>
              <a:r>
                <a:rPr lang="en-US" sz="3471" b="1" dirty="0" err="1">
                  <a:solidFill>
                    <a:srgbClr val="F4F4F4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vida</a:t>
              </a:r>
              <a:r>
                <a:rPr lang="en-US" sz="3471" b="1" dirty="0">
                  <a:solidFill>
                    <a:srgbClr val="F4F4F4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 </a:t>
              </a:r>
              <a:r>
                <a:rPr lang="en-US" sz="3471" b="1" dirty="0" err="1">
                  <a:solidFill>
                    <a:srgbClr val="F4F4F4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realmente</a:t>
              </a:r>
              <a:r>
                <a:rPr lang="en-US" sz="3471" b="1" dirty="0">
                  <a:solidFill>
                    <a:srgbClr val="F4F4F4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 </a:t>
              </a:r>
              <a:r>
                <a:rPr lang="en-US" sz="3471" b="1" dirty="0" err="1">
                  <a:solidFill>
                    <a:srgbClr val="F4F4F4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tem</a:t>
              </a:r>
              <a:r>
                <a:rPr lang="en-US" sz="3471" b="1" dirty="0">
                  <a:solidFill>
                    <a:srgbClr val="F4F4F4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 um </a:t>
              </a:r>
              <a:r>
                <a:rPr lang="en-US" sz="3471" b="1" dirty="0" err="1">
                  <a:solidFill>
                    <a:srgbClr val="F4F4F4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sentido</a:t>
              </a:r>
              <a:r>
                <a:rPr lang="en-US" sz="3471" b="1" dirty="0">
                  <a:solidFill>
                    <a:srgbClr val="F4F4F4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, </a:t>
              </a:r>
              <a:r>
                <a:rPr lang="en-US" sz="3471" b="1" dirty="0" err="1">
                  <a:solidFill>
                    <a:srgbClr val="F4F4F4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percebemos</a:t>
              </a:r>
              <a:r>
                <a:rPr lang="en-US" sz="3471" b="1" dirty="0">
                  <a:solidFill>
                    <a:srgbClr val="F4F4F4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 </a:t>
              </a:r>
              <a:r>
                <a:rPr lang="en-US" sz="3471" b="1" dirty="0" err="1">
                  <a:solidFill>
                    <a:srgbClr val="F4F4F4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também</a:t>
              </a:r>
              <a:r>
                <a:rPr lang="en-US" sz="3471" b="1" dirty="0">
                  <a:solidFill>
                    <a:srgbClr val="F4F4F4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 que </a:t>
              </a:r>
              <a:r>
                <a:rPr lang="en-US" sz="3471" b="1" dirty="0" err="1">
                  <a:solidFill>
                    <a:srgbClr val="F4F4F4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somos</a:t>
              </a:r>
              <a:r>
                <a:rPr lang="en-US" sz="3471" b="1" dirty="0">
                  <a:solidFill>
                    <a:srgbClr val="F4F4F4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 </a:t>
              </a:r>
              <a:r>
                <a:rPr lang="en-US" sz="3471" b="1" dirty="0" err="1">
                  <a:solidFill>
                    <a:srgbClr val="F4F4F4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úteis</a:t>
              </a:r>
              <a:r>
                <a:rPr lang="en-US" sz="3471" b="1" dirty="0">
                  <a:solidFill>
                    <a:srgbClr val="F4F4F4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 </a:t>
              </a:r>
              <a:r>
                <a:rPr lang="en-US" sz="3471" b="1" dirty="0" err="1">
                  <a:solidFill>
                    <a:srgbClr val="F4F4F4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uns</a:t>
              </a:r>
              <a:r>
                <a:rPr lang="en-US" sz="3471" b="1" dirty="0">
                  <a:solidFill>
                    <a:srgbClr val="F4F4F4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 </a:t>
              </a:r>
              <a:r>
                <a:rPr lang="en-US" sz="3471" b="1" dirty="0" err="1">
                  <a:solidFill>
                    <a:srgbClr val="F4F4F4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aos</a:t>
              </a:r>
              <a:r>
                <a:rPr lang="en-US" sz="3471" b="1" dirty="0">
                  <a:solidFill>
                    <a:srgbClr val="F4F4F4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 outros. Ser </a:t>
              </a:r>
              <a:r>
                <a:rPr lang="en-US" sz="3471" b="1" dirty="0" err="1">
                  <a:solidFill>
                    <a:srgbClr val="F4F4F4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humano</a:t>
              </a:r>
              <a:r>
                <a:rPr lang="en-US" sz="3471" b="1" dirty="0">
                  <a:solidFill>
                    <a:srgbClr val="F4F4F4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 é </a:t>
              </a:r>
              <a:r>
                <a:rPr lang="en-US" sz="3471" b="1" dirty="0" err="1">
                  <a:solidFill>
                    <a:srgbClr val="F4F4F4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trabalhar</a:t>
              </a:r>
              <a:r>
                <a:rPr lang="en-US" sz="3471" b="1" dirty="0">
                  <a:solidFill>
                    <a:srgbClr val="F4F4F4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 por algo </a:t>
              </a:r>
              <a:r>
                <a:rPr lang="en-US" sz="3471" b="1" dirty="0" err="1">
                  <a:solidFill>
                    <a:srgbClr val="F4F4F4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além</a:t>
              </a:r>
              <a:r>
                <a:rPr lang="en-US" sz="3471" b="1" dirty="0">
                  <a:solidFill>
                    <a:srgbClr val="F4F4F4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 de </a:t>
              </a:r>
              <a:r>
                <a:rPr lang="en-US" sz="3471" b="1" dirty="0" err="1">
                  <a:solidFill>
                    <a:srgbClr val="F4F4F4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si</a:t>
              </a:r>
              <a:r>
                <a:rPr lang="en-US" sz="3471" b="1" dirty="0">
                  <a:solidFill>
                    <a:srgbClr val="F4F4F4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 </a:t>
              </a:r>
              <a:r>
                <a:rPr lang="en-US" sz="3471" b="1" dirty="0" err="1">
                  <a:solidFill>
                    <a:srgbClr val="F4F4F4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mesmo</a:t>
              </a:r>
              <a:r>
                <a:rPr lang="en-US" sz="3471" b="1" dirty="0">
                  <a:solidFill>
                    <a:srgbClr val="F4F4F4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.”</a:t>
              </a:r>
            </a:p>
            <a:p>
              <a:pPr marL="0" lvl="0" indent="0" algn="ctr">
                <a:lnSpc>
                  <a:spcPts val="3818"/>
                </a:lnSpc>
              </a:pPr>
              <a:r>
                <a:rPr lang="en-US" sz="3471" b="1" dirty="0">
                  <a:solidFill>
                    <a:srgbClr val="F4F4F4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Viktor Frankl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795445"/>
              <a:ext cx="8624183" cy="3674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</a:pPr>
              <a:endParaRPr/>
            </a:p>
            <a:p>
              <a:pPr algn="ctr">
                <a:lnSpc>
                  <a:spcPts val="4409"/>
                </a:lnSpc>
              </a:pPr>
              <a:endParaRPr/>
            </a:p>
            <a:p>
              <a:pPr algn="ctr">
                <a:lnSpc>
                  <a:spcPts val="4409"/>
                </a:lnSpc>
              </a:pPr>
              <a:endParaRPr/>
            </a:p>
            <a:p>
              <a:pPr marL="0" lvl="0" indent="0" algn="ctr">
                <a:lnSpc>
                  <a:spcPts val="4409"/>
                </a:lnSpc>
              </a:pPr>
              <a:r>
                <a:rPr lang="en-US" sz="3150" b="1">
                  <a:solidFill>
                    <a:srgbClr val="FDB524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SECRETARIA DE ESTADO DA SAÚDE DE GOIÁS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3048" y="-45483"/>
            <a:ext cx="18294096" cy="2107921"/>
            <a:chOff x="0" y="0"/>
            <a:chExt cx="18294096" cy="2107921"/>
          </a:xfrm>
        </p:grpSpPr>
        <p:sp>
          <p:nvSpPr>
            <p:cNvPr id="3" name="Freeform 3"/>
            <p:cNvSpPr/>
            <p:nvPr/>
          </p:nvSpPr>
          <p:spPr>
            <a:xfrm>
              <a:off x="3048" y="3048"/>
              <a:ext cx="18288000" cy="2104898"/>
            </a:xfrm>
            <a:custGeom>
              <a:avLst/>
              <a:gdLst/>
              <a:ahLst/>
              <a:cxnLst/>
              <a:rect l="l" t="t" r="r" b="b"/>
              <a:pathLst>
                <a:path w="18288000" h="2104898">
                  <a:moveTo>
                    <a:pt x="0" y="0"/>
                  </a:moveTo>
                  <a:lnTo>
                    <a:pt x="0" y="2104898"/>
                  </a:lnTo>
                  <a:lnTo>
                    <a:pt x="18288000" y="2104898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006E54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65116" y="9078716"/>
            <a:ext cx="3171825" cy="1019175"/>
          </a:xfrm>
          <a:custGeom>
            <a:avLst/>
            <a:gdLst/>
            <a:ahLst/>
            <a:cxnLst/>
            <a:rect l="l" t="t" r="r" b="b"/>
            <a:pathLst>
              <a:path w="3171825" h="1019175">
                <a:moveTo>
                  <a:pt x="0" y="0"/>
                </a:moveTo>
                <a:lnTo>
                  <a:pt x="3171825" y="0"/>
                </a:lnTo>
                <a:lnTo>
                  <a:pt x="3171825" y="1019175"/>
                </a:lnTo>
                <a:lnTo>
                  <a:pt x="0" y="10191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743200" y="541698"/>
            <a:ext cx="11404390" cy="936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6000" b="1" dirty="0">
                <a:solidFill>
                  <a:srgbClr val="FFFFFF"/>
                </a:solidFill>
                <a:latin typeface="+mj-lt"/>
                <a:ea typeface="Gotham"/>
                <a:cs typeface="Gotham"/>
                <a:sym typeface="Gotham"/>
              </a:rPr>
              <a:t>ASSISTÊNCIA FARMACÊUTICA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38200" y="2247900"/>
            <a:ext cx="16322992" cy="6487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dirty="0"/>
              <a:t>Grupo de atividades relacionadas com o medicamento, destinadas a apoiar as ações de saúde demandadas por uma comunidade. Envolve o abastecimento de medicamentos em todas e em cada uma de suas etapas constitutivas, a conservação e o controle de qualidade, a segurança e a eficácia terapêutica dos medicamentos, o acompanhamento e a avaliação da utilização, a obtenção e a difusão de informação sobre medicamentos e a educação permanente dos profissionais de saúde, do paciente e da comunidade para assegurar o uso racional de medicamentos (BRASIL, 2002a, p.34);</a:t>
            </a:r>
          </a:p>
          <a:p>
            <a:pPr algn="ctr">
              <a:lnSpc>
                <a:spcPts val="5727"/>
              </a:lnSpc>
              <a:spcBef>
                <a:spcPct val="0"/>
              </a:spcBef>
            </a:pPr>
            <a:endParaRPr lang="en-US" sz="3990" b="1" dirty="0">
              <a:solidFill>
                <a:srgbClr val="C0211C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21336" y="0"/>
            <a:ext cx="18294096" cy="2107921"/>
            <a:chOff x="0" y="0"/>
            <a:chExt cx="18294096" cy="2107921"/>
          </a:xfrm>
        </p:grpSpPr>
        <p:sp>
          <p:nvSpPr>
            <p:cNvPr id="3" name="Freeform 3"/>
            <p:cNvSpPr/>
            <p:nvPr/>
          </p:nvSpPr>
          <p:spPr>
            <a:xfrm>
              <a:off x="3048" y="3048"/>
              <a:ext cx="18288000" cy="2104898"/>
            </a:xfrm>
            <a:custGeom>
              <a:avLst/>
              <a:gdLst/>
              <a:ahLst/>
              <a:cxnLst/>
              <a:rect l="l" t="t" r="r" b="b"/>
              <a:pathLst>
                <a:path w="18288000" h="2104898">
                  <a:moveTo>
                    <a:pt x="0" y="0"/>
                  </a:moveTo>
                  <a:lnTo>
                    <a:pt x="0" y="2104898"/>
                  </a:lnTo>
                  <a:lnTo>
                    <a:pt x="18288000" y="2104898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006E54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65116" y="9078716"/>
            <a:ext cx="3171825" cy="1019175"/>
          </a:xfrm>
          <a:custGeom>
            <a:avLst/>
            <a:gdLst/>
            <a:ahLst/>
            <a:cxnLst/>
            <a:rect l="l" t="t" r="r" b="b"/>
            <a:pathLst>
              <a:path w="3171825" h="1019175">
                <a:moveTo>
                  <a:pt x="0" y="0"/>
                </a:moveTo>
                <a:lnTo>
                  <a:pt x="3171825" y="0"/>
                </a:lnTo>
                <a:lnTo>
                  <a:pt x="3171825" y="1019175"/>
                </a:lnTo>
                <a:lnTo>
                  <a:pt x="0" y="10191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981200" y="2520866"/>
            <a:ext cx="12954000" cy="6580710"/>
          </a:xfrm>
          <a:custGeom>
            <a:avLst/>
            <a:gdLst/>
            <a:ahLst/>
            <a:cxnLst/>
            <a:rect l="l" t="t" r="r" b="b"/>
            <a:pathLst>
              <a:path w="6803785" h="6580710">
                <a:moveTo>
                  <a:pt x="0" y="0"/>
                </a:moveTo>
                <a:lnTo>
                  <a:pt x="6803785" y="0"/>
                </a:lnTo>
                <a:lnTo>
                  <a:pt x="6803785" y="6580710"/>
                </a:lnTo>
                <a:lnTo>
                  <a:pt x="0" y="65807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048000" y="587920"/>
            <a:ext cx="11404390" cy="936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b="1" dirty="0">
                <a:solidFill>
                  <a:srgbClr val="FFFFFF"/>
                </a:solidFill>
                <a:latin typeface="+mj-lt"/>
                <a:ea typeface="Gotham"/>
                <a:cs typeface="Gotham"/>
                <a:sym typeface="Gotham"/>
              </a:rPr>
              <a:t>ASSISTÊNCIA FARMACÊUTICA</a:t>
            </a:r>
          </a:p>
        </p:txBody>
      </p:sp>
    </p:spTree>
    <p:extLst>
      <p:ext uri="{BB962C8B-B14F-4D97-AF65-F5344CB8AC3E}">
        <p14:creationId xmlns:p14="http://schemas.microsoft.com/office/powerpoint/2010/main" val="4197392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9619" y="9258300"/>
            <a:ext cx="3000375" cy="962025"/>
          </a:xfrm>
          <a:custGeom>
            <a:avLst/>
            <a:gdLst/>
            <a:ahLst/>
            <a:cxnLst/>
            <a:rect l="l" t="t" r="r" b="b"/>
            <a:pathLst>
              <a:path w="3000375" h="962025">
                <a:moveTo>
                  <a:pt x="0" y="0"/>
                </a:moveTo>
                <a:lnTo>
                  <a:pt x="3000375" y="0"/>
                </a:lnTo>
                <a:lnTo>
                  <a:pt x="3000375" y="962025"/>
                </a:lnTo>
                <a:lnTo>
                  <a:pt x="0" y="9620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-3048" y="0"/>
            <a:ext cx="18294096" cy="2152345"/>
            <a:chOff x="0" y="0"/>
            <a:chExt cx="18294096" cy="2152345"/>
          </a:xfrm>
        </p:grpSpPr>
        <p:sp>
          <p:nvSpPr>
            <p:cNvPr id="7" name="Freeform 7"/>
            <p:cNvSpPr/>
            <p:nvPr/>
          </p:nvSpPr>
          <p:spPr>
            <a:xfrm>
              <a:off x="3048" y="0"/>
              <a:ext cx="18288000" cy="2152396"/>
            </a:xfrm>
            <a:custGeom>
              <a:avLst/>
              <a:gdLst/>
              <a:ahLst/>
              <a:cxnLst/>
              <a:rect l="l" t="t" r="r" b="b"/>
              <a:pathLst>
                <a:path w="18288000" h="2152396">
                  <a:moveTo>
                    <a:pt x="0" y="0"/>
                  </a:moveTo>
                  <a:lnTo>
                    <a:pt x="0" y="2152396"/>
                  </a:lnTo>
                  <a:lnTo>
                    <a:pt x="18288000" y="2152396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006E54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838200" y="573776"/>
            <a:ext cx="16952624" cy="863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b="1" dirty="0">
                <a:solidFill>
                  <a:srgbClr val="FFFFFF"/>
                </a:solidFill>
                <a:latin typeface="+mj-lt"/>
                <a:ea typeface="Gotham Bold"/>
                <a:cs typeface="Gotham Bold"/>
                <a:sym typeface="Gotham Bold"/>
              </a:rPr>
              <a:t>COMPONENTES DA ASSISTÊNCIA FARMACÊUTICA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EC7DCC2C-692F-43C7-8AFB-8D4671320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469519"/>
            <a:ext cx="13258800" cy="62553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91834" y="5143500"/>
            <a:ext cx="17907000" cy="4953000"/>
            <a:chOff x="0" y="0"/>
            <a:chExt cx="17907000" cy="4953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907000" cy="4953000"/>
            </a:xfrm>
            <a:custGeom>
              <a:avLst/>
              <a:gdLst/>
              <a:ahLst/>
              <a:cxnLst/>
              <a:rect l="l" t="t" r="r" b="b"/>
              <a:pathLst>
                <a:path w="17907000" h="4953000">
                  <a:moveTo>
                    <a:pt x="0" y="0"/>
                  </a:moveTo>
                  <a:lnTo>
                    <a:pt x="0" y="4953000"/>
                  </a:lnTo>
                  <a:lnTo>
                    <a:pt x="17907000" y="4953000"/>
                  </a:lnTo>
                  <a:lnTo>
                    <a:pt x="17907000" y="0"/>
                  </a:lnTo>
                  <a:close/>
                </a:path>
              </a:pathLst>
            </a:custGeom>
            <a:solidFill>
              <a:srgbClr val="003460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888556" y="9073229"/>
            <a:ext cx="3171825" cy="1019175"/>
          </a:xfrm>
          <a:custGeom>
            <a:avLst/>
            <a:gdLst/>
            <a:ahLst/>
            <a:cxnLst/>
            <a:rect l="l" t="t" r="r" b="b"/>
            <a:pathLst>
              <a:path w="3171825" h="1019175">
                <a:moveTo>
                  <a:pt x="0" y="0"/>
                </a:moveTo>
                <a:lnTo>
                  <a:pt x="3171825" y="0"/>
                </a:lnTo>
                <a:lnTo>
                  <a:pt x="3171825" y="1019175"/>
                </a:lnTo>
                <a:lnTo>
                  <a:pt x="0" y="10191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40509" y="3902792"/>
            <a:ext cx="1123950" cy="1152001"/>
          </a:xfrm>
          <a:custGeom>
            <a:avLst/>
            <a:gdLst/>
            <a:ahLst/>
            <a:cxnLst/>
            <a:rect l="l" t="t" r="r" b="b"/>
            <a:pathLst>
              <a:path w="1123950" h="1152001">
                <a:moveTo>
                  <a:pt x="0" y="0"/>
                </a:moveTo>
                <a:lnTo>
                  <a:pt x="1123950" y="0"/>
                </a:lnTo>
                <a:lnTo>
                  <a:pt x="1123950" y="1152001"/>
                </a:lnTo>
                <a:lnTo>
                  <a:pt x="0" y="11520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445409" y="5606482"/>
            <a:ext cx="114300" cy="114300"/>
            <a:chOff x="0" y="0"/>
            <a:chExt cx="114300" cy="1143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57150"/>
                  </a:moveTo>
                  <a:lnTo>
                    <a:pt x="113919" y="64643"/>
                  </a:lnTo>
                  <a:lnTo>
                    <a:pt x="111379" y="75565"/>
                  </a:lnTo>
                  <a:cubicBezTo>
                    <a:pt x="108458" y="82550"/>
                    <a:pt x="106807" y="85852"/>
                    <a:pt x="104648" y="88900"/>
                  </a:cubicBezTo>
                  <a:lnTo>
                    <a:pt x="100203" y="94869"/>
                  </a:lnTo>
                  <a:lnTo>
                    <a:pt x="91948" y="102489"/>
                  </a:lnTo>
                  <a:cubicBezTo>
                    <a:pt x="85725" y="106680"/>
                    <a:pt x="82423" y="108458"/>
                    <a:pt x="78994" y="109855"/>
                  </a:cubicBezTo>
                  <a:lnTo>
                    <a:pt x="72009" y="112395"/>
                  </a:lnTo>
                  <a:lnTo>
                    <a:pt x="60960" y="114300"/>
                  </a:lnTo>
                  <a:cubicBezTo>
                    <a:pt x="53467" y="114300"/>
                    <a:pt x="49784" y="113919"/>
                    <a:pt x="46101" y="113157"/>
                  </a:cubicBezTo>
                  <a:lnTo>
                    <a:pt x="38862" y="111379"/>
                  </a:lnTo>
                  <a:lnTo>
                    <a:pt x="28575" y="106807"/>
                  </a:lnTo>
                  <a:cubicBezTo>
                    <a:pt x="22352" y="102616"/>
                    <a:pt x="19431" y="100330"/>
                    <a:pt x="16764" y="97663"/>
                  </a:cubicBezTo>
                  <a:lnTo>
                    <a:pt x="11684" y="92075"/>
                  </a:lnTo>
                  <a:lnTo>
                    <a:pt x="5842" y="82550"/>
                  </a:lnTo>
                  <a:cubicBezTo>
                    <a:pt x="2921" y="75565"/>
                    <a:pt x="1778" y="72009"/>
                    <a:pt x="1143" y="68326"/>
                  </a:cubicBezTo>
                  <a:lnTo>
                    <a:pt x="0" y="60960"/>
                  </a:lnTo>
                  <a:lnTo>
                    <a:pt x="381" y="49657"/>
                  </a:lnTo>
                  <a:cubicBezTo>
                    <a:pt x="1905" y="42291"/>
                    <a:pt x="2921" y="38735"/>
                    <a:pt x="4318" y="35306"/>
                  </a:cubicBezTo>
                  <a:lnTo>
                    <a:pt x="7493" y="28575"/>
                  </a:lnTo>
                  <a:lnTo>
                    <a:pt x="13970" y="19431"/>
                  </a:lnTo>
                  <a:cubicBezTo>
                    <a:pt x="19304" y="14097"/>
                    <a:pt x="22225" y="11811"/>
                    <a:pt x="25273" y="9652"/>
                  </a:cubicBezTo>
                  <a:lnTo>
                    <a:pt x="31750" y="5842"/>
                  </a:lnTo>
                  <a:lnTo>
                    <a:pt x="42291" y="1778"/>
                  </a:lnTo>
                  <a:cubicBezTo>
                    <a:pt x="49657" y="381"/>
                    <a:pt x="53340" y="0"/>
                    <a:pt x="57150" y="0"/>
                  </a:cubicBezTo>
                  <a:lnTo>
                    <a:pt x="64643" y="381"/>
                  </a:lnTo>
                  <a:lnTo>
                    <a:pt x="75565" y="2921"/>
                  </a:lnTo>
                  <a:cubicBezTo>
                    <a:pt x="82550" y="5842"/>
                    <a:pt x="85725" y="7493"/>
                    <a:pt x="88900" y="9652"/>
                  </a:cubicBezTo>
                  <a:lnTo>
                    <a:pt x="94869" y="14097"/>
                  </a:lnTo>
                  <a:lnTo>
                    <a:pt x="102489" y="22352"/>
                  </a:lnTo>
                  <a:cubicBezTo>
                    <a:pt x="106680" y="28575"/>
                    <a:pt x="108458" y="31877"/>
                    <a:pt x="109855" y="35306"/>
                  </a:cubicBezTo>
                  <a:lnTo>
                    <a:pt x="112395" y="42291"/>
                  </a:lnTo>
                  <a:lnTo>
                    <a:pt x="114300" y="5334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445409" y="7120957"/>
            <a:ext cx="114300" cy="114300"/>
            <a:chOff x="0" y="0"/>
            <a:chExt cx="114300" cy="1143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57150"/>
                  </a:moveTo>
                  <a:lnTo>
                    <a:pt x="113919" y="64643"/>
                  </a:lnTo>
                  <a:lnTo>
                    <a:pt x="111379" y="75565"/>
                  </a:lnTo>
                  <a:cubicBezTo>
                    <a:pt x="108458" y="82550"/>
                    <a:pt x="106807" y="85852"/>
                    <a:pt x="104648" y="88900"/>
                  </a:cubicBezTo>
                  <a:lnTo>
                    <a:pt x="100203" y="94869"/>
                  </a:lnTo>
                  <a:lnTo>
                    <a:pt x="91948" y="102489"/>
                  </a:lnTo>
                  <a:cubicBezTo>
                    <a:pt x="85725" y="106680"/>
                    <a:pt x="82423" y="108458"/>
                    <a:pt x="78994" y="109855"/>
                  </a:cubicBezTo>
                  <a:lnTo>
                    <a:pt x="72009" y="112395"/>
                  </a:lnTo>
                  <a:lnTo>
                    <a:pt x="60960" y="114300"/>
                  </a:lnTo>
                  <a:cubicBezTo>
                    <a:pt x="53467" y="114300"/>
                    <a:pt x="49784" y="113919"/>
                    <a:pt x="46101" y="113157"/>
                  </a:cubicBezTo>
                  <a:lnTo>
                    <a:pt x="38862" y="111379"/>
                  </a:lnTo>
                  <a:lnTo>
                    <a:pt x="28575" y="106807"/>
                  </a:lnTo>
                  <a:cubicBezTo>
                    <a:pt x="22352" y="102616"/>
                    <a:pt x="19431" y="100330"/>
                    <a:pt x="16764" y="97663"/>
                  </a:cubicBezTo>
                  <a:lnTo>
                    <a:pt x="11684" y="92075"/>
                  </a:lnTo>
                  <a:lnTo>
                    <a:pt x="5842" y="82550"/>
                  </a:lnTo>
                  <a:cubicBezTo>
                    <a:pt x="2921" y="75565"/>
                    <a:pt x="1778" y="72009"/>
                    <a:pt x="1143" y="68326"/>
                  </a:cubicBezTo>
                  <a:lnTo>
                    <a:pt x="0" y="60960"/>
                  </a:lnTo>
                  <a:lnTo>
                    <a:pt x="381" y="49657"/>
                  </a:lnTo>
                  <a:cubicBezTo>
                    <a:pt x="1905" y="42291"/>
                    <a:pt x="2921" y="38735"/>
                    <a:pt x="4318" y="35306"/>
                  </a:cubicBezTo>
                  <a:lnTo>
                    <a:pt x="7493" y="28575"/>
                  </a:lnTo>
                  <a:lnTo>
                    <a:pt x="13970" y="19431"/>
                  </a:lnTo>
                  <a:cubicBezTo>
                    <a:pt x="19304" y="14097"/>
                    <a:pt x="22225" y="11811"/>
                    <a:pt x="25273" y="9652"/>
                  </a:cubicBezTo>
                  <a:lnTo>
                    <a:pt x="31750" y="5842"/>
                  </a:lnTo>
                  <a:lnTo>
                    <a:pt x="42291" y="1778"/>
                  </a:lnTo>
                  <a:cubicBezTo>
                    <a:pt x="49657" y="381"/>
                    <a:pt x="53340" y="0"/>
                    <a:pt x="57150" y="0"/>
                  </a:cubicBezTo>
                  <a:lnTo>
                    <a:pt x="64643" y="381"/>
                  </a:lnTo>
                  <a:lnTo>
                    <a:pt x="75565" y="2921"/>
                  </a:lnTo>
                  <a:cubicBezTo>
                    <a:pt x="82550" y="5842"/>
                    <a:pt x="85725" y="7493"/>
                    <a:pt x="88900" y="9652"/>
                  </a:cubicBezTo>
                  <a:lnTo>
                    <a:pt x="94869" y="14097"/>
                  </a:lnTo>
                  <a:lnTo>
                    <a:pt x="102489" y="22352"/>
                  </a:lnTo>
                  <a:cubicBezTo>
                    <a:pt x="106680" y="28575"/>
                    <a:pt x="108458" y="31877"/>
                    <a:pt x="109855" y="35306"/>
                  </a:cubicBezTo>
                  <a:lnTo>
                    <a:pt x="112395" y="42291"/>
                  </a:lnTo>
                  <a:lnTo>
                    <a:pt x="114300" y="5334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445409" y="9092279"/>
            <a:ext cx="114300" cy="114300"/>
            <a:chOff x="0" y="0"/>
            <a:chExt cx="114300" cy="1143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57150"/>
                  </a:moveTo>
                  <a:lnTo>
                    <a:pt x="113919" y="64643"/>
                  </a:lnTo>
                  <a:lnTo>
                    <a:pt x="111379" y="75565"/>
                  </a:lnTo>
                  <a:cubicBezTo>
                    <a:pt x="108458" y="82550"/>
                    <a:pt x="106807" y="85852"/>
                    <a:pt x="104648" y="88900"/>
                  </a:cubicBezTo>
                  <a:lnTo>
                    <a:pt x="100203" y="94869"/>
                  </a:lnTo>
                  <a:lnTo>
                    <a:pt x="91948" y="102489"/>
                  </a:lnTo>
                  <a:cubicBezTo>
                    <a:pt x="85725" y="106680"/>
                    <a:pt x="82423" y="108458"/>
                    <a:pt x="78994" y="109855"/>
                  </a:cubicBezTo>
                  <a:lnTo>
                    <a:pt x="72009" y="112395"/>
                  </a:lnTo>
                  <a:lnTo>
                    <a:pt x="60960" y="114300"/>
                  </a:lnTo>
                  <a:cubicBezTo>
                    <a:pt x="53467" y="114300"/>
                    <a:pt x="49784" y="113919"/>
                    <a:pt x="46101" y="113157"/>
                  </a:cubicBezTo>
                  <a:lnTo>
                    <a:pt x="38862" y="111379"/>
                  </a:lnTo>
                  <a:lnTo>
                    <a:pt x="28575" y="106807"/>
                  </a:lnTo>
                  <a:cubicBezTo>
                    <a:pt x="22352" y="102616"/>
                    <a:pt x="19431" y="100330"/>
                    <a:pt x="16764" y="97663"/>
                  </a:cubicBezTo>
                  <a:lnTo>
                    <a:pt x="11684" y="92075"/>
                  </a:lnTo>
                  <a:lnTo>
                    <a:pt x="5842" y="82550"/>
                  </a:lnTo>
                  <a:cubicBezTo>
                    <a:pt x="2921" y="75565"/>
                    <a:pt x="1778" y="72009"/>
                    <a:pt x="1143" y="68326"/>
                  </a:cubicBezTo>
                  <a:lnTo>
                    <a:pt x="0" y="60960"/>
                  </a:lnTo>
                  <a:lnTo>
                    <a:pt x="381" y="49657"/>
                  </a:lnTo>
                  <a:cubicBezTo>
                    <a:pt x="1905" y="42291"/>
                    <a:pt x="2921" y="38735"/>
                    <a:pt x="4318" y="35306"/>
                  </a:cubicBezTo>
                  <a:lnTo>
                    <a:pt x="7493" y="28575"/>
                  </a:lnTo>
                  <a:lnTo>
                    <a:pt x="13970" y="19431"/>
                  </a:lnTo>
                  <a:cubicBezTo>
                    <a:pt x="19304" y="14097"/>
                    <a:pt x="22225" y="11811"/>
                    <a:pt x="25273" y="9652"/>
                  </a:cubicBezTo>
                  <a:lnTo>
                    <a:pt x="31750" y="5842"/>
                  </a:lnTo>
                  <a:lnTo>
                    <a:pt x="42291" y="1778"/>
                  </a:lnTo>
                  <a:cubicBezTo>
                    <a:pt x="49657" y="381"/>
                    <a:pt x="53340" y="0"/>
                    <a:pt x="57150" y="0"/>
                  </a:cubicBezTo>
                  <a:lnTo>
                    <a:pt x="64643" y="381"/>
                  </a:lnTo>
                  <a:lnTo>
                    <a:pt x="75565" y="2921"/>
                  </a:lnTo>
                  <a:cubicBezTo>
                    <a:pt x="82550" y="5842"/>
                    <a:pt x="85725" y="7493"/>
                    <a:pt x="88900" y="9652"/>
                  </a:cubicBezTo>
                  <a:lnTo>
                    <a:pt x="94869" y="14097"/>
                  </a:lnTo>
                  <a:lnTo>
                    <a:pt x="102489" y="22352"/>
                  </a:lnTo>
                  <a:cubicBezTo>
                    <a:pt x="106680" y="28575"/>
                    <a:pt x="108458" y="31877"/>
                    <a:pt x="109855" y="35306"/>
                  </a:cubicBezTo>
                  <a:lnTo>
                    <a:pt x="112395" y="42291"/>
                  </a:lnTo>
                  <a:lnTo>
                    <a:pt x="114300" y="5334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-6096" y="-263523"/>
            <a:ext cx="18294096" cy="2152345"/>
            <a:chOff x="0" y="0"/>
            <a:chExt cx="18294096" cy="2152345"/>
          </a:xfrm>
        </p:grpSpPr>
        <p:sp>
          <p:nvSpPr>
            <p:cNvPr id="13" name="Freeform 13"/>
            <p:cNvSpPr/>
            <p:nvPr/>
          </p:nvSpPr>
          <p:spPr>
            <a:xfrm>
              <a:off x="3048" y="0"/>
              <a:ext cx="18288000" cy="2152396"/>
            </a:xfrm>
            <a:custGeom>
              <a:avLst/>
              <a:gdLst/>
              <a:ahLst/>
              <a:cxnLst/>
              <a:rect l="l" t="t" r="r" b="b"/>
              <a:pathLst>
                <a:path w="18288000" h="2152396">
                  <a:moveTo>
                    <a:pt x="0" y="0"/>
                  </a:moveTo>
                  <a:lnTo>
                    <a:pt x="0" y="2152396"/>
                  </a:lnTo>
                  <a:lnTo>
                    <a:pt x="18288000" y="2152396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006E54"/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9639381" y="3779853"/>
            <a:ext cx="1311130" cy="1328032"/>
          </a:xfrm>
          <a:custGeom>
            <a:avLst/>
            <a:gdLst/>
            <a:ahLst/>
            <a:cxnLst/>
            <a:rect l="l" t="t" r="r" b="b"/>
            <a:pathLst>
              <a:path w="1311130" h="1328032">
                <a:moveTo>
                  <a:pt x="0" y="0"/>
                </a:moveTo>
                <a:lnTo>
                  <a:pt x="1311130" y="0"/>
                </a:lnTo>
                <a:lnTo>
                  <a:pt x="1311130" y="1328032"/>
                </a:lnTo>
                <a:lnTo>
                  <a:pt x="0" y="13280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6892152" y="2549597"/>
            <a:ext cx="4058360" cy="1058806"/>
            <a:chOff x="0" y="0"/>
            <a:chExt cx="1724636" cy="44994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24636" cy="449949"/>
            </a:xfrm>
            <a:custGeom>
              <a:avLst/>
              <a:gdLst/>
              <a:ahLst/>
              <a:cxnLst/>
              <a:rect l="l" t="t" r="r" b="b"/>
              <a:pathLst>
                <a:path w="1724636" h="449949">
                  <a:moveTo>
                    <a:pt x="1724636" y="0"/>
                  </a:moveTo>
                  <a:lnTo>
                    <a:pt x="0" y="0"/>
                  </a:lnTo>
                  <a:lnTo>
                    <a:pt x="101600" y="224975"/>
                  </a:lnTo>
                  <a:lnTo>
                    <a:pt x="0" y="449949"/>
                  </a:lnTo>
                  <a:lnTo>
                    <a:pt x="1724636" y="449949"/>
                  </a:lnTo>
                  <a:lnTo>
                    <a:pt x="1623036" y="224975"/>
                  </a:lnTo>
                  <a:lnTo>
                    <a:pt x="1724636" y="0"/>
                  </a:lnTo>
                  <a:close/>
                </a:path>
              </a:pathLst>
            </a:custGeom>
            <a:solidFill>
              <a:srgbClr val="006E5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88900" y="-38100"/>
              <a:ext cx="1546836" cy="4880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7123139" y="2716673"/>
            <a:ext cx="3458772" cy="844105"/>
          </a:xfrm>
          <a:custGeom>
            <a:avLst/>
            <a:gdLst/>
            <a:ahLst/>
            <a:cxnLst/>
            <a:rect l="l" t="t" r="r" b="b"/>
            <a:pathLst>
              <a:path w="3458772" h="844105">
                <a:moveTo>
                  <a:pt x="0" y="0"/>
                </a:moveTo>
                <a:lnTo>
                  <a:pt x="3458772" y="0"/>
                </a:lnTo>
                <a:lnTo>
                  <a:pt x="3458772" y="844105"/>
                </a:lnTo>
                <a:lnTo>
                  <a:pt x="0" y="84410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340509" y="413068"/>
            <a:ext cx="17584360" cy="84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74"/>
              </a:lnSpc>
            </a:pPr>
            <a:r>
              <a:rPr lang="en-US" sz="4999" b="1" dirty="0" err="1">
                <a:solidFill>
                  <a:srgbClr val="FFFFFF"/>
                </a:solidFill>
                <a:latin typeface="+mj-lt"/>
                <a:ea typeface="Gotham Bold"/>
                <a:cs typeface="Gotham Bold"/>
                <a:sym typeface="Gotham Bold"/>
              </a:rPr>
              <a:t>Componente</a:t>
            </a:r>
            <a:r>
              <a:rPr lang="en-US" sz="4999" b="1" dirty="0">
                <a:solidFill>
                  <a:srgbClr val="FFFFFF"/>
                </a:solidFill>
                <a:latin typeface="+mj-lt"/>
                <a:ea typeface="Gotham Bold"/>
                <a:cs typeface="Gotham Bold"/>
                <a:sym typeface="Gotham Bold"/>
              </a:rPr>
              <a:t> </a:t>
            </a:r>
            <a:r>
              <a:rPr lang="en-US" sz="4999" b="1" dirty="0" err="1">
                <a:solidFill>
                  <a:srgbClr val="FFFFFF"/>
                </a:solidFill>
                <a:latin typeface="+mj-lt"/>
                <a:ea typeface="Gotham Bold"/>
                <a:cs typeface="Gotham Bold"/>
                <a:sym typeface="Gotham Bold"/>
              </a:rPr>
              <a:t>Básico</a:t>
            </a:r>
            <a:r>
              <a:rPr lang="en-US" sz="4999" b="1" dirty="0">
                <a:solidFill>
                  <a:srgbClr val="FFFFFF"/>
                </a:solidFill>
                <a:latin typeface="+mj-lt"/>
                <a:ea typeface="Gotham Bold"/>
                <a:cs typeface="Gotham Bold"/>
                <a:sym typeface="Gotham Bold"/>
              </a:rPr>
              <a:t> da </a:t>
            </a:r>
            <a:r>
              <a:rPr lang="en-US" sz="4999" b="1" dirty="0" err="1">
                <a:solidFill>
                  <a:srgbClr val="FFFFFF"/>
                </a:solidFill>
                <a:latin typeface="+mj-lt"/>
                <a:ea typeface="Gotham Bold"/>
                <a:cs typeface="Gotham Bold"/>
                <a:sym typeface="Gotham Bold"/>
              </a:rPr>
              <a:t>Assistência</a:t>
            </a:r>
            <a:r>
              <a:rPr lang="en-US" sz="4999" b="1" dirty="0">
                <a:solidFill>
                  <a:srgbClr val="FFFFFF"/>
                </a:solidFill>
                <a:latin typeface="+mj-lt"/>
                <a:ea typeface="Gotham Bold"/>
                <a:cs typeface="Gotham Bold"/>
                <a:sym typeface="Gotham Bold"/>
              </a:rPr>
              <a:t> </a:t>
            </a:r>
            <a:r>
              <a:rPr lang="en-US" sz="4999" b="1" dirty="0" err="1">
                <a:solidFill>
                  <a:srgbClr val="FFFFFF"/>
                </a:solidFill>
                <a:latin typeface="+mj-lt"/>
                <a:ea typeface="Gotham Bold"/>
                <a:cs typeface="Gotham Bold"/>
                <a:sym typeface="Gotham Bold"/>
              </a:rPr>
              <a:t>Farmacêutica</a:t>
            </a:r>
            <a:r>
              <a:rPr lang="en-US" sz="4999" b="1" dirty="0">
                <a:solidFill>
                  <a:srgbClr val="FFFFFF"/>
                </a:solidFill>
                <a:latin typeface="+mj-lt"/>
                <a:ea typeface="Gotham Bold"/>
                <a:cs typeface="Gotham Bold"/>
                <a:sym typeface="Gotham Bold"/>
              </a:rPr>
              <a:t> - CBAF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242442" y="5390026"/>
            <a:ext cx="7059253" cy="445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2799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UNIÃO</a:t>
            </a:r>
          </a:p>
          <a:p>
            <a:pPr algn="l">
              <a:lnSpc>
                <a:spcPts val="3900"/>
              </a:lnSpc>
            </a:pPr>
            <a:r>
              <a:rPr lang="en-US" sz="2799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 </a:t>
            </a:r>
          </a:p>
          <a:p>
            <a:pPr algn="l">
              <a:lnSpc>
                <a:spcPts val="3900"/>
              </a:lnSpc>
            </a:pPr>
            <a:endParaRPr lang="en-US" sz="2799" b="1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  <a:p>
            <a:pPr algn="l">
              <a:lnSpc>
                <a:spcPts val="3900"/>
              </a:lnSpc>
            </a:pPr>
            <a:r>
              <a:rPr lang="en-US" sz="2799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ESTADOS</a:t>
            </a:r>
          </a:p>
          <a:p>
            <a:pPr algn="l">
              <a:lnSpc>
                <a:spcPts val="3900"/>
              </a:lnSpc>
            </a:pPr>
            <a:r>
              <a:rPr lang="en-US" sz="2799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  </a:t>
            </a:r>
          </a:p>
          <a:p>
            <a:pPr algn="l">
              <a:lnSpc>
                <a:spcPts val="3900"/>
              </a:lnSpc>
            </a:pPr>
            <a:endParaRPr lang="en-US" sz="2799" b="1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  <a:p>
            <a:pPr algn="l">
              <a:lnSpc>
                <a:spcPts val="3900"/>
              </a:lnSpc>
            </a:pPr>
            <a:endParaRPr lang="en-US" sz="2799" b="1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  <a:p>
            <a:pPr algn="l">
              <a:lnSpc>
                <a:spcPts val="3900"/>
              </a:lnSpc>
            </a:pPr>
            <a:r>
              <a:rPr lang="en-US" sz="2799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MUNICÍPIOS</a:t>
            </a:r>
          </a:p>
          <a:p>
            <a:pPr algn="l">
              <a:lnSpc>
                <a:spcPts val="3900"/>
              </a:lnSpc>
            </a:pPr>
            <a:endParaRPr lang="en-US" sz="2799" b="1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301695" y="5270077"/>
            <a:ext cx="8623174" cy="5746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81"/>
              </a:lnSpc>
            </a:pPr>
            <a:r>
              <a:rPr lang="en-US" sz="3001">
                <a:solidFill>
                  <a:srgbClr val="FFFCF7"/>
                </a:solidFill>
                <a:latin typeface="Gotham"/>
                <a:ea typeface="Gotham"/>
                <a:cs typeface="Gotham"/>
                <a:sym typeface="Gotham"/>
              </a:rPr>
              <a:t>R$ 7,20 - 8,05 habitante/ano; (Depende do IDH do município)</a:t>
            </a:r>
          </a:p>
          <a:p>
            <a:pPr algn="l">
              <a:lnSpc>
                <a:spcPts val="4181"/>
              </a:lnSpc>
            </a:pPr>
            <a:endParaRPr lang="en-US" sz="3001">
              <a:solidFill>
                <a:srgbClr val="FFFCF7"/>
              </a:solidFill>
              <a:latin typeface="Gotham"/>
              <a:ea typeface="Gotham"/>
              <a:cs typeface="Gotham"/>
              <a:sym typeface="Gotham"/>
            </a:endParaRPr>
          </a:p>
          <a:p>
            <a:pPr algn="l">
              <a:lnSpc>
                <a:spcPts val="4181"/>
              </a:lnSpc>
            </a:pPr>
            <a:r>
              <a:rPr lang="en-US" sz="300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R$ 3,01 habitante/ano; </a:t>
            </a:r>
          </a:p>
          <a:p>
            <a:pPr algn="l">
              <a:lnSpc>
                <a:spcPts val="4181"/>
              </a:lnSpc>
            </a:pPr>
            <a:r>
              <a:rPr lang="en-US" sz="300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Goiás: R$ 3,15 + 1,35 mediante alcance de indicadores = R$ 4,50</a:t>
            </a:r>
          </a:p>
          <a:p>
            <a:pPr algn="l">
              <a:lnSpc>
                <a:spcPts val="4181"/>
              </a:lnSpc>
            </a:pPr>
            <a:endParaRPr lang="en-US" sz="3001">
              <a:solidFill>
                <a:srgbClr val="FFFFFF"/>
              </a:solidFill>
              <a:latin typeface="Gotham"/>
              <a:ea typeface="Gotham"/>
              <a:cs typeface="Gotham"/>
              <a:sym typeface="Gotham"/>
            </a:endParaRPr>
          </a:p>
          <a:p>
            <a:pPr algn="l">
              <a:lnSpc>
                <a:spcPts val="4181"/>
              </a:lnSpc>
            </a:pPr>
            <a:r>
              <a:rPr lang="en-US" sz="300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R$ 3,01 habitante/ano.</a:t>
            </a:r>
          </a:p>
          <a:p>
            <a:pPr algn="l">
              <a:lnSpc>
                <a:spcPts val="4181"/>
              </a:lnSpc>
            </a:pPr>
            <a:endParaRPr lang="en-US" sz="3001">
              <a:solidFill>
                <a:srgbClr val="FFFFFF"/>
              </a:solidFill>
              <a:latin typeface="Gotham"/>
              <a:ea typeface="Gotham"/>
              <a:cs typeface="Gotham"/>
              <a:sym typeface="Gotham"/>
            </a:endParaRPr>
          </a:p>
          <a:p>
            <a:pPr algn="l">
              <a:lnSpc>
                <a:spcPts val="4181"/>
              </a:lnSpc>
            </a:pPr>
            <a:endParaRPr lang="en-US" sz="3001">
              <a:solidFill>
                <a:srgbClr val="FFFFFF"/>
              </a:solidFill>
              <a:latin typeface="Gotham"/>
              <a:ea typeface="Gotham"/>
              <a:cs typeface="Gotham"/>
              <a:sym typeface="Gotham"/>
            </a:endParaRPr>
          </a:p>
          <a:p>
            <a:pPr algn="l">
              <a:lnSpc>
                <a:spcPts val="4181"/>
              </a:lnSpc>
            </a:pPr>
            <a:endParaRPr lang="en-US" sz="3001">
              <a:solidFill>
                <a:srgbClr val="FFFFFF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638052" y="3747220"/>
            <a:ext cx="5843873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0"/>
              </a:lnSpc>
            </a:pPr>
            <a:r>
              <a:rPr lang="en-US" sz="7500" b="1">
                <a:solidFill>
                  <a:srgbClr val="FDB524"/>
                </a:solidFill>
                <a:latin typeface="Gotham Bold"/>
                <a:ea typeface="Gotham Bold"/>
                <a:cs typeface="Gotham Bold"/>
                <a:sym typeface="Gotham Bold"/>
              </a:rPr>
              <a:t>Integrantes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258550" y="3712297"/>
            <a:ext cx="5215919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0"/>
              </a:lnSpc>
            </a:pPr>
            <a:r>
              <a:rPr lang="en-US" sz="7500" b="1">
                <a:solidFill>
                  <a:srgbClr val="F0AE00"/>
                </a:solidFill>
                <a:latin typeface="Gotham Bold"/>
                <a:ea typeface="Gotham Bold"/>
                <a:cs typeface="Gotham Bold"/>
                <a:sym typeface="Gotham Bold"/>
              </a:rPr>
              <a:t>REPASSE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593247" y="1896442"/>
            <a:ext cx="13416895" cy="538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5"/>
              </a:lnSpc>
              <a:spcBef>
                <a:spcPct val="0"/>
              </a:spcBef>
            </a:pPr>
            <a:r>
              <a:rPr lang="en-US" sz="3110" b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Portaria GM/MS nº 5.632 de 25/10/2024.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88556" y="9073229"/>
            <a:ext cx="3171825" cy="1019175"/>
          </a:xfrm>
          <a:custGeom>
            <a:avLst/>
            <a:gdLst/>
            <a:ahLst/>
            <a:cxnLst/>
            <a:rect l="l" t="t" r="r" b="b"/>
            <a:pathLst>
              <a:path w="3171825" h="1019175">
                <a:moveTo>
                  <a:pt x="0" y="0"/>
                </a:moveTo>
                <a:lnTo>
                  <a:pt x="3171825" y="0"/>
                </a:lnTo>
                <a:lnTo>
                  <a:pt x="3171825" y="1019175"/>
                </a:lnTo>
                <a:lnTo>
                  <a:pt x="0" y="10191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-3048" y="0"/>
            <a:ext cx="18294096" cy="2152345"/>
            <a:chOff x="0" y="0"/>
            <a:chExt cx="18294096" cy="2152345"/>
          </a:xfrm>
        </p:grpSpPr>
        <p:sp>
          <p:nvSpPr>
            <p:cNvPr id="4" name="Freeform 4"/>
            <p:cNvSpPr/>
            <p:nvPr/>
          </p:nvSpPr>
          <p:spPr>
            <a:xfrm>
              <a:off x="3048" y="0"/>
              <a:ext cx="18288000" cy="2152396"/>
            </a:xfrm>
            <a:custGeom>
              <a:avLst/>
              <a:gdLst/>
              <a:ahLst/>
              <a:cxnLst/>
              <a:rect l="l" t="t" r="r" b="b"/>
              <a:pathLst>
                <a:path w="18288000" h="2152396">
                  <a:moveTo>
                    <a:pt x="0" y="0"/>
                  </a:moveTo>
                  <a:lnTo>
                    <a:pt x="0" y="2152396"/>
                  </a:lnTo>
                  <a:lnTo>
                    <a:pt x="18288000" y="2152396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006E54">
                <a:alpha val="73725"/>
              </a:srgbClr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1512185" y="3559427"/>
            <a:ext cx="6538036" cy="5622711"/>
          </a:xfrm>
          <a:custGeom>
            <a:avLst/>
            <a:gdLst/>
            <a:ahLst/>
            <a:cxnLst/>
            <a:rect l="l" t="t" r="r" b="b"/>
            <a:pathLst>
              <a:path w="6538036" h="5622711">
                <a:moveTo>
                  <a:pt x="0" y="0"/>
                </a:moveTo>
                <a:lnTo>
                  <a:pt x="6538036" y="0"/>
                </a:lnTo>
                <a:lnTo>
                  <a:pt x="6538036" y="5622711"/>
                </a:lnTo>
                <a:lnTo>
                  <a:pt x="0" y="56227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38200" y="573776"/>
            <a:ext cx="16078200" cy="842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74"/>
              </a:lnSpc>
            </a:pPr>
            <a:r>
              <a:rPr lang="en-US" sz="4999" b="1" dirty="0" err="1">
                <a:solidFill>
                  <a:srgbClr val="FFFFFF"/>
                </a:solidFill>
                <a:latin typeface="+mj-lt"/>
                <a:ea typeface="Gotham Bold"/>
                <a:cs typeface="Gotham Bold"/>
                <a:sym typeface="Gotham Bold"/>
              </a:rPr>
              <a:t>Componente</a:t>
            </a:r>
            <a:r>
              <a:rPr lang="en-US" sz="4999" b="1" dirty="0">
                <a:solidFill>
                  <a:srgbClr val="FFFFFF"/>
                </a:solidFill>
                <a:latin typeface="+mj-lt"/>
                <a:ea typeface="Gotham Bold"/>
                <a:cs typeface="Gotham Bold"/>
                <a:sym typeface="Gotham Bold"/>
              </a:rPr>
              <a:t> </a:t>
            </a:r>
            <a:r>
              <a:rPr lang="en-US" sz="4999" b="1" dirty="0" err="1">
                <a:solidFill>
                  <a:srgbClr val="FFFFFF"/>
                </a:solidFill>
                <a:latin typeface="+mj-lt"/>
                <a:ea typeface="Gotham Bold"/>
                <a:cs typeface="Gotham Bold"/>
                <a:sym typeface="Gotham Bold"/>
              </a:rPr>
              <a:t>Básico</a:t>
            </a:r>
            <a:r>
              <a:rPr lang="en-US" sz="4999" b="1" dirty="0">
                <a:solidFill>
                  <a:srgbClr val="FFFFFF"/>
                </a:solidFill>
                <a:latin typeface="+mj-lt"/>
                <a:ea typeface="Gotham Bold"/>
                <a:cs typeface="Gotham Bold"/>
                <a:sym typeface="Gotham Bold"/>
              </a:rPr>
              <a:t> da </a:t>
            </a:r>
            <a:r>
              <a:rPr lang="en-US" sz="4999" b="1" dirty="0" err="1">
                <a:solidFill>
                  <a:srgbClr val="FFFFFF"/>
                </a:solidFill>
                <a:latin typeface="+mj-lt"/>
                <a:ea typeface="Gotham Bold"/>
                <a:cs typeface="Gotham Bold"/>
                <a:sym typeface="Gotham Bold"/>
              </a:rPr>
              <a:t>Assistência</a:t>
            </a:r>
            <a:r>
              <a:rPr lang="en-US" sz="4999" b="1" dirty="0">
                <a:solidFill>
                  <a:srgbClr val="FFFFFF"/>
                </a:solidFill>
                <a:latin typeface="+mj-lt"/>
                <a:ea typeface="Gotham Bold"/>
                <a:cs typeface="Gotham Bold"/>
                <a:sym typeface="Gotham Bold"/>
              </a:rPr>
              <a:t> </a:t>
            </a:r>
            <a:r>
              <a:rPr lang="en-US" sz="4999" b="1" dirty="0" err="1">
                <a:solidFill>
                  <a:srgbClr val="FFFFFF"/>
                </a:solidFill>
                <a:latin typeface="+mj-lt"/>
                <a:ea typeface="Gotham Bold"/>
                <a:cs typeface="Gotham Bold"/>
                <a:sym typeface="Gotham Bold"/>
              </a:rPr>
              <a:t>Farmacêutica</a:t>
            </a:r>
            <a:r>
              <a:rPr lang="en-US" sz="4999" b="1" dirty="0">
                <a:solidFill>
                  <a:srgbClr val="FFFFFF"/>
                </a:solidFill>
                <a:latin typeface="+mj-lt"/>
                <a:ea typeface="Gotham Bold"/>
                <a:cs typeface="Gotham Bold"/>
                <a:sym typeface="Gotham Bold"/>
              </a:rPr>
              <a:t> - CBAF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38200" y="2476500"/>
            <a:ext cx="15773399" cy="6806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54"/>
              </a:lnSpc>
            </a:pPr>
            <a:r>
              <a:rPr lang="en-US" sz="2756" b="1" dirty="0" err="1">
                <a:solidFill>
                  <a:srgbClr val="2A2E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otham Bold"/>
              </a:rPr>
              <a:t>Além</a:t>
            </a:r>
            <a:r>
              <a:rPr lang="en-US" sz="2756" b="1" dirty="0">
                <a:solidFill>
                  <a:srgbClr val="2A2E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otham Bold"/>
              </a:rPr>
              <a:t> do </a:t>
            </a:r>
            <a:r>
              <a:rPr lang="en-US" sz="2756" b="1" dirty="0" err="1">
                <a:solidFill>
                  <a:srgbClr val="2A2E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otham Bold"/>
              </a:rPr>
              <a:t>repasse</a:t>
            </a:r>
            <a:r>
              <a:rPr lang="en-US" sz="2756" b="1" dirty="0">
                <a:solidFill>
                  <a:srgbClr val="2A2E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otham Bold"/>
              </a:rPr>
              <a:t> de </a:t>
            </a:r>
            <a:r>
              <a:rPr lang="en-US" sz="2756" b="1" dirty="0" err="1">
                <a:solidFill>
                  <a:srgbClr val="2A2E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otham Bold"/>
              </a:rPr>
              <a:t>recursos</a:t>
            </a:r>
            <a:r>
              <a:rPr lang="en-US" sz="2756" b="1" dirty="0">
                <a:solidFill>
                  <a:srgbClr val="2A2E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otham Bold"/>
              </a:rPr>
              <a:t> para </a:t>
            </a:r>
            <a:r>
              <a:rPr lang="en-US" sz="2756" b="1" dirty="0" err="1">
                <a:solidFill>
                  <a:srgbClr val="2A2E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otham Bold"/>
              </a:rPr>
              <a:t>aquisição</a:t>
            </a:r>
            <a:r>
              <a:rPr lang="en-US" sz="2756" b="1" dirty="0">
                <a:solidFill>
                  <a:srgbClr val="2A2E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otham Bold"/>
              </a:rPr>
              <a:t> dos </a:t>
            </a:r>
            <a:r>
              <a:rPr lang="en-US" sz="2756" b="1" dirty="0" err="1">
                <a:solidFill>
                  <a:srgbClr val="2A2E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otham Bold"/>
              </a:rPr>
              <a:t>medicamentos</a:t>
            </a:r>
            <a:r>
              <a:rPr lang="en-US" sz="2756" b="1" dirty="0">
                <a:solidFill>
                  <a:srgbClr val="2A2E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otham Bold"/>
              </a:rPr>
              <a:t>, o </a:t>
            </a:r>
            <a:r>
              <a:rPr lang="en-US" sz="2756" b="1" dirty="0" err="1">
                <a:solidFill>
                  <a:srgbClr val="2A2E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otham Bold"/>
              </a:rPr>
              <a:t>Ministério</a:t>
            </a:r>
            <a:r>
              <a:rPr lang="en-US" sz="2756" b="1" dirty="0">
                <a:solidFill>
                  <a:srgbClr val="2A2E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otham Bold"/>
              </a:rPr>
              <a:t> da </a:t>
            </a:r>
            <a:r>
              <a:rPr lang="en-US" sz="2756" b="1" dirty="0" err="1">
                <a:solidFill>
                  <a:srgbClr val="2A2E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otham Bold"/>
              </a:rPr>
              <a:t>Saúde</a:t>
            </a:r>
            <a:r>
              <a:rPr lang="en-US" sz="2756" b="1" dirty="0">
                <a:solidFill>
                  <a:srgbClr val="2A2E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otham Bold"/>
              </a:rPr>
              <a:t> </a:t>
            </a:r>
            <a:r>
              <a:rPr lang="en-US" sz="2756" b="1" dirty="0" err="1">
                <a:solidFill>
                  <a:srgbClr val="2A2E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otham Bold"/>
              </a:rPr>
              <a:t>distribui</a:t>
            </a:r>
            <a:r>
              <a:rPr lang="en-US" sz="2756" b="1" dirty="0">
                <a:solidFill>
                  <a:srgbClr val="2A2E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otham Bold"/>
              </a:rPr>
              <a:t> por </a:t>
            </a:r>
            <a:r>
              <a:rPr lang="en-US" sz="2756" b="1" dirty="0" err="1">
                <a:solidFill>
                  <a:srgbClr val="2A2E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otham Bold"/>
              </a:rPr>
              <a:t>meio</a:t>
            </a:r>
            <a:r>
              <a:rPr lang="en-US" sz="2756" b="1" dirty="0">
                <a:solidFill>
                  <a:srgbClr val="2A2E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otham Bold"/>
              </a:rPr>
              <a:t> do CBAF:</a:t>
            </a:r>
          </a:p>
          <a:p>
            <a:pPr algn="l">
              <a:lnSpc>
                <a:spcPts val="4780"/>
              </a:lnSpc>
            </a:pPr>
            <a:endParaRPr lang="en-US" sz="2756" b="1" dirty="0">
              <a:solidFill>
                <a:srgbClr val="2A2E3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Gotham Bold"/>
            </a:endParaRPr>
          </a:p>
          <a:p>
            <a:pPr marL="551986" lvl="1" indent="-275993" algn="l">
              <a:lnSpc>
                <a:spcPts val="4780"/>
              </a:lnSpc>
              <a:buFont typeface="Arial"/>
              <a:buChar char="•"/>
            </a:pPr>
            <a:r>
              <a:rPr lang="en-US" sz="2556" b="1" dirty="0" err="1">
                <a:solidFill>
                  <a:srgbClr val="2A2E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otham Bold"/>
              </a:rPr>
              <a:t>Clindamicina</a:t>
            </a:r>
            <a:r>
              <a:rPr lang="en-US" sz="2556" b="1" dirty="0">
                <a:solidFill>
                  <a:srgbClr val="2A2E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otham Bold"/>
              </a:rPr>
              <a:t> 300 mg </a:t>
            </a:r>
            <a:r>
              <a:rPr lang="en-US" sz="2556" b="1" dirty="0" err="1">
                <a:solidFill>
                  <a:srgbClr val="2A2E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otham Bold"/>
              </a:rPr>
              <a:t>exclusivamente</a:t>
            </a:r>
            <a:r>
              <a:rPr lang="en-US" sz="2556" b="1" dirty="0">
                <a:solidFill>
                  <a:srgbClr val="2A2E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otham Bold"/>
              </a:rPr>
              <a:t> para </a:t>
            </a:r>
            <a:r>
              <a:rPr lang="en-US" sz="2556" b="1" dirty="0" err="1">
                <a:solidFill>
                  <a:srgbClr val="2A2E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otham Bold"/>
              </a:rPr>
              <a:t>tratamento</a:t>
            </a:r>
            <a:r>
              <a:rPr lang="en-US" sz="2556" b="1" dirty="0">
                <a:solidFill>
                  <a:srgbClr val="2A2E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otham Bold"/>
              </a:rPr>
              <a:t> de </a:t>
            </a:r>
            <a:r>
              <a:rPr lang="en-US" sz="2556" b="1" dirty="0" err="1">
                <a:solidFill>
                  <a:srgbClr val="2A2E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otham Bold"/>
              </a:rPr>
              <a:t>hidradenite</a:t>
            </a:r>
            <a:r>
              <a:rPr lang="en-US" sz="2556" b="1" dirty="0">
                <a:solidFill>
                  <a:srgbClr val="2A2E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otham Bold"/>
              </a:rPr>
              <a:t> </a:t>
            </a:r>
            <a:r>
              <a:rPr lang="en-US" sz="2556" b="1" dirty="0" err="1">
                <a:solidFill>
                  <a:srgbClr val="2A2E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otham Bold"/>
              </a:rPr>
              <a:t>supurativa</a:t>
            </a:r>
            <a:r>
              <a:rPr lang="en-US" sz="2556" b="1" dirty="0">
                <a:solidFill>
                  <a:srgbClr val="2A2E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otham Bold"/>
              </a:rPr>
              <a:t> </a:t>
            </a:r>
            <a:r>
              <a:rPr lang="en-US" sz="2556" b="1" dirty="0" err="1">
                <a:solidFill>
                  <a:srgbClr val="2A2E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otham Bold"/>
              </a:rPr>
              <a:t>moderada</a:t>
            </a:r>
            <a:r>
              <a:rPr lang="en-US" sz="2556" b="1" dirty="0">
                <a:solidFill>
                  <a:srgbClr val="2A2E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otham Bold"/>
              </a:rPr>
              <a:t>, </a:t>
            </a:r>
          </a:p>
          <a:p>
            <a:pPr marL="551986" lvl="1" indent="-275993" algn="l">
              <a:lnSpc>
                <a:spcPts val="4780"/>
              </a:lnSpc>
              <a:buFont typeface="Arial"/>
              <a:buChar char="•"/>
            </a:pPr>
            <a:r>
              <a:rPr lang="en-US" sz="2556" b="1" dirty="0" err="1">
                <a:solidFill>
                  <a:srgbClr val="2A2E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otham Bold"/>
              </a:rPr>
              <a:t>Insulina</a:t>
            </a:r>
            <a:r>
              <a:rPr lang="en-US" sz="2556" b="1" dirty="0">
                <a:solidFill>
                  <a:srgbClr val="2A2E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otham Bold"/>
              </a:rPr>
              <a:t> </a:t>
            </a:r>
            <a:r>
              <a:rPr lang="en-US" sz="2556" b="1" dirty="0" err="1">
                <a:solidFill>
                  <a:srgbClr val="2A2E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otham Bold"/>
              </a:rPr>
              <a:t>humana</a:t>
            </a:r>
            <a:r>
              <a:rPr lang="en-US" sz="2556" b="1" dirty="0">
                <a:solidFill>
                  <a:srgbClr val="2A2E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otham Bold"/>
              </a:rPr>
              <a:t> NPH, </a:t>
            </a:r>
          </a:p>
          <a:p>
            <a:pPr marL="551986" lvl="1" indent="-275993" algn="l">
              <a:lnSpc>
                <a:spcPts val="4780"/>
              </a:lnSpc>
              <a:buFont typeface="Arial"/>
              <a:buChar char="•"/>
            </a:pPr>
            <a:r>
              <a:rPr lang="en-US" sz="2556" b="1" dirty="0" err="1">
                <a:solidFill>
                  <a:srgbClr val="2A2E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otham Bold"/>
              </a:rPr>
              <a:t>Insulina</a:t>
            </a:r>
            <a:r>
              <a:rPr lang="en-US" sz="2556" b="1" dirty="0">
                <a:solidFill>
                  <a:srgbClr val="2A2E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otham Bold"/>
              </a:rPr>
              <a:t> </a:t>
            </a:r>
            <a:r>
              <a:rPr lang="en-US" sz="2556" b="1" dirty="0" err="1">
                <a:solidFill>
                  <a:srgbClr val="2A2E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otham Bold"/>
              </a:rPr>
              <a:t>humana</a:t>
            </a:r>
            <a:r>
              <a:rPr lang="en-US" sz="2556" b="1" dirty="0">
                <a:solidFill>
                  <a:srgbClr val="2A2E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otham Bold"/>
              </a:rPr>
              <a:t> regular </a:t>
            </a:r>
          </a:p>
          <a:p>
            <a:pPr marL="551986" lvl="1" indent="-275993" algn="l">
              <a:lnSpc>
                <a:spcPts val="4780"/>
              </a:lnSpc>
              <a:buFont typeface="Arial"/>
              <a:buChar char="•"/>
            </a:pPr>
            <a:r>
              <a:rPr lang="en-US" sz="2556" b="1" dirty="0">
                <a:solidFill>
                  <a:srgbClr val="2A2E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otham Bold"/>
              </a:rPr>
              <a:t>Agulhas para </a:t>
            </a:r>
            <a:r>
              <a:rPr lang="en-US" sz="2556" b="1" dirty="0" err="1">
                <a:solidFill>
                  <a:srgbClr val="2A2E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otham Bold"/>
              </a:rPr>
              <a:t>canetas</a:t>
            </a:r>
            <a:r>
              <a:rPr lang="en-US" sz="2556" b="1" dirty="0">
                <a:solidFill>
                  <a:srgbClr val="2A2E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otham Bold"/>
              </a:rPr>
              <a:t> de </a:t>
            </a:r>
            <a:r>
              <a:rPr lang="en-US" sz="2556" b="1" dirty="0" err="1">
                <a:solidFill>
                  <a:srgbClr val="2A2E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otham Bold"/>
              </a:rPr>
              <a:t>insulina</a:t>
            </a:r>
            <a:endParaRPr lang="en-US" sz="2556" b="1" dirty="0">
              <a:solidFill>
                <a:srgbClr val="2A2E3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Gotham Bold"/>
            </a:endParaRPr>
          </a:p>
          <a:p>
            <a:pPr marL="551986" lvl="1" indent="-275993" algn="l">
              <a:lnSpc>
                <a:spcPts val="4780"/>
              </a:lnSpc>
              <a:buFont typeface="Arial"/>
              <a:buChar char="•"/>
            </a:pPr>
            <a:r>
              <a:rPr lang="en-US" sz="2556" b="1" dirty="0" err="1">
                <a:solidFill>
                  <a:srgbClr val="2A2E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otham Bold"/>
              </a:rPr>
              <a:t>Contraceptivos</a:t>
            </a:r>
            <a:r>
              <a:rPr lang="en-US" sz="2556" b="1" dirty="0">
                <a:solidFill>
                  <a:srgbClr val="2A2E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otham Bold"/>
              </a:rPr>
              <a:t> </a:t>
            </a:r>
            <a:r>
              <a:rPr lang="en-US" sz="2556" b="1" dirty="0" err="1">
                <a:solidFill>
                  <a:srgbClr val="2A2E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otham Bold"/>
              </a:rPr>
              <a:t>orais</a:t>
            </a:r>
            <a:r>
              <a:rPr lang="en-US" sz="2556" b="1" dirty="0">
                <a:solidFill>
                  <a:srgbClr val="2A2E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otham Bold"/>
              </a:rPr>
              <a:t> e </a:t>
            </a:r>
            <a:r>
              <a:rPr lang="en-US" sz="2556" b="1" dirty="0" err="1">
                <a:solidFill>
                  <a:srgbClr val="2A2E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otham Bold"/>
              </a:rPr>
              <a:t>injetáveis</a:t>
            </a:r>
            <a:r>
              <a:rPr lang="en-US" sz="2556" b="1" dirty="0">
                <a:solidFill>
                  <a:srgbClr val="2A2E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otham Bold"/>
              </a:rPr>
              <a:t>, </a:t>
            </a:r>
          </a:p>
          <a:p>
            <a:pPr marL="551986" lvl="1" indent="-275993" algn="l">
              <a:lnSpc>
                <a:spcPts val="4780"/>
              </a:lnSpc>
              <a:buFont typeface="Arial"/>
              <a:buChar char="•"/>
            </a:pPr>
            <a:r>
              <a:rPr lang="en-US" sz="2556" b="1" dirty="0">
                <a:solidFill>
                  <a:srgbClr val="2A2E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otham Bold"/>
              </a:rPr>
              <a:t>Misoprostol, </a:t>
            </a:r>
          </a:p>
          <a:p>
            <a:pPr marL="551986" lvl="1" indent="-275993" algn="l">
              <a:lnSpc>
                <a:spcPts val="4780"/>
              </a:lnSpc>
              <a:buFont typeface="Arial"/>
              <a:buChar char="•"/>
            </a:pPr>
            <a:r>
              <a:rPr lang="en-US" sz="2556" b="1" dirty="0" err="1">
                <a:solidFill>
                  <a:srgbClr val="2A2E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otham Bold"/>
              </a:rPr>
              <a:t>Dispositivo</a:t>
            </a:r>
            <a:r>
              <a:rPr lang="en-US" sz="2556" b="1" dirty="0">
                <a:solidFill>
                  <a:srgbClr val="2A2E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otham Bold"/>
              </a:rPr>
              <a:t> </a:t>
            </a:r>
            <a:r>
              <a:rPr lang="en-US" sz="2556" b="1" dirty="0" err="1">
                <a:solidFill>
                  <a:srgbClr val="2A2E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otham Bold"/>
              </a:rPr>
              <a:t>intrauterino</a:t>
            </a:r>
            <a:r>
              <a:rPr lang="en-US" sz="2556" b="1" dirty="0">
                <a:solidFill>
                  <a:srgbClr val="2A2E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otham Bold"/>
              </a:rPr>
              <a:t> (DIU) e </a:t>
            </a:r>
          </a:p>
          <a:p>
            <a:pPr marL="551986" lvl="1" indent="-275993" algn="l">
              <a:lnSpc>
                <a:spcPts val="4780"/>
              </a:lnSpc>
              <a:buFont typeface="Arial"/>
              <a:buChar char="•"/>
            </a:pPr>
            <a:r>
              <a:rPr lang="en-US" sz="2556" b="1" dirty="0" err="1">
                <a:solidFill>
                  <a:srgbClr val="2A2E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otham Bold"/>
              </a:rPr>
              <a:t>Diafragma</a:t>
            </a:r>
            <a:r>
              <a:rPr lang="en-US" sz="2556" b="1" dirty="0">
                <a:solidFill>
                  <a:srgbClr val="2A2E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otham Bold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88556" y="9073229"/>
            <a:ext cx="3171825" cy="1019175"/>
          </a:xfrm>
          <a:custGeom>
            <a:avLst/>
            <a:gdLst/>
            <a:ahLst/>
            <a:cxnLst/>
            <a:rect l="l" t="t" r="r" b="b"/>
            <a:pathLst>
              <a:path w="3171825" h="1019175">
                <a:moveTo>
                  <a:pt x="0" y="0"/>
                </a:moveTo>
                <a:lnTo>
                  <a:pt x="3171825" y="0"/>
                </a:lnTo>
                <a:lnTo>
                  <a:pt x="3171825" y="1019175"/>
                </a:lnTo>
                <a:lnTo>
                  <a:pt x="0" y="10191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445409" y="5606482"/>
            <a:ext cx="114300" cy="114300"/>
            <a:chOff x="0" y="0"/>
            <a:chExt cx="114300" cy="1143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57150"/>
                  </a:moveTo>
                  <a:lnTo>
                    <a:pt x="113919" y="64643"/>
                  </a:lnTo>
                  <a:lnTo>
                    <a:pt x="111379" y="75565"/>
                  </a:lnTo>
                  <a:cubicBezTo>
                    <a:pt x="108458" y="82550"/>
                    <a:pt x="106807" y="85852"/>
                    <a:pt x="104648" y="88900"/>
                  </a:cubicBezTo>
                  <a:lnTo>
                    <a:pt x="100203" y="94869"/>
                  </a:lnTo>
                  <a:lnTo>
                    <a:pt x="91948" y="102489"/>
                  </a:lnTo>
                  <a:cubicBezTo>
                    <a:pt x="85725" y="106680"/>
                    <a:pt x="82423" y="108458"/>
                    <a:pt x="78994" y="109855"/>
                  </a:cubicBezTo>
                  <a:lnTo>
                    <a:pt x="72009" y="112395"/>
                  </a:lnTo>
                  <a:lnTo>
                    <a:pt x="60960" y="114300"/>
                  </a:lnTo>
                  <a:cubicBezTo>
                    <a:pt x="53467" y="114300"/>
                    <a:pt x="49784" y="113919"/>
                    <a:pt x="46101" y="113157"/>
                  </a:cubicBezTo>
                  <a:lnTo>
                    <a:pt x="38862" y="111379"/>
                  </a:lnTo>
                  <a:lnTo>
                    <a:pt x="28575" y="106807"/>
                  </a:lnTo>
                  <a:cubicBezTo>
                    <a:pt x="22352" y="102616"/>
                    <a:pt x="19431" y="100330"/>
                    <a:pt x="16764" y="97663"/>
                  </a:cubicBezTo>
                  <a:lnTo>
                    <a:pt x="11684" y="92075"/>
                  </a:lnTo>
                  <a:lnTo>
                    <a:pt x="5842" y="82550"/>
                  </a:lnTo>
                  <a:cubicBezTo>
                    <a:pt x="2921" y="75565"/>
                    <a:pt x="1778" y="72009"/>
                    <a:pt x="1143" y="68326"/>
                  </a:cubicBezTo>
                  <a:lnTo>
                    <a:pt x="0" y="60960"/>
                  </a:lnTo>
                  <a:lnTo>
                    <a:pt x="381" y="49657"/>
                  </a:lnTo>
                  <a:cubicBezTo>
                    <a:pt x="1905" y="42291"/>
                    <a:pt x="2921" y="38735"/>
                    <a:pt x="4318" y="35306"/>
                  </a:cubicBezTo>
                  <a:lnTo>
                    <a:pt x="7493" y="28575"/>
                  </a:lnTo>
                  <a:lnTo>
                    <a:pt x="13970" y="19431"/>
                  </a:lnTo>
                  <a:cubicBezTo>
                    <a:pt x="19304" y="14097"/>
                    <a:pt x="22225" y="11811"/>
                    <a:pt x="25273" y="9652"/>
                  </a:cubicBezTo>
                  <a:lnTo>
                    <a:pt x="31750" y="5842"/>
                  </a:lnTo>
                  <a:lnTo>
                    <a:pt x="42291" y="1778"/>
                  </a:lnTo>
                  <a:cubicBezTo>
                    <a:pt x="49657" y="381"/>
                    <a:pt x="53340" y="0"/>
                    <a:pt x="57150" y="0"/>
                  </a:cubicBezTo>
                  <a:lnTo>
                    <a:pt x="64643" y="381"/>
                  </a:lnTo>
                  <a:lnTo>
                    <a:pt x="75565" y="2921"/>
                  </a:lnTo>
                  <a:cubicBezTo>
                    <a:pt x="82550" y="5842"/>
                    <a:pt x="85725" y="7493"/>
                    <a:pt x="88900" y="9652"/>
                  </a:cubicBezTo>
                  <a:lnTo>
                    <a:pt x="94869" y="14097"/>
                  </a:lnTo>
                  <a:lnTo>
                    <a:pt x="102489" y="22352"/>
                  </a:lnTo>
                  <a:cubicBezTo>
                    <a:pt x="106680" y="28575"/>
                    <a:pt x="108458" y="31877"/>
                    <a:pt x="109855" y="35306"/>
                  </a:cubicBezTo>
                  <a:lnTo>
                    <a:pt x="112395" y="42291"/>
                  </a:lnTo>
                  <a:lnTo>
                    <a:pt x="114300" y="5334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5409" y="7120957"/>
            <a:ext cx="114300" cy="114300"/>
            <a:chOff x="0" y="0"/>
            <a:chExt cx="114300" cy="1143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57150"/>
                  </a:moveTo>
                  <a:lnTo>
                    <a:pt x="113919" y="64643"/>
                  </a:lnTo>
                  <a:lnTo>
                    <a:pt x="111379" y="75565"/>
                  </a:lnTo>
                  <a:cubicBezTo>
                    <a:pt x="108458" y="82550"/>
                    <a:pt x="106807" y="85852"/>
                    <a:pt x="104648" y="88900"/>
                  </a:cubicBezTo>
                  <a:lnTo>
                    <a:pt x="100203" y="94869"/>
                  </a:lnTo>
                  <a:lnTo>
                    <a:pt x="91948" y="102489"/>
                  </a:lnTo>
                  <a:cubicBezTo>
                    <a:pt x="85725" y="106680"/>
                    <a:pt x="82423" y="108458"/>
                    <a:pt x="78994" y="109855"/>
                  </a:cubicBezTo>
                  <a:lnTo>
                    <a:pt x="72009" y="112395"/>
                  </a:lnTo>
                  <a:lnTo>
                    <a:pt x="60960" y="114300"/>
                  </a:lnTo>
                  <a:cubicBezTo>
                    <a:pt x="53467" y="114300"/>
                    <a:pt x="49784" y="113919"/>
                    <a:pt x="46101" y="113157"/>
                  </a:cubicBezTo>
                  <a:lnTo>
                    <a:pt x="38862" y="111379"/>
                  </a:lnTo>
                  <a:lnTo>
                    <a:pt x="28575" y="106807"/>
                  </a:lnTo>
                  <a:cubicBezTo>
                    <a:pt x="22352" y="102616"/>
                    <a:pt x="19431" y="100330"/>
                    <a:pt x="16764" y="97663"/>
                  </a:cubicBezTo>
                  <a:lnTo>
                    <a:pt x="11684" y="92075"/>
                  </a:lnTo>
                  <a:lnTo>
                    <a:pt x="5842" y="82550"/>
                  </a:lnTo>
                  <a:cubicBezTo>
                    <a:pt x="2921" y="75565"/>
                    <a:pt x="1778" y="72009"/>
                    <a:pt x="1143" y="68326"/>
                  </a:cubicBezTo>
                  <a:lnTo>
                    <a:pt x="0" y="60960"/>
                  </a:lnTo>
                  <a:lnTo>
                    <a:pt x="381" y="49657"/>
                  </a:lnTo>
                  <a:cubicBezTo>
                    <a:pt x="1905" y="42291"/>
                    <a:pt x="2921" y="38735"/>
                    <a:pt x="4318" y="35306"/>
                  </a:cubicBezTo>
                  <a:lnTo>
                    <a:pt x="7493" y="28575"/>
                  </a:lnTo>
                  <a:lnTo>
                    <a:pt x="13970" y="19431"/>
                  </a:lnTo>
                  <a:cubicBezTo>
                    <a:pt x="19304" y="14097"/>
                    <a:pt x="22225" y="11811"/>
                    <a:pt x="25273" y="9652"/>
                  </a:cubicBezTo>
                  <a:lnTo>
                    <a:pt x="31750" y="5842"/>
                  </a:lnTo>
                  <a:lnTo>
                    <a:pt x="42291" y="1778"/>
                  </a:lnTo>
                  <a:cubicBezTo>
                    <a:pt x="49657" y="381"/>
                    <a:pt x="53340" y="0"/>
                    <a:pt x="57150" y="0"/>
                  </a:cubicBezTo>
                  <a:lnTo>
                    <a:pt x="64643" y="381"/>
                  </a:lnTo>
                  <a:lnTo>
                    <a:pt x="75565" y="2921"/>
                  </a:lnTo>
                  <a:cubicBezTo>
                    <a:pt x="82550" y="5842"/>
                    <a:pt x="85725" y="7493"/>
                    <a:pt x="88900" y="9652"/>
                  </a:cubicBezTo>
                  <a:lnTo>
                    <a:pt x="94869" y="14097"/>
                  </a:lnTo>
                  <a:lnTo>
                    <a:pt x="102489" y="22352"/>
                  </a:lnTo>
                  <a:cubicBezTo>
                    <a:pt x="106680" y="28575"/>
                    <a:pt x="108458" y="31877"/>
                    <a:pt x="109855" y="35306"/>
                  </a:cubicBezTo>
                  <a:lnTo>
                    <a:pt x="112395" y="42291"/>
                  </a:lnTo>
                  <a:lnTo>
                    <a:pt x="114300" y="5334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445409" y="9092279"/>
            <a:ext cx="114300" cy="114300"/>
            <a:chOff x="0" y="0"/>
            <a:chExt cx="114300" cy="1143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57150"/>
                  </a:moveTo>
                  <a:lnTo>
                    <a:pt x="113919" y="64643"/>
                  </a:lnTo>
                  <a:lnTo>
                    <a:pt x="111379" y="75565"/>
                  </a:lnTo>
                  <a:cubicBezTo>
                    <a:pt x="108458" y="82550"/>
                    <a:pt x="106807" y="85852"/>
                    <a:pt x="104648" y="88900"/>
                  </a:cubicBezTo>
                  <a:lnTo>
                    <a:pt x="100203" y="94869"/>
                  </a:lnTo>
                  <a:lnTo>
                    <a:pt x="91948" y="102489"/>
                  </a:lnTo>
                  <a:cubicBezTo>
                    <a:pt x="85725" y="106680"/>
                    <a:pt x="82423" y="108458"/>
                    <a:pt x="78994" y="109855"/>
                  </a:cubicBezTo>
                  <a:lnTo>
                    <a:pt x="72009" y="112395"/>
                  </a:lnTo>
                  <a:lnTo>
                    <a:pt x="60960" y="114300"/>
                  </a:lnTo>
                  <a:cubicBezTo>
                    <a:pt x="53467" y="114300"/>
                    <a:pt x="49784" y="113919"/>
                    <a:pt x="46101" y="113157"/>
                  </a:cubicBezTo>
                  <a:lnTo>
                    <a:pt x="38862" y="111379"/>
                  </a:lnTo>
                  <a:lnTo>
                    <a:pt x="28575" y="106807"/>
                  </a:lnTo>
                  <a:cubicBezTo>
                    <a:pt x="22352" y="102616"/>
                    <a:pt x="19431" y="100330"/>
                    <a:pt x="16764" y="97663"/>
                  </a:cubicBezTo>
                  <a:lnTo>
                    <a:pt x="11684" y="92075"/>
                  </a:lnTo>
                  <a:lnTo>
                    <a:pt x="5842" y="82550"/>
                  </a:lnTo>
                  <a:cubicBezTo>
                    <a:pt x="2921" y="75565"/>
                    <a:pt x="1778" y="72009"/>
                    <a:pt x="1143" y="68326"/>
                  </a:cubicBezTo>
                  <a:lnTo>
                    <a:pt x="0" y="60960"/>
                  </a:lnTo>
                  <a:lnTo>
                    <a:pt x="381" y="49657"/>
                  </a:lnTo>
                  <a:cubicBezTo>
                    <a:pt x="1905" y="42291"/>
                    <a:pt x="2921" y="38735"/>
                    <a:pt x="4318" y="35306"/>
                  </a:cubicBezTo>
                  <a:lnTo>
                    <a:pt x="7493" y="28575"/>
                  </a:lnTo>
                  <a:lnTo>
                    <a:pt x="13970" y="19431"/>
                  </a:lnTo>
                  <a:cubicBezTo>
                    <a:pt x="19304" y="14097"/>
                    <a:pt x="22225" y="11811"/>
                    <a:pt x="25273" y="9652"/>
                  </a:cubicBezTo>
                  <a:lnTo>
                    <a:pt x="31750" y="5842"/>
                  </a:lnTo>
                  <a:lnTo>
                    <a:pt x="42291" y="1778"/>
                  </a:lnTo>
                  <a:cubicBezTo>
                    <a:pt x="49657" y="381"/>
                    <a:pt x="53340" y="0"/>
                    <a:pt x="57150" y="0"/>
                  </a:cubicBezTo>
                  <a:lnTo>
                    <a:pt x="64643" y="381"/>
                  </a:lnTo>
                  <a:lnTo>
                    <a:pt x="75565" y="2921"/>
                  </a:lnTo>
                  <a:cubicBezTo>
                    <a:pt x="82550" y="5842"/>
                    <a:pt x="85725" y="7493"/>
                    <a:pt x="88900" y="9652"/>
                  </a:cubicBezTo>
                  <a:lnTo>
                    <a:pt x="94869" y="14097"/>
                  </a:lnTo>
                  <a:lnTo>
                    <a:pt x="102489" y="22352"/>
                  </a:lnTo>
                  <a:cubicBezTo>
                    <a:pt x="106680" y="28575"/>
                    <a:pt x="108458" y="31877"/>
                    <a:pt x="109855" y="35306"/>
                  </a:cubicBezTo>
                  <a:lnTo>
                    <a:pt x="112395" y="42291"/>
                  </a:lnTo>
                  <a:lnTo>
                    <a:pt x="114300" y="5334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-3048" y="0"/>
            <a:ext cx="18294096" cy="2152345"/>
            <a:chOff x="0" y="0"/>
            <a:chExt cx="18294096" cy="2152345"/>
          </a:xfrm>
        </p:grpSpPr>
        <p:sp>
          <p:nvSpPr>
            <p:cNvPr id="10" name="Freeform 10"/>
            <p:cNvSpPr/>
            <p:nvPr/>
          </p:nvSpPr>
          <p:spPr>
            <a:xfrm>
              <a:off x="3048" y="0"/>
              <a:ext cx="18288000" cy="2152396"/>
            </a:xfrm>
            <a:custGeom>
              <a:avLst/>
              <a:gdLst/>
              <a:ahLst/>
              <a:cxnLst/>
              <a:rect l="l" t="t" r="r" b="b"/>
              <a:pathLst>
                <a:path w="18288000" h="2152396">
                  <a:moveTo>
                    <a:pt x="0" y="0"/>
                  </a:moveTo>
                  <a:lnTo>
                    <a:pt x="0" y="2152396"/>
                  </a:lnTo>
                  <a:lnTo>
                    <a:pt x="18288000" y="2152396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006E54"/>
            </a:solidFill>
          </p:spPr>
        </p:sp>
      </p:grpSp>
      <p:sp>
        <p:nvSpPr>
          <p:cNvPr id="12" name="Freeform 12"/>
          <p:cNvSpPr/>
          <p:nvPr/>
        </p:nvSpPr>
        <p:spPr>
          <a:xfrm>
            <a:off x="8042618" y="2509857"/>
            <a:ext cx="9216682" cy="6497761"/>
          </a:xfrm>
          <a:custGeom>
            <a:avLst/>
            <a:gdLst/>
            <a:ahLst/>
            <a:cxnLst/>
            <a:rect l="l" t="t" r="r" b="b"/>
            <a:pathLst>
              <a:path w="9216682" h="6497761">
                <a:moveTo>
                  <a:pt x="0" y="0"/>
                </a:moveTo>
                <a:lnTo>
                  <a:pt x="9216682" y="0"/>
                </a:lnTo>
                <a:lnTo>
                  <a:pt x="9216682" y="6497761"/>
                </a:lnTo>
                <a:lnTo>
                  <a:pt x="0" y="64977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40509" y="413068"/>
            <a:ext cx="17584360" cy="1724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74"/>
              </a:lnSpc>
            </a:pPr>
            <a:r>
              <a:rPr lang="en-US" sz="4999" b="1" dirty="0" err="1">
                <a:solidFill>
                  <a:srgbClr val="FFFFFF"/>
                </a:solidFill>
                <a:latin typeface="+mj-lt"/>
                <a:ea typeface="Gotham Bold"/>
                <a:cs typeface="Gotham Bold"/>
                <a:sym typeface="Gotham Bold"/>
              </a:rPr>
              <a:t>Componente</a:t>
            </a:r>
            <a:r>
              <a:rPr lang="en-US" sz="4999" b="1" dirty="0">
                <a:solidFill>
                  <a:srgbClr val="FFFFFF"/>
                </a:solidFill>
                <a:latin typeface="+mj-lt"/>
                <a:ea typeface="Gotham Bold"/>
                <a:cs typeface="Gotham Bold"/>
                <a:sym typeface="Gotham Bold"/>
              </a:rPr>
              <a:t> </a:t>
            </a:r>
            <a:r>
              <a:rPr lang="en-US" sz="4999" b="1" dirty="0" err="1">
                <a:solidFill>
                  <a:srgbClr val="FFFFFF"/>
                </a:solidFill>
                <a:latin typeface="+mj-lt"/>
                <a:ea typeface="Gotham Bold"/>
                <a:cs typeface="Gotham Bold"/>
                <a:sym typeface="Gotham Bold"/>
              </a:rPr>
              <a:t>Básico</a:t>
            </a:r>
            <a:r>
              <a:rPr lang="en-US" sz="4999" b="1" dirty="0">
                <a:solidFill>
                  <a:srgbClr val="FFFFFF"/>
                </a:solidFill>
                <a:latin typeface="+mj-lt"/>
                <a:ea typeface="Gotham Bold"/>
                <a:cs typeface="Gotham Bold"/>
                <a:sym typeface="Gotham Bold"/>
              </a:rPr>
              <a:t> da </a:t>
            </a:r>
            <a:r>
              <a:rPr lang="en-US" sz="4999" b="1" dirty="0" err="1">
                <a:solidFill>
                  <a:srgbClr val="FFFFFF"/>
                </a:solidFill>
                <a:latin typeface="+mj-lt"/>
                <a:ea typeface="Gotham Bold"/>
                <a:cs typeface="Gotham Bold"/>
                <a:sym typeface="Gotham Bold"/>
              </a:rPr>
              <a:t>Assistência</a:t>
            </a:r>
            <a:r>
              <a:rPr lang="en-US" sz="4999" b="1" dirty="0">
                <a:solidFill>
                  <a:srgbClr val="FFFFFF"/>
                </a:solidFill>
                <a:latin typeface="+mj-lt"/>
                <a:ea typeface="Gotham Bold"/>
                <a:cs typeface="Gotham Bold"/>
                <a:sym typeface="Gotham Bold"/>
              </a:rPr>
              <a:t> </a:t>
            </a:r>
            <a:r>
              <a:rPr lang="en-US" sz="4999" b="1" dirty="0" err="1">
                <a:solidFill>
                  <a:srgbClr val="FFFFFF"/>
                </a:solidFill>
                <a:latin typeface="+mj-lt"/>
                <a:ea typeface="Gotham Bold"/>
                <a:cs typeface="Gotham Bold"/>
                <a:sym typeface="Gotham Bold"/>
              </a:rPr>
              <a:t>Farmacêutica</a:t>
            </a:r>
            <a:r>
              <a:rPr lang="en-US" sz="4999" b="1" dirty="0">
                <a:solidFill>
                  <a:srgbClr val="FFFFFF"/>
                </a:solidFill>
                <a:latin typeface="+mj-lt"/>
                <a:ea typeface="Gotham Bold"/>
                <a:cs typeface="Gotham Bold"/>
                <a:sym typeface="Gotham Bold"/>
              </a:rPr>
              <a:t> - CBAF</a:t>
            </a:r>
          </a:p>
          <a:p>
            <a:pPr algn="l">
              <a:lnSpc>
                <a:spcPts val="6974"/>
              </a:lnSpc>
            </a:pPr>
            <a:endParaRPr lang="en-US" sz="4999" b="1" dirty="0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242442" y="5390026"/>
            <a:ext cx="7059253" cy="445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2799" b="1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UNIÃO</a:t>
            </a:r>
          </a:p>
          <a:p>
            <a:pPr algn="l">
              <a:lnSpc>
                <a:spcPts val="3900"/>
              </a:lnSpc>
            </a:pPr>
            <a:r>
              <a:rPr lang="en-US" sz="2799" b="1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 </a:t>
            </a:r>
          </a:p>
          <a:p>
            <a:pPr algn="l">
              <a:lnSpc>
                <a:spcPts val="3900"/>
              </a:lnSpc>
            </a:pPr>
            <a:endParaRPr lang="en-US" sz="2799" b="1" dirty="0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  <a:p>
            <a:pPr algn="l">
              <a:lnSpc>
                <a:spcPts val="3900"/>
              </a:lnSpc>
            </a:pPr>
            <a:r>
              <a:rPr lang="en-US" sz="2799" b="1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ESTADOS</a:t>
            </a:r>
          </a:p>
          <a:p>
            <a:pPr algn="l">
              <a:lnSpc>
                <a:spcPts val="3900"/>
              </a:lnSpc>
            </a:pPr>
            <a:r>
              <a:rPr lang="en-US" sz="2799" b="1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  </a:t>
            </a:r>
          </a:p>
          <a:p>
            <a:pPr algn="l">
              <a:lnSpc>
                <a:spcPts val="3900"/>
              </a:lnSpc>
            </a:pPr>
            <a:endParaRPr lang="en-US" sz="2799" b="1" dirty="0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  <a:p>
            <a:pPr algn="l">
              <a:lnSpc>
                <a:spcPts val="3900"/>
              </a:lnSpc>
            </a:pPr>
            <a:endParaRPr lang="en-US" sz="2799" b="1" dirty="0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  <a:p>
            <a:pPr algn="l">
              <a:lnSpc>
                <a:spcPts val="3900"/>
              </a:lnSpc>
            </a:pPr>
            <a:r>
              <a:rPr lang="en-US" sz="2799" b="1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MUNICÍPIOS</a:t>
            </a:r>
          </a:p>
          <a:p>
            <a:pPr algn="l">
              <a:lnSpc>
                <a:spcPts val="3900"/>
              </a:lnSpc>
            </a:pPr>
            <a:endParaRPr lang="en-US" sz="2799" b="1" dirty="0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9196B2EE-40F9-4CA3-8613-9A8CA145B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294" y="2334283"/>
            <a:ext cx="7220958" cy="3858163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EA0AFCD0-6865-4CB2-BEF4-42860A5450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581" y="6438131"/>
            <a:ext cx="7323971" cy="16370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88556" y="9073229"/>
            <a:ext cx="3171825" cy="1019175"/>
          </a:xfrm>
          <a:custGeom>
            <a:avLst/>
            <a:gdLst/>
            <a:ahLst/>
            <a:cxnLst/>
            <a:rect l="l" t="t" r="r" b="b"/>
            <a:pathLst>
              <a:path w="3171825" h="1019175">
                <a:moveTo>
                  <a:pt x="0" y="0"/>
                </a:moveTo>
                <a:lnTo>
                  <a:pt x="3171825" y="0"/>
                </a:lnTo>
                <a:lnTo>
                  <a:pt x="3171825" y="1019175"/>
                </a:lnTo>
                <a:lnTo>
                  <a:pt x="0" y="10191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-3048" y="0"/>
            <a:ext cx="18294096" cy="2152345"/>
            <a:chOff x="0" y="0"/>
            <a:chExt cx="18294096" cy="2152345"/>
          </a:xfrm>
        </p:grpSpPr>
        <p:sp>
          <p:nvSpPr>
            <p:cNvPr id="4" name="Freeform 4"/>
            <p:cNvSpPr/>
            <p:nvPr/>
          </p:nvSpPr>
          <p:spPr>
            <a:xfrm>
              <a:off x="3048" y="0"/>
              <a:ext cx="18288000" cy="2152396"/>
            </a:xfrm>
            <a:custGeom>
              <a:avLst/>
              <a:gdLst/>
              <a:ahLst/>
              <a:cxnLst/>
              <a:rect l="l" t="t" r="r" b="b"/>
              <a:pathLst>
                <a:path w="18288000" h="2152396">
                  <a:moveTo>
                    <a:pt x="0" y="0"/>
                  </a:moveTo>
                  <a:lnTo>
                    <a:pt x="0" y="2152396"/>
                  </a:lnTo>
                  <a:lnTo>
                    <a:pt x="18288000" y="2152396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006E54">
                <a:alpha val="73725"/>
              </a:srgbClr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32909" y="427565"/>
            <a:ext cx="17222181" cy="17248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b="1" dirty="0" err="1">
                <a:solidFill>
                  <a:srgbClr val="FFFFFF"/>
                </a:solidFill>
                <a:latin typeface="+mj-lt"/>
                <a:ea typeface="Gotham Bold"/>
                <a:cs typeface="Gotham Bold"/>
                <a:sym typeface="Gotham Bold"/>
              </a:rPr>
              <a:t>Programa</a:t>
            </a:r>
            <a:r>
              <a:rPr lang="en-US" sz="4999" b="1" dirty="0">
                <a:solidFill>
                  <a:srgbClr val="FFFFFF"/>
                </a:solidFill>
                <a:latin typeface="+mj-lt"/>
                <a:ea typeface="Gotham Bold"/>
                <a:cs typeface="Gotham Bold"/>
                <a:sym typeface="Gotham Bold"/>
              </a:rPr>
              <a:t> Nacional de </a:t>
            </a:r>
            <a:r>
              <a:rPr lang="en-US" sz="4999" b="1" dirty="0" err="1">
                <a:solidFill>
                  <a:srgbClr val="FFFFFF"/>
                </a:solidFill>
                <a:latin typeface="+mj-lt"/>
                <a:ea typeface="Gotham Bold"/>
                <a:cs typeface="Gotham Bold"/>
                <a:sym typeface="Gotham Bold"/>
              </a:rPr>
              <a:t>Qualificação</a:t>
            </a:r>
            <a:r>
              <a:rPr lang="en-US" sz="4999" b="1" dirty="0">
                <a:solidFill>
                  <a:srgbClr val="FFFFFF"/>
                </a:solidFill>
                <a:latin typeface="+mj-lt"/>
                <a:ea typeface="Gotham Bold"/>
                <a:cs typeface="Gotham Bold"/>
                <a:sym typeface="Gotham Bold"/>
              </a:rPr>
              <a:t> da </a:t>
            </a:r>
            <a:r>
              <a:rPr lang="en-US" sz="4999" b="1" dirty="0" err="1">
                <a:solidFill>
                  <a:srgbClr val="FFFFFF"/>
                </a:solidFill>
                <a:latin typeface="+mj-lt"/>
                <a:ea typeface="Gotham Bold"/>
                <a:cs typeface="Gotham Bold"/>
                <a:sym typeface="Gotham Bold"/>
              </a:rPr>
              <a:t>Assistência</a:t>
            </a:r>
            <a:r>
              <a:rPr lang="en-US" sz="4999" b="1" dirty="0">
                <a:solidFill>
                  <a:srgbClr val="FFFFFF"/>
                </a:solidFill>
                <a:latin typeface="+mj-lt"/>
                <a:ea typeface="Gotham Bold"/>
                <a:cs typeface="Gotham Bold"/>
                <a:sym typeface="Gotham Bold"/>
              </a:rPr>
              <a:t> </a:t>
            </a:r>
            <a:r>
              <a:rPr lang="en-US" sz="4999" b="1" dirty="0" err="1">
                <a:solidFill>
                  <a:srgbClr val="FFFFFF"/>
                </a:solidFill>
                <a:latin typeface="+mj-lt"/>
                <a:ea typeface="Gotham Bold"/>
                <a:cs typeface="Gotham Bold"/>
                <a:sym typeface="Gotham Bold"/>
              </a:rPr>
              <a:t>Farmacêutica</a:t>
            </a:r>
            <a:r>
              <a:rPr lang="en-US" sz="4999" b="1" dirty="0">
                <a:solidFill>
                  <a:srgbClr val="FFFFFF"/>
                </a:solidFill>
                <a:latin typeface="+mj-lt"/>
                <a:ea typeface="Gotham Bold"/>
                <a:cs typeface="Gotham Bold"/>
                <a:sym typeface="Gotham Bold"/>
              </a:rPr>
              <a:t> - QUALIFARSUS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E1420C2-F734-4DE5-9317-589DC2C1C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2252364"/>
            <a:ext cx="9154803" cy="361047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45ED841-E9CE-4821-9C31-6C0390D757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891" y="6029495"/>
            <a:ext cx="9440592" cy="3553321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8D00114-0E9C-47F8-AB60-A50BEB8BA1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40" y="2225648"/>
            <a:ext cx="5287113" cy="35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66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749</Words>
  <Application>Microsoft Office PowerPoint</Application>
  <PresentationFormat>Personalizar</PresentationFormat>
  <Paragraphs>156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Gotham Bold</vt:lpstr>
      <vt:lpstr>Arial</vt:lpstr>
      <vt:lpstr>League Spartan</vt:lpstr>
      <vt:lpstr>Gliker Bold</vt:lpstr>
      <vt:lpstr>Gotham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GERÊNCIA DE ASSISTÊNCIA FARMACÊUTICA CENTRO DE MEDICAÇÃO DE ALTO CUSTO - JUAREZ BARBOSA</dc:title>
  <dc:creator>Viviane de Cássia Troncha Martins</dc:creator>
  <cp:lastModifiedBy>Viviane de Cássia Troncha Martins</cp:lastModifiedBy>
  <cp:revision>19</cp:revision>
  <dcterms:created xsi:type="dcterms:W3CDTF">2006-08-16T00:00:00Z</dcterms:created>
  <dcterms:modified xsi:type="dcterms:W3CDTF">2025-03-19T12:45:27Z</dcterms:modified>
  <dc:identifier>DAGOZq8aDh4</dc:identifier>
</cp:coreProperties>
</file>