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8" r:id="rId2"/>
    <p:sldId id="405" r:id="rId3"/>
    <p:sldId id="399" r:id="rId4"/>
    <p:sldId id="416" r:id="rId5"/>
    <p:sldId id="389" r:id="rId6"/>
    <p:sldId id="407" r:id="rId7"/>
    <p:sldId id="413" r:id="rId8"/>
    <p:sldId id="406" r:id="rId9"/>
    <p:sldId id="414" r:id="rId10"/>
    <p:sldId id="415" r:id="rId11"/>
    <p:sldId id="400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" initials="M" lastIdx="2" clrIdx="0">
    <p:extLst>
      <p:ext uri="{19B8F6BF-5375-455C-9EA6-DF929625EA0E}">
        <p15:presenceInfo xmlns:p15="http://schemas.microsoft.com/office/powerpoint/2012/main" userId="M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5D4"/>
    <a:srgbClr val="DB9712"/>
    <a:srgbClr val="1B6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6E638-A50A-4BC8-9C04-1D5B4352E48E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7D788634-47E3-423B-AA02-FE2DCA5D2363}">
      <dgm:prSet phldrT="[Texto]" custT="1"/>
      <dgm:spPr/>
      <dgm:t>
        <a:bodyPr/>
        <a:lstStyle/>
        <a:p>
          <a:pPr algn="ctr"/>
          <a:r>
            <a:rPr lang="pt-BR" sz="1600" b="1" dirty="0"/>
            <a:t>COMISSÕES INTERGESTORES E REGIONAIS CIR’S </a:t>
          </a:r>
        </a:p>
      </dgm:t>
    </dgm:pt>
    <dgm:pt modelId="{4BBAF97F-52BC-4C0A-9751-E44B29CEBFAA}" type="parTrans" cxnId="{F892D8EF-CCF4-4AF5-A675-8FE6FB4A25FF}">
      <dgm:prSet/>
      <dgm:spPr/>
      <dgm:t>
        <a:bodyPr/>
        <a:lstStyle/>
        <a:p>
          <a:endParaRPr lang="pt-BR"/>
        </a:p>
      </dgm:t>
    </dgm:pt>
    <dgm:pt modelId="{D62D020D-B0BB-4D79-A777-AD536D8C4019}" type="sibTrans" cxnId="{F892D8EF-CCF4-4AF5-A675-8FE6FB4A25FF}">
      <dgm:prSet/>
      <dgm:spPr/>
      <dgm:t>
        <a:bodyPr/>
        <a:lstStyle/>
        <a:p>
          <a:endParaRPr lang="pt-BR"/>
        </a:p>
      </dgm:t>
    </dgm:pt>
    <dgm:pt modelId="{F78709FA-AA2B-4D51-960D-8EF3C6BA6DBB}">
      <dgm:prSet phldrT="[Texto]" custT="1"/>
      <dgm:spPr/>
      <dgm:t>
        <a:bodyPr/>
        <a:lstStyle/>
        <a:p>
          <a:pPr algn="ctr"/>
          <a:r>
            <a:rPr lang="pt-BR" sz="1600" b="1" dirty="0"/>
            <a:t>COMISSÕES INTERGESTORES MACRORREGIONAIS CIM'S </a:t>
          </a:r>
        </a:p>
      </dgm:t>
    </dgm:pt>
    <dgm:pt modelId="{0E40EC1D-2074-467A-928B-2FCB13BB7F0D}" type="parTrans" cxnId="{FD1D19BE-6058-4911-B0C0-C52558D27DDB}">
      <dgm:prSet/>
      <dgm:spPr/>
      <dgm:t>
        <a:bodyPr/>
        <a:lstStyle/>
        <a:p>
          <a:endParaRPr lang="pt-BR"/>
        </a:p>
      </dgm:t>
    </dgm:pt>
    <dgm:pt modelId="{8B612657-FEE7-4FA5-B1E4-2CF1D7C48012}" type="sibTrans" cxnId="{FD1D19BE-6058-4911-B0C0-C52558D27DDB}">
      <dgm:prSet/>
      <dgm:spPr/>
      <dgm:t>
        <a:bodyPr/>
        <a:lstStyle/>
        <a:p>
          <a:endParaRPr lang="pt-BR"/>
        </a:p>
      </dgm:t>
    </dgm:pt>
    <dgm:pt modelId="{774E8411-6A73-47AD-ABB6-22AAEFC1A5A8}">
      <dgm:prSet custT="1"/>
      <dgm:spPr/>
      <dgm:t>
        <a:bodyPr/>
        <a:lstStyle/>
        <a:p>
          <a:pPr algn="ctr"/>
          <a:r>
            <a:rPr lang="pt-BR" sz="1600" b="1" dirty="0"/>
            <a:t>COMISSÕES INTERGESTORES BIPARTITE - CIB</a:t>
          </a:r>
          <a:endParaRPr lang="pt-BR" sz="1600" dirty="0"/>
        </a:p>
      </dgm:t>
    </dgm:pt>
    <dgm:pt modelId="{890FD1A8-36E9-4A3F-BD74-E285DB9E0353}" type="parTrans" cxnId="{53BC5F1F-4B55-4F05-8320-E6958D1B7F7C}">
      <dgm:prSet/>
      <dgm:spPr/>
      <dgm:t>
        <a:bodyPr/>
        <a:lstStyle/>
        <a:p>
          <a:endParaRPr lang="pt-BR"/>
        </a:p>
      </dgm:t>
    </dgm:pt>
    <dgm:pt modelId="{092BD011-E7A8-47DE-AD8F-9A20F27238A6}" type="sibTrans" cxnId="{53BC5F1F-4B55-4F05-8320-E6958D1B7F7C}">
      <dgm:prSet/>
      <dgm:spPr/>
      <dgm:t>
        <a:bodyPr/>
        <a:lstStyle/>
        <a:p>
          <a:endParaRPr lang="pt-BR"/>
        </a:p>
      </dgm:t>
    </dgm:pt>
    <dgm:pt modelId="{082A4496-4F98-4085-B2C2-77DE5AC4A111}" type="pres">
      <dgm:prSet presAssocID="{EF46E638-A50A-4BC8-9C04-1D5B4352E48E}" presName="arrowDiagram" presStyleCnt="0">
        <dgm:presLayoutVars>
          <dgm:chMax val="5"/>
          <dgm:dir/>
          <dgm:resizeHandles val="exact"/>
        </dgm:presLayoutVars>
      </dgm:prSet>
      <dgm:spPr/>
    </dgm:pt>
    <dgm:pt modelId="{09F5EB2E-4611-4E96-9912-F0336E7BFB8B}" type="pres">
      <dgm:prSet presAssocID="{EF46E638-A50A-4BC8-9C04-1D5B4352E48E}" presName="arrow" presStyleLbl="bgShp" presStyleIdx="0" presStyleCnt="1" custLinFactNeighborX="-252" custLinFactNeighborY="-13475"/>
      <dgm:spPr/>
    </dgm:pt>
    <dgm:pt modelId="{FD912D3D-EBB6-4E3B-8EA4-2B50B94150E4}" type="pres">
      <dgm:prSet presAssocID="{EF46E638-A50A-4BC8-9C04-1D5B4352E48E}" presName="arrowDiagram3" presStyleCnt="0"/>
      <dgm:spPr/>
    </dgm:pt>
    <dgm:pt modelId="{C9A9E4F9-AFEC-427B-993A-35A84634647A}" type="pres">
      <dgm:prSet presAssocID="{7D788634-47E3-423B-AA02-FE2DCA5D2363}" presName="bullet3a" presStyleLbl="node1" presStyleIdx="0" presStyleCnt="3"/>
      <dgm:spPr/>
    </dgm:pt>
    <dgm:pt modelId="{A31ED5C8-8BB5-4CE3-9D19-45C52CA2E860}" type="pres">
      <dgm:prSet presAssocID="{7D788634-47E3-423B-AA02-FE2DCA5D2363}" presName="textBox3a" presStyleLbl="revTx" presStyleIdx="0" presStyleCnt="3" custScaleX="128834" custScaleY="107165">
        <dgm:presLayoutVars>
          <dgm:bulletEnabled val="1"/>
        </dgm:presLayoutVars>
      </dgm:prSet>
      <dgm:spPr/>
    </dgm:pt>
    <dgm:pt modelId="{EE7A06D6-099A-41B4-A9A0-83BA7DEE2DDD}" type="pres">
      <dgm:prSet presAssocID="{F78709FA-AA2B-4D51-960D-8EF3C6BA6DBB}" presName="bullet3b" presStyleLbl="node1" presStyleIdx="1" presStyleCnt="3"/>
      <dgm:spPr/>
    </dgm:pt>
    <dgm:pt modelId="{8E4BAB2E-C1B8-4F3F-B45A-6229981E2099}" type="pres">
      <dgm:prSet presAssocID="{F78709FA-AA2B-4D51-960D-8EF3C6BA6DBB}" presName="textBox3b" presStyleLbl="revTx" presStyleIdx="1" presStyleCnt="3" custScaleX="151370" custScaleY="94488">
        <dgm:presLayoutVars>
          <dgm:bulletEnabled val="1"/>
        </dgm:presLayoutVars>
      </dgm:prSet>
      <dgm:spPr/>
    </dgm:pt>
    <dgm:pt modelId="{461F7D35-AAF5-4C89-B580-B76DF0F6E875}" type="pres">
      <dgm:prSet presAssocID="{774E8411-6A73-47AD-ABB6-22AAEFC1A5A8}" presName="bullet3c" presStyleLbl="node1" presStyleIdx="2" presStyleCnt="3"/>
      <dgm:spPr/>
    </dgm:pt>
    <dgm:pt modelId="{A7914DE7-414E-48F2-9B67-B15C92C48EC8}" type="pres">
      <dgm:prSet presAssocID="{774E8411-6A73-47AD-ABB6-22AAEFC1A5A8}" presName="textBox3c" presStyleLbl="revTx" presStyleIdx="2" presStyleCnt="3" custScaleX="136340" custScaleY="88783" custLinFactNeighborX="-5010" custLinFactNeighborY="-3345">
        <dgm:presLayoutVars>
          <dgm:bulletEnabled val="1"/>
        </dgm:presLayoutVars>
      </dgm:prSet>
      <dgm:spPr/>
    </dgm:pt>
  </dgm:ptLst>
  <dgm:cxnLst>
    <dgm:cxn modelId="{53BC5F1F-4B55-4F05-8320-E6958D1B7F7C}" srcId="{EF46E638-A50A-4BC8-9C04-1D5B4352E48E}" destId="{774E8411-6A73-47AD-ABB6-22AAEFC1A5A8}" srcOrd="2" destOrd="0" parTransId="{890FD1A8-36E9-4A3F-BD74-E285DB9E0353}" sibTransId="{092BD011-E7A8-47DE-AD8F-9A20F27238A6}"/>
    <dgm:cxn modelId="{4EA3AE20-966D-445E-B688-3D1EC7657EED}" type="presOf" srcId="{7D788634-47E3-423B-AA02-FE2DCA5D2363}" destId="{A31ED5C8-8BB5-4CE3-9D19-45C52CA2E860}" srcOrd="0" destOrd="0" presId="urn:microsoft.com/office/officeart/2005/8/layout/arrow2"/>
    <dgm:cxn modelId="{EBB87E28-F064-4BCE-A39F-40AD7C0D2DAC}" type="presOf" srcId="{F78709FA-AA2B-4D51-960D-8EF3C6BA6DBB}" destId="{8E4BAB2E-C1B8-4F3F-B45A-6229981E2099}" srcOrd="0" destOrd="0" presId="urn:microsoft.com/office/officeart/2005/8/layout/arrow2"/>
    <dgm:cxn modelId="{FD1D19BE-6058-4911-B0C0-C52558D27DDB}" srcId="{EF46E638-A50A-4BC8-9C04-1D5B4352E48E}" destId="{F78709FA-AA2B-4D51-960D-8EF3C6BA6DBB}" srcOrd="1" destOrd="0" parTransId="{0E40EC1D-2074-467A-928B-2FCB13BB7F0D}" sibTransId="{8B612657-FEE7-4FA5-B1E4-2CF1D7C48012}"/>
    <dgm:cxn modelId="{89423DEB-96BD-4FC7-BBA3-FE08DF89B45A}" type="presOf" srcId="{EF46E638-A50A-4BC8-9C04-1D5B4352E48E}" destId="{082A4496-4F98-4085-B2C2-77DE5AC4A111}" srcOrd="0" destOrd="0" presId="urn:microsoft.com/office/officeart/2005/8/layout/arrow2"/>
    <dgm:cxn modelId="{F892D8EF-CCF4-4AF5-A675-8FE6FB4A25FF}" srcId="{EF46E638-A50A-4BC8-9C04-1D5B4352E48E}" destId="{7D788634-47E3-423B-AA02-FE2DCA5D2363}" srcOrd="0" destOrd="0" parTransId="{4BBAF97F-52BC-4C0A-9751-E44B29CEBFAA}" sibTransId="{D62D020D-B0BB-4D79-A777-AD536D8C4019}"/>
    <dgm:cxn modelId="{8D925CF4-42AA-428F-812D-71B8B622A7BD}" type="presOf" srcId="{774E8411-6A73-47AD-ABB6-22AAEFC1A5A8}" destId="{A7914DE7-414E-48F2-9B67-B15C92C48EC8}" srcOrd="0" destOrd="0" presId="urn:microsoft.com/office/officeart/2005/8/layout/arrow2"/>
    <dgm:cxn modelId="{7CA7625D-0081-4E59-B881-18529929F50E}" type="presParOf" srcId="{082A4496-4F98-4085-B2C2-77DE5AC4A111}" destId="{09F5EB2E-4611-4E96-9912-F0336E7BFB8B}" srcOrd="0" destOrd="0" presId="urn:microsoft.com/office/officeart/2005/8/layout/arrow2"/>
    <dgm:cxn modelId="{3FBC2DD7-F3F5-4585-B363-17D07B637E30}" type="presParOf" srcId="{082A4496-4F98-4085-B2C2-77DE5AC4A111}" destId="{FD912D3D-EBB6-4E3B-8EA4-2B50B94150E4}" srcOrd="1" destOrd="0" presId="urn:microsoft.com/office/officeart/2005/8/layout/arrow2"/>
    <dgm:cxn modelId="{466E6E0D-D02E-4C7C-9D62-609A12E4C988}" type="presParOf" srcId="{FD912D3D-EBB6-4E3B-8EA4-2B50B94150E4}" destId="{C9A9E4F9-AFEC-427B-993A-35A84634647A}" srcOrd="0" destOrd="0" presId="urn:microsoft.com/office/officeart/2005/8/layout/arrow2"/>
    <dgm:cxn modelId="{2E966BC1-5E76-4615-99BA-F0FBCA8E820F}" type="presParOf" srcId="{FD912D3D-EBB6-4E3B-8EA4-2B50B94150E4}" destId="{A31ED5C8-8BB5-4CE3-9D19-45C52CA2E860}" srcOrd="1" destOrd="0" presId="urn:microsoft.com/office/officeart/2005/8/layout/arrow2"/>
    <dgm:cxn modelId="{90726E2C-666A-4681-876E-F701C63B8BCB}" type="presParOf" srcId="{FD912D3D-EBB6-4E3B-8EA4-2B50B94150E4}" destId="{EE7A06D6-099A-41B4-A9A0-83BA7DEE2DDD}" srcOrd="2" destOrd="0" presId="urn:microsoft.com/office/officeart/2005/8/layout/arrow2"/>
    <dgm:cxn modelId="{90DA3A4A-E625-4C7F-84D0-1FC18519A671}" type="presParOf" srcId="{FD912D3D-EBB6-4E3B-8EA4-2B50B94150E4}" destId="{8E4BAB2E-C1B8-4F3F-B45A-6229981E2099}" srcOrd="3" destOrd="0" presId="urn:microsoft.com/office/officeart/2005/8/layout/arrow2"/>
    <dgm:cxn modelId="{6C8A1DFB-6465-4C90-A499-8059D5308EC8}" type="presParOf" srcId="{FD912D3D-EBB6-4E3B-8EA4-2B50B94150E4}" destId="{461F7D35-AAF5-4C89-B580-B76DF0F6E875}" srcOrd="4" destOrd="0" presId="urn:microsoft.com/office/officeart/2005/8/layout/arrow2"/>
    <dgm:cxn modelId="{C06EC49A-18AB-4961-9389-781E84ECA765}" type="presParOf" srcId="{FD912D3D-EBB6-4E3B-8EA4-2B50B94150E4}" destId="{A7914DE7-414E-48F2-9B67-B15C92C48EC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5EB2E-4611-4E96-9912-F0336E7BFB8B}">
      <dsp:nvSpPr>
        <dsp:cNvPr id="0" name=""/>
        <dsp:cNvSpPr/>
      </dsp:nvSpPr>
      <dsp:spPr>
        <a:xfrm>
          <a:off x="0" y="328966"/>
          <a:ext cx="5256695" cy="32854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9E4F9-AFEC-427B-993A-35A84634647A}">
      <dsp:nvSpPr>
        <dsp:cNvPr id="0" name=""/>
        <dsp:cNvSpPr/>
      </dsp:nvSpPr>
      <dsp:spPr>
        <a:xfrm>
          <a:off x="667600" y="3039285"/>
          <a:ext cx="136674" cy="136674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ED5C8-8BB5-4CE3-9D19-45C52CA2E860}">
      <dsp:nvSpPr>
        <dsp:cNvPr id="0" name=""/>
        <dsp:cNvSpPr/>
      </dsp:nvSpPr>
      <dsp:spPr>
        <a:xfrm>
          <a:off x="559356" y="3073607"/>
          <a:ext cx="1577971" cy="1017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21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COMISSÕES INTERGESTORES E REGIONAIS CIR’S </a:t>
          </a:r>
        </a:p>
      </dsp:txBody>
      <dsp:txXfrm>
        <a:off x="559356" y="3073607"/>
        <a:ext cx="1577971" cy="1017521"/>
      </dsp:txXfrm>
    </dsp:sp>
    <dsp:sp modelId="{EE7A06D6-099A-41B4-A9A0-83BA7DEE2DDD}">
      <dsp:nvSpPr>
        <dsp:cNvPr id="0" name=""/>
        <dsp:cNvSpPr/>
      </dsp:nvSpPr>
      <dsp:spPr>
        <a:xfrm>
          <a:off x="1874011" y="2146304"/>
          <a:ext cx="247064" cy="247064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BAB2E-C1B8-4F3F-B45A-6229981E2099}">
      <dsp:nvSpPr>
        <dsp:cNvPr id="0" name=""/>
        <dsp:cNvSpPr/>
      </dsp:nvSpPr>
      <dsp:spPr>
        <a:xfrm>
          <a:off x="1673500" y="2319094"/>
          <a:ext cx="1909694" cy="168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14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COMISSÕES INTERGESTORES MACRORREGIONAIS CIM'S </a:t>
          </a:r>
        </a:p>
      </dsp:txBody>
      <dsp:txXfrm>
        <a:off x="1673500" y="2319094"/>
        <a:ext cx="1909694" cy="1688761"/>
      </dsp:txXfrm>
    </dsp:sp>
    <dsp:sp modelId="{461F7D35-AAF5-4C89-B580-B76DF0F6E875}">
      <dsp:nvSpPr>
        <dsp:cNvPr id="0" name=""/>
        <dsp:cNvSpPr/>
      </dsp:nvSpPr>
      <dsp:spPr>
        <a:xfrm>
          <a:off x="3324859" y="1602893"/>
          <a:ext cx="341685" cy="341685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14DE7-414E-48F2-9B67-B15C92C48EC8}">
      <dsp:nvSpPr>
        <dsp:cNvPr id="0" name=""/>
        <dsp:cNvSpPr/>
      </dsp:nvSpPr>
      <dsp:spPr>
        <a:xfrm>
          <a:off x="3203261" y="1825420"/>
          <a:ext cx="1720074" cy="202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052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COMISSÕES INTERGESTORES BIPARTITE - CIB</a:t>
          </a:r>
          <a:endParaRPr lang="pt-BR" sz="1600" kern="1200" dirty="0"/>
        </a:p>
      </dsp:txBody>
      <dsp:txXfrm>
        <a:off x="3203261" y="1825420"/>
        <a:ext cx="1720074" cy="202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34151-66C4-4048-82E7-D8CDA7364A3C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CE58-B5D5-4E92-838D-3938A8085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4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AFCB2-EB32-4FD3-9F9A-90767E3B1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3136EC-0A80-4512-A8AF-AF2012FA1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4F957E-329E-4B03-851E-9CEFC73E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995FC5-6089-495C-9E30-7C241A5D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84D7D-F57E-4838-8760-55FB96D5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4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E08D0-C2E4-4111-90D9-DBDBA343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44B5F-08DC-4594-8C84-39803666D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9D98CF-CA20-40CD-8C3D-277650B0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B9D6F-BF89-4D11-933F-72C46C7C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8EF4B-0C05-417F-9688-ED38D98B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36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E5E989-543A-411D-BEDD-67B116F4D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CE99E0-9779-4543-82EB-9ACC7165F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16640-4087-410D-93AC-BAEB9B18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0D4D93-A3DB-4DA6-B7D7-E6845508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0EB53-8A2E-4E86-8650-02978E85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859F2-F69E-4C1D-9AD1-B2EC0A14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F461A1-B3EF-4A17-8E90-6F457672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4BDFDE-EAA5-4423-9A82-671C2F3F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521C3-58FC-497F-BB77-37E1F2CA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CA835A-552E-46C0-B7E8-8751758E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5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F1563-A353-4EB8-A21D-FF789FBC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0A154D-2829-42CB-9141-7A7145F5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449B56-84A9-4E1B-B383-89F764C2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9871CF-44E0-45A4-AFC0-DC07EC10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8687D-CE1E-4EBA-8021-67EB51AC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10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9B7C3-70F9-4646-9C84-E3EAA6BB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A034B-7D8F-44C5-8691-1C65461B7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A2AC0B-F3A5-4B56-BE0D-D40493531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DB4AC1-438F-4E08-847A-5A919C3A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77F119-5F73-48CD-87F9-F80A4971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673FED-948D-4DDC-8172-484D40EB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D2F91-F455-4218-9389-4403B075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B184F-4D27-4B96-9AE8-D20AB7B99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FE489A-2BB1-4F1C-81A4-4EF497E31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F22BC6-506C-4F08-83A6-F3EA5D6D9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AAF521-74E8-42D4-A5B2-C91EECFA5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EE030D-BDCC-4AEF-8746-E58431DA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B2D2CF-CCC4-4A3D-AD03-075A3BC7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2400B2-9FE8-47A3-AE2D-A6D40FC2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9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E0757-9E85-4A5A-846A-C7A39717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4773C1-ED30-40F3-9F71-9E273BE1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EDE644-DBB7-4DC7-941D-FB7EFDBF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CC2E72-7519-4414-B30F-614F687D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4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E04957-3BA5-446A-A374-447F30B4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322C8F-508A-4282-85BD-0AE1542B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748677-93C9-4937-AAD3-F785AE35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23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F40CF-EF73-41E4-A143-F29BC033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BFA8DA-3C57-49EB-B10C-9747C9EF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F5F061-C60D-40A7-A089-306B4C812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9C7B63-9E71-430F-9724-343D261B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D1C3E1-ADA6-40D3-90AD-2239B1D6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600629-BE97-4237-8144-024FBDCB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28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272CE-067E-40F8-AF14-79129652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BB44C3F-9896-4C24-804E-0F7FCFD32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5A46BC-E605-459A-BF7E-3CB6A633F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6E2CEA-C6C4-46DE-944F-08FB7D81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F414A2-E145-40E0-92A5-86476CD6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A753AF-280D-44EB-98C0-E76B3673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96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670398-7989-4EE5-B23E-A85B5ADD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571A27-A61E-40DF-B1DF-3FB07A549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7E6FC-0BEB-474F-B6F5-853559EC5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E5FDCA-8850-4C28-AEF4-4B3EB5413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C0908D-0662-448F-A4E8-44BC68321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9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66DFA-D27C-6790-C2E7-1A4A32939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FE40587-3842-687D-C85E-52F95F3CB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67"/>
            <a:ext cx="1219199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8E0791-B023-C7C0-C251-134CD6FD784A}"/>
              </a:ext>
            </a:extLst>
          </p:cNvPr>
          <p:cNvSpPr txBox="1"/>
          <p:nvPr/>
        </p:nvSpPr>
        <p:spPr>
          <a:xfrm>
            <a:off x="1572883" y="2991142"/>
            <a:ext cx="904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Aparecida Rodrigues Andrade – Secretária Executiva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CB68F0-65DA-724F-9204-B2E7D6BE7999}"/>
              </a:ext>
            </a:extLst>
          </p:cNvPr>
          <p:cNvSpPr txBox="1"/>
          <p:nvPr/>
        </p:nvSpPr>
        <p:spPr>
          <a:xfrm>
            <a:off x="1572883" y="572005"/>
            <a:ext cx="8859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Atribuições Câmaras Técnicas e dos Grupos de Trabalho das Comissões Intergestores do SUS</a:t>
            </a:r>
          </a:p>
        </p:txBody>
      </p:sp>
    </p:spTree>
    <p:extLst>
      <p:ext uri="{BB962C8B-B14F-4D97-AF65-F5344CB8AC3E}">
        <p14:creationId xmlns:p14="http://schemas.microsoft.com/office/powerpoint/2010/main" val="166254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7DC3-9B85-F459-3547-AC16A4EB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DE7CA15-1B54-5245-0983-24562CC4E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B38998B-07E5-4F92-7FDD-95D35D975689}"/>
              </a:ext>
            </a:extLst>
          </p:cNvPr>
          <p:cNvSpPr txBox="1"/>
          <p:nvPr/>
        </p:nvSpPr>
        <p:spPr>
          <a:xfrm>
            <a:off x="932153" y="203836"/>
            <a:ext cx="9987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1"/>
                </a:solidFill>
                <a:cs typeface="Arial" panose="020B0604020202020204" pitchFamily="34" charset="0"/>
              </a:rPr>
              <a:t>COMPETÊNCIAS DOS GRUPOS DE TRABALHO DA CIB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BB9497C-43F1-EF77-C0FD-C7773E8CF7EA}"/>
              </a:ext>
            </a:extLst>
          </p:cNvPr>
          <p:cNvSpPr txBox="1"/>
          <p:nvPr/>
        </p:nvSpPr>
        <p:spPr>
          <a:xfrm>
            <a:off x="724178" y="1033280"/>
            <a:ext cx="104033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/>
              <a:t>Discutir tecnicamente os assuntos oriundos das CIR’s, CIM’s, áreas técnicas da SES/GO e COSEMS/GO;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/>
              <a:t>Analisar todos os documentos e/ou assuntos de sua responsabilidade, em conformidade com normativa vigente;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/>
              <a:t>Convidar, sempre que necessário, especialistas nos assuntos a serem discutidos para atender aos interesses da pauta;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/>
              <a:t>assessorar tecnicamente a Câmara Técnica, na discussão de políticas públicas de saúde e emitir pareceres</a:t>
            </a:r>
            <a:r>
              <a:rPr lang="pt-BR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4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605909-7748-49CD-B6BB-FA077286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05" y="1348837"/>
            <a:ext cx="5413608" cy="505604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7C4B0CC-AA49-451D-9860-9DA804CA1708}"/>
              </a:ext>
            </a:extLst>
          </p:cNvPr>
          <p:cNvSpPr txBox="1"/>
          <p:nvPr/>
        </p:nvSpPr>
        <p:spPr>
          <a:xfrm>
            <a:off x="3591339" y="2001078"/>
            <a:ext cx="42539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</a:rPr>
              <a:t>O TRABALHO DAS CÂMARAS TÉCNICAS E DOS GRUPOS DE TRABALHO É FUNDAMENTAL PARA A FORMULAÇÃO E A OPERACIONALIZAÇÃO DAS POLÍTICAS PÚBLICAS DE SAÚDE, POIS ASSEGURA A EXECUÇÃO INTEGRADA DAS AÇÕES E SERVIÇOS TANTO NO ÂMBITO ESTADUAL QUANTO NO MUNICIPAL</a:t>
            </a:r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E490D7-9DAF-4677-8E71-2036C48B2381}"/>
              </a:ext>
            </a:extLst>
          </p:cNvPr>
          <p:cNvSpPr txBox="1"/>
          <p:nvPr/>
        </p:nvSpPr>
        <p:spPr>
          <a:xfrm>
            <a:off x="4545495" y="453116"/>
            <a:ext cx="284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778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BE9AB-2B10-7C04-23DE-AFBD452CB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5E68686D-DEF4-3AA6-83E7-CD5467434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5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D4945617-88F6-4678-9EDE-27D0AB45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5678"/>
            <a:ext cx="12191998" cy="685800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E490D7-9DAF-4677-8E71-2036C48B2381}"/>
              </a:ext>
            </a:extLst>
          </p:cNvPr>
          <p:cNvSpPr txBox="1"/>
          <p:nvPr/>
        </p:nvSpPr>
        <p:spPr>
          <a:xfrm>
            <a:off x="463309" y="1385241"/>
            <a:ext cx="2860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O QUE SÃO AS CAMÂRAS TÉCNICA?</a:t>
            </a:r>
          </a:p>
          <a:p>
            <a:pPr algn="ctr"/>
            <a:endParaRPr lang="pt-BR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0085F2-5241-4563-BFF6-85318DFB1153}"/>
              </a:ext>
            </a:extLst>
          </p:cNvPr>
          <p:cNvSpPr txBox="1"/>
          <p:nvPr/>
        </p:nvSpPr>
        <p:spPr>
          <a:xfrm>
            <a:off x="463309" y="3967600"/>
            <a:ext cx="429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AS CÂMARAS TÉCNICAS SÃO ESPAÇOS DE ASSESSORAMENTO TÉCNICO E ANALÍTICO.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11E0E3A-8764-4883-ABBA-81A859504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45" y="847390"/>
            <a:ext cx="2228296" cy="204301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7EB826-1F5B-492F-B0D8-2A5A506B5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675618"/>
              </p:ext>
            </p:extLst>
          </p:nvPr>
        </p:nvGraphicFramePr>
        <p:xfrm>
          <a:off x="5233919" y="25678"/>
          <a:ext cx="5256695" cy="486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F83E598-C340-46BE-BEDF-896363B31291}"/>
              </a:ext>
            </a:extLst>
          </p:cNvPr>
          <p:cNvSpPr txBox="1"/>
          <p:nvPr/>
        </p:nvSpPr>
        <p:spPr>
          <a:xfrm>
            <a:off x="7222952" y="4391898"/>
            <a:ext cx="450573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cs typeface="Arial" panose="020B0604020202020204" pitchFamily="34" charset="0"/>
              </a:rPr>
              <a:t>TEM O PAPEL DE ASSESSORAR AS COMISSÕES SOBRE TODOS OS TEMAS QUE CHEGAM PARA APRECIAÇÃO E/OU PACTUAÇÃO. </a:t>
            </a:r>
          </a:p>
        </p:txBody>
      </p:sp>
    </p:spTree>
    <p:extLst>
      <p:ext uri="{BB962C8B-B14F-4D97-AF65-F5344CB8AC3E}">
        <p14:creationId xmlns:p14="http://schemas.microsoft.com/office/powerpoint/2010/main" val="209470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1B9A2F8-2EB3-4FC4-BBAE-5A1EC7C62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" y="-2"/>
            <a:ext cx="12191998" cy="685800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790855E-16DA-4348-BF73-F646DCC7CCF8}"/>
              </a:ext>
            </a:extLst>
          </p:cNvPr>
          <p:cNvSpPr/>
          <p:nvPr/>
        </p:nvSpPr>
        <p:spPr>
          <a:xfrm>
            <a:off x="1157681" y="1040327"/>
            <a:ext cx="9538281" cy="45243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FF0000"/>
                </a:solidFill>
                <a:cs typeface="Arial" panose="020B0604020202020204" pitchFamily="34" charset="0"/>
              </a:rPr>
              <a:t>Assessora tecnicamente a  CIR sobre todos os temas que chegam para apreciação e/ou pactuação.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>
                <a:cs typeface="Arial" panose="020B0604020202020204" pitchFamily="34" charset="0"/>
              </a:rPr>
              <a:t>A </a:t>
            </a:r>
            <a:r>
              <a:rPr lang="pt-BR" b="1" dirty="0">
                <a:cs typeface="Arial" panose="020B0604020202020204" pitchFamily="34" charset="0"/>
              </a:rPr>
              <a:t>CT-CIR</a:t>
            </a:r>
            <a:r>
              <a:rPr lang="pt-BR" dirty="0">
                <a:cs typeface="Arial" panose="020B0604020202020204" pitchFamily="34" charset="0"/>
              </a:rPr>
              <a:t> será constituída por representantes das Secretarias Municipais de Saúde da região e representantes da SES da região de saúde.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/>
              <a:t>As solicitações de assuntos para compor a pauta da CIR serão provenientes dos municípios da região de saúde ou da SES e deverão ser encaminhados à </a:t>
            </a:r>
            <a:r>
              <a:rPr lang="pt-BR" b="1" dirty="0">
                <a:cs typeface="Arial" panose="020B0604020202020204" pitchFamily="34" charset="0"/>
              </a:rPr>
              <a:t>CT-CIR </a:t>
            </a:r>
            <a:r>
              <a:rPr lang="pt-BR" dirty="0"/>
              <a:t>que analisará quanto à conformação da pauta.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/>
              <a:t>A</a:t>
            </a:r>
            <a:r>
              <a:rPr lang="pt-BR" b="1" dirty="0"/>
              <a:t> CT-CIR</a:t>
            </a:r>
            <a:r>
              <a:rPr lang="pt-BR" dirty="0"/>
              <a:t> tem a atribuição de assessorar a CIR e definir a agenda de trabalho subsidiando tecnicamente os processos de pactuação. Também tem a finalidade de analisar, propor medidas, acompanhar os assuntos, projetos, programas e ferramentas de operacionalização das políticas a serem pautadas na CIR.</a:t>
            </a:r>
          </a:p>
          <a:p>
            <a:pPr lvl="1" algn="just"/>
            <a:endParaRPr lang="pt-BR" sz="1600" dirty="0">
              <a:cs typeface="Arial" panose="020B0604020202020204" pitchFamily="34" charset="0"/>
            </a:endParaRPr>
          </a:p>
          <a:p>
            <a:pPr lvl="1" algn="just"/>
            <a:endParaRPr lang="pt-BR" sz="2000" dirty="0"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EE8052A-BC49-4EAA-BCB7-58B771A83E87}"/>
              </a:ext>
            </a:extLst>
          </p:cNvPr>
          <p:cNvSpPr/>
          <p:nvPr/>
        </p:nvSpPr>
        <p:spPr>
          <a:xfrm>
            <a:off x="2104008" y="363299"/>
            <a:ext cx="8131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COMPOSIÇÃO E COMPETÊNCIAS DA </a:t>
            </a:r>
            <a:r>
              <a:rPr lang="pt-BR" sz="2000" b="1" dirty="0">
                <a:solidFill>
                  <a:schemeClr val="accent1"/>
                </a:solidFill>
                <a:cs typeface="Arial" panose="020B0604020202020204" pitchFamily="34" charset="0"/>
              </a:rPr>
              <a:t>CÂMARA TÉCNICA DA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accent1"/>
                </a:solidFill>
                <a:cs typeface="Arial" panose="020B0604020202020204" pitchFamily="34" charset="0"/>
              </a:rPr>
              <a:t>CIR</a:t>
            </a:r>
          </a:p>
        </p:txBody>
      </p:sp>
    </p:spTree>
    <p:extLst>
      <p:ext uri="{BB962C8B-B14F-4D97-AF65-F5344CB8AC3E}">
        <p14:creationId xmlns:p14="http://schemas.microsoft.com/office/powerpoint/2010/main" val="355661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86D73-E9ED-4C3F-A3DC-18D66E2DA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9458432-076C-4401-3CAC-DCFB27701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55E25F9-D757-218A-CEDA-6D2F51CCCDDD}"/>
              </a:ext>
            </a:extLst>
          </p:cNvPr>
          <p:cNvSpPr txBox="1"/>
          <p:nvPr/>
        </p:nvSpPr>
        <p:spPr>
          <a:xfrm>
            <a:off x="901420" y="202307"/>
            <a:ext cx="10102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1"/>
                </a:solidFill>
                <a:cs typeface="Arial" panose="020B0604020202020204" pitchFamily="34" charset="0"/>
              </a:rPr>
              <a:t>COMPOSIÇÃO E COMPETÊNCIAS DA </a:t>
            </a:r>
            <a:r>
              <a:rPr lang="pt-B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CÂMARA TÉCNICA  DA CIM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EB4FE1-7D39-6D6B-4F8B-0164A73FD63B}"/>
              </a:ext>
            </a:extLst>
          </p:cNvPr>
          <p:cNvSpPr txBox="1"/>
          <p:nvPr/>
        </p:nvSpPr>
        <p:spPr>
          <a:xfrm>
            <a:off x="541538" y="928426"/>
            <a:ext cx="108218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0000"/>
                </a:solidFill>
                <a:latin typeface="Calibri (Corpo)"/>
              </a:rPr>
              <a:t>Assessora tecnicamente a CIM sobre todos os temas que chegam para apreciação e/ou pactuação.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Constituída por representantes da SES/GO e dos Coordenadores de CIR da macrorregião;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A </a:t>
            </a:r>
            <a:r>
              <a:rPr lang="pt-BR" sz="2000" b="1" dirty="0"/>
              <a:t>CT/CIM  </a:t>
            </a:r>
            <a:r>
              <a:rPr lang="pt-BR" sz="2000" dirty="0"/>
              <a:t>analisará e conformará  pauta da CIM conforme  solicitações oriundas: </a:t>
            </a:r>
          </a:p>
          <a:p>
            <a:pPr algn="just"/>
            <a:r>
              <a:rPr lang="pt-BR" sz="2000" dirty="0"/>
              <a:t>	Coordenadores das CIR’s</a:t>
            </a:r>
          </a:p>
          <a:p>
            <a:pPr algn="just"/>
            <a:r>
              <a:rPr lang="pt-BR" sz="2000" dirty="0"/>
              <a:t>	Comitê Gestor Macrorregional da Rede de Urgência e Emergência (RUE)-Condições Agudas 	Comitê Gestor Macrorregional das Condições Crônicas e Ciclos de Vida </a:t>
            </a:r>
          </a:p>
          <a:p>
            <a:pPr algn="just"/>
            <a:r>
              <a:rPr lang="pt-BR" sz="2000" dirty="0"/>
              <a:t>	Representantes da SES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A </a:t>
            </a:r>
            <a:r>
              <a:rPr lang="pt-BR" sz="2000" b="1" dirty="0"/>
              <a:t>CT-CIM</a:t>
            </a:r>
            <a:r>
              <a:rPr lang="pt-BR" sz="2000" dirty="0"/>
              <a:t> tem a atribuição de assessorar a CIM e definir a agenda de trabalho subsidiando tecnicamente os processos de pactuação, analisar, propor medidas, acompanhar os assuntos, projetos, programas e ferramentas de operacionalização das políticas a serem pautadas na CIM;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2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8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1B9A2F8-2EB3-4FC4-BBAE-5A1EC7C62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790855E-16DA-4348-BF73-F646DCC7CCF8}"/>
              </a:ext>
            </a:extLst>
          </p:cNvPr>
          <p:cNvSpPr/>
          <p:nvPr/>
        </p:nvSpPr>
        <p:spPr>
          <a:xfrm>
            <a:off x="1610686" y="1507447"/>
            <a:ext cx="8674216" cy="37240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FF0000"/>
              </a:solidFill>
              <a:latin typeface="Calibri (Corpo)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>
                <a:latin typeface="Calibri (Corpo)"/>
              </a:rPr>
              <a:t>Apreciar todos os assuntos encaminhados para conformação da pauta da CIM, respaldada em pareceres técnicos provenientes dos Comitês Gestor Macrorregional;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200" dirty="0">
              <a:latin typeface="Calibri (Corpo)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>
                <a:latin typeface="Calibri (Corpo)"/>
              </a:rPr>
              <a:t>Convidar, sempre que necessário, especialistas nos assuntos a serem discutidos para atender aos interesses da pauta;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200" dirty="0">
              <a:latin typeface="Calibri (Corpo)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>
                <a:latin typeface="Calibri (Corpo)"/>
              </a:rPr>
              <a:t>Desenvolver e/ou analisar estudos com vistas a assessorar e subsidiar o Plenário.</a:t>
            </a:r>
          </a:p>
          <a:p>
            <a:endParaRPr lang="pt-BR" sz="2200" dirty="0"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FCCF12-1732-786C-6FE0-694932F78ED1}"/>
              </a:ext>
            </a:extLst>
          </p:cNvPr>
          <p:cNvSpPr txBox="1"/>
          <p:nvPr/>
        </p:nvSpPr>
        <p:spPr>
          <a:xfrm>
            <a:off x="1044942" y="577550"/>
            <a:ext cx="10102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1"/>
                </a:solidFill>
                <a:cs typeface="Arial" panose="020B0604020202020204" pitchFamily="34" charset="0"/>
              </a:rPr>
              <a:t>COMPETÊNCIAS DA </a:t>
            </a:r>
            <a:r>
              <a:rPr lang="pt-B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CÂMARA TÉCNICA  DA CIM</a:t>
            </a:r>
          </a:p>
        </p:txBody>
      </p:sp>
    </p:spTree>
    <p:extLst>
      <p:ext uri="{BB962C8B-B14F-4D97-AF65-F5344CB8AC3E}">
        <p14:creationId xmlns:p14="http://schemas.microsoft.com/office/powerpoint/2010/main" val="81544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C3A0-01BC-0077-FD37-8736AFDD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21EB34-6699-5598-E678-69CA61F4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F49791-712F-4957-A586-4FBAD9DCA375}"/>
              </a:ext>
            </a:extLst>
          </p:cNvPr>
          <p:cNvSpPr txBox="1"/>
          <p:nvPr/>
        </p:nvSpPr>
        <p:spPr>
          <a:xfrm>
            <a:off x="1154708" y="362106"/>
            <a:ext cx="10102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1"/>
                </a:solidFill>
                <a:cs typeface="Arial" panose="020B0604020202020204" pitchFamily="34" charset="0"/>
              </a:rPr>
              <a:t>COMPOSIÇÃO E COMPETÊNCIAS DA CÂMARA TÉCNICA DA CIB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E6DD84-1AF6-4AAC-AF76-03B989BAA5B7}"/>
              </a:ext>
            </a:extLst>
          </p:cNvPr>
          <p:cNvSpPr txBox="1"/>
          <p:nvPr/>
        </p:nvSpPr>
        <p:spPr>
          <a:xfrm>
            <a:off x="541538" y="928426"/>
            <a:ext cx="1082187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Calibri (Corpo)"/>
              </a:rPr>
              <a:t>Assessora tecnicamente a CIB sobre todos os temas que chegam para apreciação e/ou pactuação.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FF0000"/>
              </a:solidFill>
              <a:latin typeface="Calibri (Corpo)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>
                <a:cs typeface="Times New Roman" panose="02020603050405020304" pitchFamily="18" charset="0"/>
              </a:rPr>
              <a:t>A CT-CIB</a:t>
            </a:r>
            <a:r>
              <a:rPr lang="pt-BR" sz="2400" dirty="0">
                <a:cs typeface="Times New Roman" panose="02020603050405020304" pitchFamily="18" charset="0"/>
              </a:rPr>
              <a:t> será constituída paritariamente por 3 representantes da SES/GO e 3 representantes do COSEMS/GO;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cs typeface="Times New Roman" panose="02020603050405020304" pitchFamily="18" charset="0"/>
              </a:rPr>
              <a:t>As solicitações de </a:t>
            </a:r>
            <a:r>
              <a:rPr lang="pt-BR" sz="2400" b="1" dirty="0">
                <a:cs typeface="Times New Roman" panose="02020603050405020304" pitchFamily="18" charset="0"/>
              </a:rPr>
              <a:t>assuntos</a:t>
            </a:r>
            <a:r>
              <a:rPr lang="pt-BR" sz="2400" dirty="0">
                <a:cs typeface="Times New Roman" panose="02020603050405020304" pitchFamily="18" charset="0"/>
              </a:rPr>
              <a:t> para compor a pauta da CIB serão provenientes das CIMS’S e GTS. E deverão obrigatoriamente ser encaminhado à </a:t>
            </a:r>
            <a:r>
              <a:rPr lang="pt-BR" sz="2400" b="1" dirty="0">
                <a:cs typeface="Times New Roman" panose="02020603050405020304" pitchFamily="18" charset="0"/>
              </a:rPr>
              <a:t>CT-CIB</a:t>
            </a:r>
            <a:r>
              <a:rPr lang="pt-BR" sz="2400" dirty="0">
                <a:cs typeface="Times New Roman" panose="02020603050405020304" pitchFamily="18" charset="0"/>
              </a:rPr>
              <a:t> para analise quanto à inclusão ou não na pauta;</a:t>
            </a:r>
          </a:p>
          <a:p>
            <a:pPr algn="just"/>
            <a:endParaRPr lang="pt-BR" sz="2400" dirty="0"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cs typeface="Times New Roman" panose="02020603050405020304" pitchFamily="18" charset="0"/>
              </a:rPr>
              <a:t>Apreciar todos os assuntos encaminhados respaldados em pareceres técnicos dos Grupos de Trabalho e/ou do Grupo Condutor do PRI;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t-BR" dirty="0"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cs typeface="Times New Roman" panose="02020603050405020304" pitchFamily="18" charset="0"/>
              </a:rPr>
              <a:t>Definir a pauta da reunião da CIB;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/>
            <a:endParaRPr 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B462D-0DD9-F47E-EF04-EC2D75BE1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2014AC3-F49B-8693-566D-5C00D1722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EE4752-3FAE-90D9-7163-0B2C430F3233}"/>
              </a:ext>
            </a:extLst>
          </p:cNvPr>
          <p:cNvSpPr txBox="1"/>
          <p:nvPr/>
        </p:nvSpPr>
        <p:spPr>
          <a:xfrm>
            <a:off x="1225729" y="724213"/>
            <a:ext cx="93031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1"/>
                </a:solidFill>
                <a:cs typeface="Arial" panose="020B0604020202020204" pitchFamily="34" charset="0"/>
              </a:rPr>
              <a:t>COMPETÊNCIAS DA CÂMARA TÉCNICA DA CIB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7F6D06-0DE8-D166-9AB4-705E29EDF60B}"/>
              </a:ext>
            </a:extLst>
          </p:cNvPr>
          <p:cNvSpPr txBox="1"/>
          <p:nvPr/>
        </p:nvSpPr>
        <p:spPr>
          <a:xfrm>
            <a:off x="894336" y="1648329"/>
            <a:ext cx="104033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cs typeface="Arial" panose="020B0604020202020204" pitchFamily="34" charset="0"/>
              </a:rPr>
              <a:t>Convidar, sempre que necessário, especialistas nos assuntos a serem discutidos para atender aos interesses da pauta;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cs typeface="Arial" panose="020B0604020202020204" pitchFamily="34" charset="0"/>
              </a:rPr>
              <a:t>Avaliar e encaminhar eventuais recursos interpostos à CIB, devidamente instruído, para apreciação do Plenário da CIB;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dirty="0">
                <a:cs typeface="Arial" panose="020B0604020202020204" pitchFamily="34" charset="0"/>
              </a:rPr>
              <a:t>A </a:t>
            </a:r>
            <a:r>
              <a:rPr lang="pt-BR" sz="2400" b="1" dirty="0">
                <a:cs typeface="Times New Roman" panose="02020603050405020304" pitchFamily="18" charset="0"/>
              </a:rPr>
              <a:t>CT-CIB </a:t>
            </a:r>
            <a:r>
              <a:rPr lang="pt-BR" sz="2400" dirty="0">
                <a:cs typeface="Arial" panose="020B0604020202020204" pitchFamily="34" charset="0"/>
              </a:rPr>
              <a:t>poderá convocar/solicitar parecer técnico do Grupo de Trabalho e/ou área técnica da SES afeto ao tema do processo recursal para analisar a admissibilidade do recurso e a provável instrução do recurso.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/>
            <a:endParaRPr 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4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D4945617-88F6-4678-9EDE-27D0AB45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289653" cy="685800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E490D7-9DAF-4677-8E71-2036C48B2381}"/>
              </a:ext>
            </a:extLst>
          </p:cNvPr>
          <p:cNvSpPr txBox="1"/>
          <p:nvPr/>
        </p:nvSpPr>
        <p:spPr>
          <a:xfrm>
            <a:off x="523783" y="615423"/>
            <a:ext cx="41813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1"/>
                </a:solidFill>
                <a:cs typeface="Arial" panose="020B0604020202020204" pitchFamily="34" charset="0"/>
              </a:rPr>
              <a:t>O QUE SÃO OS </a:t>
            </a:r>
          </a:p>
          <a:p>
            <a:pPr algn="ctr"/>
            <a:r>
              <a:rPr lang="pt-BR" sz="2600" b="1" dirty="0">
                <a:solidFill>
                  <a:schemeClr val="accent1"/>
                </a:solidFill>
                <a:cs typeface="Arial" panose="020B0604020202020204" pitchFamily="34" charset="0"/>
              </a:rPr>
              <a:t>GRUPOS DE   TRABALHOS?</a:t>
            </a:r>
          </a:p>
          <a:p>
            <a:pPr algn="ctr"/>
            <a:endParaRPr lang="pt-BR" sz="2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0085F2-5241-4563-BFF6-85318DFB1153}"/>
              </a:ext>
            </a:extLst>
          </p:cNvPr>
          <p:cNvSpPr txBox="1"/>
          <p:nvPr/>
        </p:nvSpPr>
        <p:spPr>
          <a:xfrm>
            <a:off x="5406501" y="2539865"/>
            <a:ext cx="6507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São instâncias internas criadas para discutir e aprofundar as pautas no âmbito das Comissões Intergestores. Tem como p</a:t>
            </a:r>
            <a:r>
              <a:rPr lang="pt-BR" sz="2400" dirty="0">
                <a:cs typeface="Arial" panose="020B0604020202020204" pitchFamily="34" charset="0"/>
              </a:rPr>
              <a:t>rincipal objetivo a discussão de temas relacionados à implantação, implementação, operacionalização, monitoramento, avaliação e redirecionamentos, quando necessário, das políticas públicas de saúde, no âmbito do Estado de Goiás.</a:t>
            </a: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11E0E3A-8764-4883-ABBA-81A859504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46" y="695322"/>
            <a:ext cx="2069068" cy="15152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6F58379-6167-4602-997C-AD0666D99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8" y="2457553"/>
            <a:ext cx="4554245" cy="32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2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E666E-3B3D-CA48-EDFA-098038077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752FC71-0584-080D-EF30-5E43C98CD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" y="0"/>
            <a:ext cx="12191998" cy="68580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B8FA3E9-79BD-9FCB-9741-9D7A0154D3A7}"/>
              </a:ext>
            </a:extLst>
          </p:cNvPr>
          <p:cNvSpPr txBox="1"/>
          <p:nvPr/>
        </p:nvSpPr>
        <p:spPr>
          <a:xfrm>
            <a:off x="958787" y="401849"/>
            <a:ext cx="9987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1"/>
                </a:solidFill>
                <a:cs typeface="Arial" panose="020B0604020202020204" pitchFamily="34" charset="0"/>
              </a:rPr>
              <a:t>COORDENAÇÃO E COMPETÊNCIAS DOS GRUPOS DE TRABALHO DA CIB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AFB0E57-3940-4BB6-D811-C1BE10453A4C}"/>
              </a:ext>
            </a:extLst>
          </p:cNvPr>
          <p:cNvSpPr txBox="1"/>
          <p:nvPr/>
        </p:nvSpPr>
        <p:spPr>
          <a:xfrm>
            <a:off x="328475" y="975358"/>
            <a:ext cx="1091065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/>
              <a:t>Os Grupos de Trabalho (</a:t>
            </a:r>
            <a:r>
              <a:rPr lang="pt-BR" sz="2000" dirty="0" err="1"/>
              <a:t>GTs</a:t>
            </a:r>
            <a:r>
              <a:rPr lang="pt-BR" sz="2000" dirty="0"/>
              <a:t>) são constituídos por representantes da Secretaria de Estado da Saúde e das Secretarias Municipais de Saúde e representantes do COSEMS/GO, assessorados pela Secretaria Executiva da CIB;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/>
              <a:t>Cada Grupo de Trabalho será coordenado pelo representante indicado pela Secretaria de Estado da Saúde e pelo representante do COSEMS/GO;</a:t>
            </a:r>
          </a:p>
          <a:p>
            <a:pPr algn="just"/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As solicitações de assuntos para compor a pauta dos Grupos de Trabalho são enviados pelas Áreas Técnicas SES, Secretarias Executivas das CIR’s e CIM’s e pelo COSEMS à Secretaria Executiva da CIB.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/>
            <a:r>
              <a:rPr lang="pt-BR" sz="2000" dirty="0">
                <a:cs typeface="Arial" panose="020B0604020202020204" pitchFamily="34" charset="0"/>
              </a:rPr>
              <a:t>     Os GT são divididos por grupos temáticos: </a:t>
            </a:r>
          </a:p>
          <a:p>
            <a:pPr algn="just"/>
            <a:r>
              <a:rPr lang="pt-BR" sz="2000" b="1" dirty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000" b="1" dirty="0">
                <a:cs typeface="Arial" panose="020B0604020202020204" pitchFamily="34" charset="0"/>
              </a:rPr>
              <a:t>	I – </a:t>
            </a:r>
            <a:r>
              <a:rPr lang="pt-BR" sz="2000" dirty="0">
                <a:cs typeface="Arial" panose="020B0604020202020204" pitchFamily="34" charset="0"/>
              </a:rPr>
              <a:t>Grupo de Trabalho de Gestão e Planejamento;</a:t>
            </a:r>
          </a:p>
          <a:p>
            <a:pPr algn="just"/>
            <a:r>
              <a:rPr lang="pt-BR" sz="2000" b="1" dirty="0">
                <a:cs typeface="Arial" panose="020B0604020202020204" pitchFamily="34" charset="0"/>
              </a:rPr>
              <a:t>	II – </a:t>
            </a:r>
            <a:r>
              <a:rPr lang="pt-BR" sz="2000" dirty="0">
                <a:cs typeface="Arial" panose="020B0604020202020204" pitchFamily="34" charset="0"/>
              </a:rPr>
              <a:t>Grupo de Trabalho de Atenção à Saúde;</a:t>
            </a:r>
          </a:p>
          <a:p>
            <a:pPr algn="just"/>
            <a:r>
              <a:rPr lang="pt-BR" sz="2000" b="1" dirty="0">
                <a:cs typeface="Arial" panose="020B0604020202020204" pitchFamily="34" charset="0"/>
              </a:rPr>
              <a:t>	III – </a:t>
            </a:r>
            <a:r>
              <a:rPr lang="pt-BR" sz="2000" dirty="0">
                <a:cs typeface="Arial" panose="020B0604020202020204" pitchFamily="34" charset="0"/>
              </a:rPr>
              <a:t>Grupo de Trabalho de Vigilância em Saúde. </a:t>
            </a:r>
            <a:endParaRPr lang="pt-BR" sz="2000" dirty="0"/>
          </a:p>
          <a:p>
            <a:pPr algn="just"/>
            <a:endParaRPr lang="pt-B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08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926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(Corpo)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User-PC</dc:creator>
  <cp:lastModifiedBy>Arivan COSEMS GO</cp:lastModifiedBy>
  <cp:revision>178</cp:revision>
  <dcterms:created xsi:type="dcterms:W3CDTF">2022-03-24T19:36:34Z</dcterms:created>
  <dcterms:modified xsi:type="dcterms:W3CDTF">2025-08-20T18:34:44Z</dcterms:modified>
</cp:coreProperties>
</file>