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70" r:id="rId4"/>
    <p:sldId id="271" r:id="rId5"/>
    <p:sldId id="267" r:id="rId6"/>
    <p:sldId id="272" r:id="rId7"/>
    <p:sldId id="268" r:id="rId8"/>
    <p:sldId id="269" r:id="rId9"/>
    <p:sldId id="273" r:id="rId10"/>
    <p:sldId id="276" r:id="rId11"/>
    <p:sldId id="274" r:id="rId12"/>
    <p:sldId id="277" r:id="rId13"/>
    <p:sldId id="278" r:id="rId14"/>
    <p:sldId id="283" r:id="rId15"/>
    <p:sldId id="279" r:id="rId16"/>
    <p:sldId id="282" r:id="rId17"/>
    <p:sldId id="280" r:id="rId18"/>
    <p:sldId id="281" r:id="rId19"/>
    <p:sldId id="284" r:id="rId20"/>
    <p:sldId id="285" r:id="rId21"/>
    <p:sldId id="286" r:id="rId22"/>
    <p:sldId id="28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02" y="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5636" y="299345"/>
            <a:ext cx="7930835" cy="1470025"/>
          </a:xfrm>
        </p:spPr>
        <p:txBody>
          <a:bodyPr/>
          <a:lstStyle/>
          <a:p>
            <a:r>
              <a:rPr lang="pt-BR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COMPETÊNCIA DOS ESPAÇOS DE GOVERNANÇA DO SUS</a:t>
            </a:r>
            <a:endParaRPr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2956" y="3219187"/>
            <a:ext cx="6681458" cy="793621"/>
          </a:xfrm>
        </p:spPr>
        <p:txBody>
          <a:bodyPr anchor="ctr">
            <a:normAutofit/>
          </a:bodyPr>
          <a:lstStyle/>
          <a:p>
            <a:r>
              <a:rPr lang="pt-BR" sz="2200" dirty="0">
                <a:solidFill>
                  <a:schemeClr val="bg1"/>
                </a:solidFill>
              </a:rPr>
              <a:t>Marília Cláudia Carvalhais Teixeira  </a:t>
            </a:r>
          </a:p>
          <a:p>
            <a:r>
              <a:rPr lang="pt-BR" sz="1400" dirty="0">
                <a:solidFill>
                  <a:schemeClr val="bg1"/>
                </a:solidFill>
              </a:rPr>
              <a:t>Assessora Jurídica COSEMS/GO</a:t>
            </a:r>
          </a:p>
          <a:p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COMISSÕES INTERGESTORES</a:t>
            </a:r>
          </a:p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Anexo da Resolução CIB n.º 382/2025</a:t>
            </a:r>
            <a:endParaRPr lang="pt-BR" sz="2800" dirty="0"/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9D79CD0E-AFBC-4A38-BC21-81B12562F759}"/>
              </a:ext>
            </a:extLst>
          </p:cNvPr>
          <p:cNvSpPr/>
          <p:nvPr/>
        </p:nvSpPr>
        <p:spPr>
          <a:xfrm>
            <a:off x="127282" y="1975981"/>
            <a:ext cx="8956110" cy="339768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000" dirty="0"/>
              <a:t> </a:t>
            </a:r>
            <a:r>
              <a:rPr lang="pt-BR" sz="2800" b="1" dirty="0">
                <a:solidFill>
                  <a:schemeClr val="tx1"/>
                </a:solidFill>
              </a:rPr>
              <a:t>REGIÃO DE SAÚDE</a:t>
            </a:r>
            <a:r>
              <a:rPr lang="pt-BR" sz="2800" dirty="0">
                <a:solidFill>
                  <a:schemeClr val="tx1"/>
                </a:solidFill>
              </a:rPr>
              <a:t>: espaço geográfico contínuo constituído por </a:t>
            </a:r>
            <a:r>
              <a:rPr lang="pt-BR" sz="2800" dirty="0">
                <a:solidFill>
                  <a:schemeClr val="tx1"/>
                </a:solidFill>
                <a:highlight>
                  <a:srgbClr val="FFFF00"/>
                </a:highlight>
              </a:rPr>
              <a:t>agrupamento de municípios limítrofes</a:t>
            </a:r>
            <a:r>
              <a:rPr lang="pt-BR" sz="2800" dirty="0">
                <a:solidFill>
                  <a:schemeClr val="tx1"/>
                </a:solidFill>
              </a:rPr>
              <a:t>, delimitado a partir de </a:t>
            </a:r>
            <a:r>
              <a:rPr lang="pt-BR" sz="2800" dirty="0">
                <a:solidFill>
                  <a:schemeClr val="tx1"/>
                </a:solidFill>
                <a:highlight>
                  <a:srgbClr val="FFFF00"/>
                </a:highlight>
              </a:rPr>
              <a:t>identidades culturais, econômicas e sociais e de redes de comunicação e infraestrutura de transportes compartilhados</a:t>
            </a:r>
            <a:r>
              <a:rPr lang="pt-BR" sz="2800" dirty="0">
                <a:solidFill>
                  <a:schemeClr val="tx1"/>
                </a:solidFill>
              </a:rPr>
              <a:t>, com finalidade de </a:t>
            </a:r>
            <a:r>
              <a:rPr lang="pt-BR" sz="2800" dirty="0">
                <a:solidFill>
                  <a:schemeClr val="tx1"/>
                </a:solidFill>
                <a:highlight>
                  <a:srgbClr val="FFFF00"/>
                </a:highlight>
              </a:rPr>
              <a:t>integrar a organização, o planejamento e a execução de ações e serviços de saúde.</a:t>
            </a:r>
            <a:endParaRPr lang="pt-BR" sz="2800" b="1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93307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6926" y="1192636"/>
            <a:ext cx="7887830" cy="44727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pt-BR" sz="2800" u="sng" dirty="0"/>
              <a:t>CONSENSO</a:t>
            </a:r>
          </a:p>
          <a:p>
            <a:r>
              <a:rPr lang="pt-BR" sz="2800" u="sng" dirty="0"/>
              <a:t>E QUAL O ÂMBITO DE ATUAÇÃO?</a:t>
            </a:r>
          </a:p>
          <a:p>
            <a:endParaRPr lang="pt-BR" sz="2800" u="sng" dirty="0"/>
          </a:p>
          <a:p>
            <a:pPr marL="1257300" lvl="3" indent="0">
              <a:buNone/>
            </a:pPr>
            <a:r>
              <a:rPr lang="pt-BR" sz="3000" dirty="0"/>
              <a:t>CIT - federal</a:t>
            </a:r>
          </a:p>
          <a:p>
            <a:pPr marL="1257300" lvl="3" indent="0">
              <a:buNone/>
            </a:pPr>
            <a:r>
              <a:rPr lang="pt-BR" sz="3000" dirty="0"/>
              <a:t>CIB - estadual</a:t>
            </a:r>
          </a:p>
          <a:p>
            <a:pPr marL="1257300" lvl="3" indent="0">
              <a:buNone/>
            </a:pPr>
            <a:r>
              <a:rPr lang="pt-BR" sz="3000" dirty="0"/>
              <a:t>CIM – macrorregião de saúde</a:t>
            </a:r>
          </a:p>
          <a:p>
            <a:pPr marL="1257300" lvl="3" indent="0">
              <a:buNone/>
            </a:pPr>
            <a:r>
              <a:rPr lang="pt-BR" sz="3000" dirty="0"/>
              <a:t>CIR – região de saúde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COMISSÕES INTERGESTORES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80329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6926" y="1192635"/>
            <a:ext cx="8551710" cy="473217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000" dirty="0"/>
              <a:t>As Comissões </a:t>
            </a:r>
            <a:r>
              <a:rPr lang="pt-BR" sz="2000" dirty="0" err="1"/>
              <a:t>Intergestores</a:t>
            </a:r>
            <a:r>
              <a:rPr lang="pt-BR" sz="2000" dirty="0"/>
              <a:t> pactuarão:</a:t>
            </a:r>
          </a:p>
          <a:p>
            <a:pPr marL="0" indent="0" algn="just">
              <a:buNone/>
            </a:pPr>
            <a:r>
              <a:rPr lang="pt-BR" sz="2000" b="1" dirty="0"/>
              <a:t>I - aspectos operacionais, financeiros e administrativos da gestão compartilhada do SUS;</a:t>
            </a:r>
          </a:p>
          <a:p>
            <a:pPr marL="0" indent="0" algn="just">
              <a:buNone/>
            </a:pPr>
            <a:r>
              <a:rPr lang="pt-BR" sz="2000" dirty="0"/>
              <a:t>II - diretrizes gerais sobre Regiões de Saúde, integração de limites geográficos, referência e </a:t>
            </a:r>
            <a:r>
              <a:rPr lang="pt-BR" sz="2000" dirty="0" err="1"/>
              <a:t>contrarreferência</a:t>
            </a:r>
            <a:r>
              <a:rPr lang="pt-BR" sz="2000" dirty="0"/>
              <a:t> e demais aspectos vinculados à integração das ações e serviços de saúde entre os entes federativos;</a:t>
            </a:r>
          </a:p>
          <a:p>
            <a:pPr marL="0" indent="0" algn="just">
              <a:buNone/>
            </a:pPr>
            <a:r>
              <a:rPr lang="pt-BR" sz="2000" dirty="0"/>
              <a:t>III - diretrizes de organização das redes de atenção à saúde, gestão institucional e à integração das ações e serviços dos entes federativos;</a:t>
            </a:r>
          </a:p>
          <a:p>
            <a:pPr marL="0" indent="0" algn="just">
              <a:buNone/>
            </a:pPr>
            <a:r>
              <a:rPr lang="pt-BR" sz="2000" b="1" dirty="0"/>
              <a:t>IV - responsabilidades dos entes federativos na Rede de Atenção à Saúde, de acordo com o seu porte demográfico e seu desenvolvimento econômico-financeiro, estabelecendo as responsabilidades individuais e as solidárias; </a:t>
            </a:r>
            <a:r>
              <a:rPr lang="pt-BR" sz="2000" dirty="0"/>
              <a:t>e</a:t>
            </a:r>
          </a:p>
          <a:p>
            <a:pPr marL="0" indent="0" algn="just">
              <a:buNone/>
            </a:pPr>
            <a:endParaRPr lang="pt-BR" sz="2000" dirty="0"/>
          </a:p>
          <a:p>
            <a:pPr marL="0" indent="0" algn="just">
              <a:buNone/>
            </a:pPr>
            <a:r>
              <a:rPr lang="pt-BR" sz="2000" b="1" dirty="0"/>
              <a:t>V - referências das regiões </a:t>
            </a:r>
            <a:r>
              <a:rPr lang="pt-BR" sz="2000" b="1" dirty="0" err="1"/>
              <a:t>intraestaduais</a:t>
            </a:r>
            <a:r>
              <a:rPr lang="pt-BR" sz="2000" b="1" dirty="0"/>
              <a:t> e interestaduais de atenção à saúde para o atendimento da integralidade da assistência.</a:t>
            </a:r>
          </a:p>
          <a:p>
            <a:pPr marL="0" indent="0">
              <a:buNone/>
            </a:pPr>
            <a:endParaRPr lang="pt-BR" sz="2800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COMPETÊNCIA </a:t>
            </a:r>
          </a:p>
          <a:p>
            <a:pPr algn="ctr"/>
            <a:r>
              <a:rPr lang="pt-BR" sz="2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14-A Lei 8080/90 c/c Art. 32 do Decreto 7508/2011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21341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0416" y="1192635"/>
            <a:ext cx="8780746" cy="466954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b="1" u="sng" dirty="0"/>
              <a:t>Normatizar</a:t>
            </a:r>
            <a:r>
              <a:rPr lang="pt-BR" dirty="0"/>
              <a:t> o funcionamento da CIB/GO, </a:t>
            </a:r>
            <a:r>
              <a:rPr lang="pt-BR" dirty="0" err="1"/>
              <a:t>CIM´s</a:t>
            </a:r>
            <a:r>
              <a:rPr lang="pt-BR" dirty="0"/>
              <a:t>, </a:t>
            </a:r>
            <a:r>
              <a:rPr lang="pt-BR" dirty="0" err="1"/>
              <a:t>CIR´s</a:t>
            </a:r>
            <a:r>
              <a:rPr lang="pt-BR" dirty="0"/>
              <a:t>; 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u="sng" dirty="0"/>
              <a:t>Pactuar, </a:t>
            </a:r>
            <a:r>
              <a:rPr lang="pt-BR" dirty="0"/>
              <a:t>por consenso, entre as entidades SES/GO e COSEMS/GO, regras de financiamento para operacionalização do SUS no Estado;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u="sng" dirty="0"/>
              <a:t>Pactuar</a:t>
            </a:r>
            <a:r>
              <a:rPr lang="pt-BR" dirty="0"/>
              <a:t> diretrizes gerais sobre a RAS e processo de regionalização no Estado, PRI, PDR, o PDI e a constituição, organização, integração de limites geográficos, referência e </a:t>
            </a:r>
            <a:r>
              <a:rPr lang="pt-BR" dirty="0" err="1"/>
              <a:t>contrarreferência</a:t>
            </a:r>
            <a:r>
              <a:rPr lang="pt-BR" dirty="0"/>
              <a:t> de ações e serviços de saúde 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u="sng" dirty="0"/>
              <a:t>Interlocução</a:t>
            </a:r>
            <a:r>
              <a:rPr lang="pt-BR" dirty="0"/>
              <a:t> interinstitucional;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COMPETENCIA DA CIB </a:t>
            </a:r>
          </a:p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7º do Anexo da Resolução CIB n.º382/2025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72994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0416" y="1192636"/>
            <a:ext cx="8780746" cy="44727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b="1" u="sng" dirty="0"/>
              <a:t>Instancia</a:t>
            </a:r>
            <a:r>
              <a:rPr lang="pt-BR" u="sng" dirty="0"/>
              <a:t> recursal </a:t>
            </a:r>
            <a:r>
              <a:rPr lang="pt-BR" dirty="0"/>
              <a:t>sobre eventuais discordâncias ocorridas na CIB;</a:t>
            </a:r>
          </a:p>
          <a:p>
            <a:pPr marL="0" indent="0" algn="just">
              <a:buNone/>
            </a:pPr>
            <a:endParaRPr lang="pt-BR" b="1" u="sng" dirty="0"/>
          </a:p>
          <a:p>
            <a:pPr marL="0" indent="0" algn="just">
              <a:buNone/>
            </a:pPr>
            <a:r>
              <a:rPr lang="pt-BR" b="1" u="sng" dirty="0"/>
              <a:t>Pactuar </a:t>
            </a:r>
            <a:r>
              <a:rPr lang="pt-BR" dirty="0"/>
              <a:t>sobre a conformação das regiões e macrorregiões de saúde no estado, com posterior ciência à CIT; 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ATENÇÃO: As CIB deverão fortalecer as CIR como espaço de governança regional e de gestão, envolvendo os três entes federados para a implementação do processo de planejamento regional integrado visando a organização das RAS;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COMPETENCIA DA CIB </a:t>
            </a:r>
          </a:p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Resolução de Consolidação da CIT n.º1/2021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80680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0416" y="1192636"/>
            <a:ext cx="8780746" cy="44727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BR" b="1" u="sng" dirty="0"/>
          </a:p>
          <a:p>
            <a:pPr marL="0" indent="0" algn="just">
              <a:buNone/>
            </a:pPr>
            <a:r>
              <a:rPr lang="pt-BR" b="1" u="sng" dirty="0"/>
              <a:t>Pactuar</a:t>
            </a:r>
            <a:r>
              <a:rPr lang="pt-BR" dirty="0"/>
              <a:t> sobre a instituição, atribuições e funcionamento dos </a:t>
            </a:r>
            <a:r>
              <a:rPr lang="pt-BR" b="1" u="sng" dirty="0"/>
              <a:t>Comitês Executivos de Governança das Redes de Atenção à Saúde (RAS), </a:t>
            </a:r>
            <a:r>
              <a:rPr lang="pt-BR" dirty="0"/>
              <a:t>que serão operacionalizados a nível de cada macrorregião através dos </a:t>
            </a:r>
            <a:r>
              <a:rPr lang="pt-BR" b="1" u="sng" dirty="0"/>
              <a:t>Comitês Gestores Macrorregionais da Rede de Urgência e Emergência (RUE)</a:t>
            </a:r>
            <a:r>
              <a:rPr lang="pt-BR" dirty="0"/>
              <a:t> - Condições Agudas, dos </a:t>
            </a:r>
            <a:r>
              <a:rPr lang="pt-BR" b="1" u="sng" dirty="0"/>
              <a:t>Comitês Gestores Macrorregionais das Condições Crônicas e Ciclos de Vida.</a:t>
            </a:r>
          </a:p>
          <a:p>
            <a:pPr marL="0" indent="0" algn="just">
              <a:buNone/>
            </a:pPr>
            <a:endParaRPr lang="pt-BR" b="1" u="sng" dirty="0"/>
          </a:p>
          <a:p>
            <a:pPr marL="0" indent="0" algn="just">
              <a:buNone/>
            </a:pPr>
            <a:endParaRPr lang="pt-BR" b="1" u="sng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COMPETENCIA DA CIB </a:t>
            </a:r>
          </a:p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7º do Anexo da Resolução CIB n.º382/2025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30517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0416" y="1192636"/>
            <a:ext cx="8780746" cy="44727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800100" lvl="2" indent="0" algn="just">
              <a:buNone/>
            </a:pPr>
            <a:r>
              <a:rPr lang="pt-BR" b="1" u="sng" dirty="0"/>
              <a:t>Comitês Executivos de Governança das RAS</a:t>
            </a:r>
            <a:r>
              <a:rPr lang="pt-BR" dirty="0"/>
              <a:t>, de natureza técnica e operacional, com o objetivo de monitorar, acompanhar, avaliar e propor soluções para o adequado funcionamento das RAS, contemplando a participação dos diversos atores envolvidos no seu funcionamento e resultados, incluindo os prestadores de serviços, o controle social e representantes do Ministério da Saúde. (Art. 2º, X da Resolução de Consolidação CIT 1/2021)</a:t>
            </a:r>
          </a:p>
          <a:p>
            <a:pPr marL="0" indent="0" algn="just">
              <a:buNone/>
            </a:pPr>
            <a:endParaRPr lang="pt-BR" b="1" u="sng" dirty="0"/>
          </a:p>
          <a:p>
            <a:pPr marL="800100" lvl="2" indent="0" algn="just">
              <a:buNone/>
            </a:pPr>
            <a:r>
              <a:rPr lang="pt-BR" b="1" u="sng" dirty="0"/>
              <a:t>Comitê Gestor: </a:t>
            </a:r>
            <a:r>
              <a:rPr lang="pt-BR" dirty="0"/>
              <a:t>grupo temático macrorregional criado por Deliberação da CIB para discussão e implementação das adequações permanentes do Sistema de Atenção à Saúde – Condições Agudas e Condições Crônicas/Ciclos de Vida, dentro das diretrizes estabelecidas pelas Portarias Ministeriais e Estaduais de cada Rede de Atenção à Saúde; (Art. 1º, IV, Anexo Res. CIB 382)</a:t>
            </a:r>
          </a:p>
          <a:p>
            <a:pPr marL="0" indent="0" algn="just">
              <a:buNone/>
            </a:pPr>
            <a:endParaRPr lang="pt-BR" b="1" u="sng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COMPETENCIA DA CIB </a:t>
            </a:r>
          </a:p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7º do Anexo da Resolução CIB n.º382/2025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95884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5633" y="1040236"/>
            <a:ext cx="8780746" cy="44727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b="1" dirty="0"/>
              <a:t>				</a:t>
            </a:r>
            <a:endParaRPr lang="pt-BR" dirty="0"/>
          </a:p>
          <a:p>
            <a:pPr algn="just"/>
            <a:r>
              <a:rPr lang="pt-BR" dirty="0"/>
              <a:t>Assessoramento técnico da CIB</a:t>
            </a:r>
          </a:p>
          <a:p>
            <a:pPr algn="just"/>
            <a:r>
              <a:rPr lang="pt-BR" dirty="0"/>
              <a:t>Apreciar todos os assuntos encaminhados para a apreciação e/ou pactuação;</a:t>
            </a:r>
          </a:p>
          <a:p>
            <a:pPr algn="just"/>
            <a:r>
              <a:rPr lang="pt-BR" dirty="0"/>
              <a:t>Conformação da pauta da CIB</a:t>
            </a:r>
          </a:p>
          <a:p>
            <a:pPr algn="just"/>
            <a:r>
              <a:rPr lang="pt-BR" dirty="0"/>
              <a:t>Avalia e encaminha eventuais recursos interpostos à CIB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/>
              <a:t>COMPETE À CÂMARA TÉCNICA DA CIB</a:t>
            </a:r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" name="Seta: para a Direita 1">
            <a:extLst>
              <a:ext uri="{FF2B5EF4-FFF2-40B4-BE49-F238E27FC236}">
                <a16:creationId xmlns:a16="http://schemas.microsoft.com/office/drawing/2014/main" id="{15482395-DA9C-4AF5-A15B-C091811D2C5C}"/>
              </a:ext>
            </a:extLst>
          </p:cNvPr>
          <p:cNvSpPr/>
          <p:nvPr/>
        </p:nvSpPr>
        <p:spPr>
          <a:xfrm>
            <a:off x="1089765" y="298981"/>
            <a:ext cx="576197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7152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0416" y="1192636"/>
            <a:ext cx="8780746" cy="44727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b="1" u="sng" dirty="0"/>
              <a:t>Pactuar</a:t>
            </a:r>
            <a:r>
              <a:rPr lang="pt-BR" dirty="0"/>
              <a:t>, por consenso dos representantes à mesa, as estratégias e o financiamento para operacionalização do SUS na Macrorregião; </a:t>
            </a:r>
          </a:p>
          <a:p>
            <a:pPr marL="0" indent="0" algn="just">
              <a:buNone/>
            </a:pPr>
            <a:r>
              <a:rPr lang="pt-BR" b="1" dirty="0"/>
              <a:t>Propor, avaliar e deliberar </a:t>
            </a:r>
            <a:r>
              <a:rPr lang="pt-BR" dirty="0"/>
              <a:t>sobre a implantação e implementação das diretrizes pactuadas na Comissão </a:t>
            </a:r>
            <a:r>
              <a:rPr lang="pt-BR" dirty="0" err="1"/>
              <a:t>Intergestores</a:t>
            </a:r>
            <a:r>
              <a:rPr lang="pt-BR" dirty="0"/>
              <a:t> </a:t>
            </a:r>
            <a:r>
              <a:rPr lang="pt-BR" dirty="0" err="1"/>
              <a:t>Bipartite</a:t>
            </a:r>
            <a:endParaRPr lang="pt-BR" dirty="0"/>
          </a:p>
          <a:p>
            <a:pPr marL="0" indent="0" algn="just">
              <a:buNone/>
            </a:pPr>
            <a:r>
              <a:rPr lang="pt-BR" b="1" u="sng" dirty="0"/>
              <a:t>Pactuar sobre as diretrizes e a organização dos pontos de atenção da RAS </a:t>
            </a:r>
            <a:r>
              <a:rPr lang="pt-BR" dirty="0"/>
              <a:t>para garantir a integralidade da atenção à saúde para a população da macrorregião de saúde; </a:t>
            </a:r>
          </a:p>
          <a:p>
            <a:pPr marL="0" indent="0" algn="just">
              <a:buNone/>
            </a:pPr>
            <a:r>
              <a:rPr lang="pt-BR" b="1" dirty="0"/>
              <a:t>Monitorar</a:t>
            </a:r>
            <a:r>
              <a:rPr lang="pt-BR" dirty="0"/>
              <a:t> as Redes de Atenção à Saúde na Macrorregião; </a:t>
            </a:r>
          </a:p>
          <a:p>
            <a:pPr marL="0" indent="0" algn="just">
              <a:buNone/>
            </a:pPr>
            <a:r>
              <a:rPr lang="pt-BR" b="1" dirty="0"/>
              <a:t>Acompanhar</a:t>
            </a:r>
            <a:r>
              <a:rPr lang="pt-BR" dirty="0"/>
              <a:t> os trabalhos dos Comitês Gestores Macrorregionais das Condições Agudas (RUE) e das Condições Crônicas e Ciclos de Vida; </a:t>
            </a:r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b="1" dirty="0"/>
              <a:t>Estabelecer</a:t>
            </a:r>
            <a:r>
              <a:rPr lang="pt-BR" dirty="0"/>
              <a:t> interlocução permanente com a CIB.</a:t>
            </a:r>
            <a:endParaRPr lang="pt-BR" b="1" u="sng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COMPETENCIA DA CIM </a:t>
            </a:r>
          </a:p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27 do Anexo da Resolução CIB n.º382/2025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53872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7182" y="1445712"/>
            <a:ext cx="8649636" cy="427137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dirty="0"/>
              <a:t>Aprofundar o estudo e discussão para nova apreciação de matérias não </a:t>
            </a:r>
            <a:r>
              <a:rPr lang="pt-BR" dirty="0" err="1"/>
              <a:t>consensuadas</a:t>
            </a:r>
            <a:r>
              <a:rPr lang="pt-BR" dirty="0"/>
              <a:t> pela CIM;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Assessorar a CIM sobre todos os temas que chegam para apreciação e/ou pactuação - respaldada em pareceres técnicos provenientes do Comitês Gestores Macrorregionais;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Desenvolver e/ou analisar estudos com vistas a assessorar e subsidiar o Plenário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CÂMARA TÉCNICA DA CIM </a:t>
            </a:r>
          </a:p>
          <a:p>
            <a:pPr algn="ctr"/>
            <a:r>
              <a:rPr lang="pt-BR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Art. 29 e 38 do Anexo da Resolução CIB n.º382/2025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68646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921BD8E6-A6BF-C0BD-2AC0-839B83DE6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solidFill>
                  <a:schemeClr val="tx2"/>
                </a:solidFill>
              </a:rPr>
              <a:t>Base normativa</a:t>
            </a:r>
          </a:p>
        </p:txBody>
      </p:sp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199" y="1528175"/>
            <a:ext cx="4395005" cy="4597988"/>
          </a:xfrm>
        </p:spPr>
        <p:txBody>
          <a:bodyPr>
            <a:normAutofit/>
          </a:bodyPr>
          <a:lstStyle/>
          <a:p>
            <a:r>
              <a:rPr lang="pt-BR" sz="2800" dirty="0">
                <a:solidFill>
                  <a:schemeClr val="tx2"/>
                </a:solidFill>
              </a:rPr>
              <a:t>Constituição da República</a:t>
            </a:r>
          </a:p>
          <a:p>
            <a:r>
              <a:rPr lang="pt-BR" sz="2800" dirty="0">
                <a:solidFill>
                  <a:schemeClr val="tx2"/>
                </a:solidFill>
              </a:rPr>
              <a:t>Lei Federal n.º8.080/90</a:t>
            </a:r>
          </a:p>
          <a:p>
            <a:r>
              <a:rPr lang="pt-BR" sz="2800" dirty="0">
                <a:solidFill>
                  <a:schemeClr val="tx2"/>
                </a:solidFill>
              </a:rPr>
              <a:t>Decreto n.º7.508/2011</a:t>
            </a:r>
          </a:p>
          <a:p>
            <a:r>
              <a:rPr lang="pt-BR" sz="2800" dirty="0">
                <a:solidFill>
                  <a:schemeClr val="tx2"/>
                </a:solidFill>
              </a:rPr>
              <a:t>Resolução CIT n.º23/2017</a:t>
            </a:r>
          </a:p>
          <a:p>
            <a:r>
              <a:rPr lang="pt-BR" sz="2800" dirty="0">
                <a:solidFill>
                  <a:schemeClr val="tx2"/>
                </a:solidFill>
              </a:rPr>
              <a:t>Resolução CIT n.º37/2018</a:t>
            </a:r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60BDF848-A766-8184-D16B-06844A7164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52205" y="1528175"/>
            <a:ext cx="4041775" cy="4597988"/>
          </a:xfrm>
        </p:spPr>
        <p:txBody>
          <a:bodyPr/>
          <a:lstStyle/>
          <a:p>
            <a:pPr marL="0" indent="0">
              <a:buNone/>
            </a:pPr>
            <a:r>
              <a:rPr lang="pt-BR" dirty="0"/>
              <a:t>	</a:t>
            </a:r>
          </a:p>
          <a:p>
            <a:pPr marL="0" indent="0">
              <a:buNone/>
            </a:pPr>
            <a:r>
              <a:rPr lang="pt-BR" sz="2800" dirty="0">
                <a:solidFill>
                  <a:schemeClr val="tx2"/>
                </a:solidFill>
              </a:rPr>
              <a:t>	Alterada pela Lei 	n.º12.466/2011</a:t>
            </a:r>
          </a:p>
          <a:p>
            <a:pPr marL="0" indent="0">
              <a:buNone/>
            </a:pPr>
            <a:r>
              <a:rPr lang="pt-BR" sz="2800" dirty="0">
                <a:solidFill>
                  <a:schemeClr val="tx2"/>
                </a:solidFill>
              </a:rPr>
              <a:t>	</a:t>
            </a:r>
            <a:r>
              <a:rPr lang="pt-BR" sz="2800" b="1" dirty="0">
                <a:solidFill>
                  <a:schemeClr val="tx2"/>
                </a:solidFill>
              </a:rPr>
              <a:t>Resolução de 	Consolidação 	CIT 	n.º1/2021</a:t>
            </a:r>
          </a:p>
        </p:txBody>
      </p:sp>
      <p:sp>
        <p:nvSpPr>
          <p:cNvPr id="2" name="Chave Direita 1">
            <a:extLst>
              <a:ext uri="{FF2B5EF4-FFF2-40B4-BE49-F238E27FC236}">
                <a16:creationId xmlns:a16="http://schemas.microsoft.com/office/drawing/2014/main" id="{9A7012D0-6E98-4829-9A68-543203CF5895}"/>
              </a:ext>
            </a:extLst>
          </p:cNvPr>
          <p:cNvSpPr/>
          <p:nvPr/>
        </p:nvSpPr>
        <p:spPr>
          <a:xfrm>
            <a:off x="4602727" y="2803688"/>
            <a:ext cx="651354" cy="1555424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" name="Conector de Seta Reta 3">
            <a:extLst>
              <a:ext uri="{FF2B5EF4-FFF2-40B4-BE49-F238E27FC236}">
                <a16:creationId xmlns:a16="http://schemas.microsoft.com/office/drawing/2014/main" id="{AD1C0F51-CDC6-42F5-A8D1-DF0DD6AEFFBC}"/>
              </a:ext>
            </a:extLst>
          </p:cNvPr>
          <p:cNvCxnSpPr/>
          <p:nvPr/>
        </p:nvCxnSpPr>
        <p:spPr>
          <a:xfrm>
            <a:off x="4450328" y="2292263"/>
            <a:ext cx="80375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tângulo 4">
            <a:extLst>
              <a:ext uri="{FF2B5EF4-FFF2-40B4-BE49-F238E27FC236}">
                <a16:creationId xmlns:a16="http://schemas.microsoft.com/office/drawing/2014/main" id="{64B21B3E-4FF8-4B85-B590-A76DB56CCA81}"/>
              </a:ext>
            </a:extLst>
          </p:cNvPr>
          <p:cNvSpPr/>
          <p:nvPr/>
        </p:nvSpPr>
        <p:spPr>
          <a:xfrm>
            <a:off x="275030" y="5461348"/>
            <a:ext cx="8743167" cy="46494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Para fins históricos e doutrinários NOB; NOAS e PACTO PELA SAÚDE</a:t>
            </a:r>
          </a:p>
        </p:txBody>
      </p:sp>
    </p:spTree>
    <p:extLst>
      <p:ext uri="{BB962C8B-B14F-4D97-AF65-F5344CB8AC3E}">
        <p14:creationId xmlns:p14="http://schemas.microsoft.com/office/powerpoint/2010/main" val="41784886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0519" y="1417151"/>
            <a:ext cx="8649636" cy="445755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u="sng" dirty="0"/>
              <a:t>Pactuar</a:t>
            </a:r>
            <a:r>
              <a:rPr lang="pt-BR" dirty="0"/>
              <a:t>, por consenso do Plenário da CIR, as estratégias e o financiamento para operacionalização do SUS na Região; </a:t>
            </a:r>
          </a:p>
          <a:p>
            <a:pPr marL="0" indent="0" algn="just">
              <a:buNone/>
            </a:pPr>
            <a:r>
              <a:rPr lang="pt-BR" b="1" u="sng" dirty="0"/>
              <a:t>Propor</a:t>
            </a:r>
            <a:r>
              <a:rPr lang="pt-BR" dirty="0"/>
              <a:t>, avaliar e deliberar sobre a implantação e implementação das diretrizes pactuadas na CIB e CIM, referente à respectiva região; </a:t>
            </a:r>
            <a:r>
              <a:rPr lang="pt-BR" b="1" u="sng" dirty="0"/>
              <a:t>Promover</a:t>
            </a:r>
            <a:r>
              <a:rPr lang="pt-BR" dirty="0"/>
              <a:t> o intercâmbio de experiências entre os municípios, visando a disseminação de tecnologias e conhecimentos voltados à melhoria do sistema de saúde;</a:t>
            </a:r>
          </a:p>
          <a:p>
            <a:pPr marL="0" indent="0" algn="just">
              <a:buNone/>
            </a:pPr>
            <a:r>
              <a:rPr lang="pt-BR" b="1" u="sng" dirty="0"/>
              <a:t>Discutir e Pactuar </a:t>
            </a:r>
            <a:r>
              <a:rPr lang="pt-BR" dirty="0"/>
              <a:t>as propostas de Programações Pactuadas e Integradas (PPI) entre os municípios da região; </a:t>
            </a:r>
          </a:p>
          <a:p>
            <a:pPr marL="0" indent="0" algn="just">
              <a:buNone/>
            </a:pPr>
            <a:r>
              <a:rPr lang="pt-BR" b="1" u="sng" dirty="0"/>
              <a:t>Estabelecer </a:t>
            </a:r>
            <a:r>
              <a:rPr lang="pt-BR" dirty="0"/>
              <a:t>interlocução permanente com a CIB.</a:t>
            </a:r>
            <a:endParaRPr lang="pt-BR" b="1" u="sng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COMPETÊNCIA DA CIR </a:t>
            </a:r>
          </a:p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46 do Anexo da Resolução CIB n.º382/2025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55870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0519" y="1140912"/>
            <a:ext cx="8649636" cy="460853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dirty="0"/>
              <a:t>Aprofundar o estudo e discussão para nova apreciação de matérias não </a:t>
            </a:r>
            <a:r>
              <a:rPr lang="pt-BR" dirty="0" err="1"/>
              <a:t>consensuadas</a:t>
            </a:r>
            <a:r>
              <a:rPr lang="pt-BR" dirty="0"/>
              <a:t> pela CIR;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Apreciar todos os assuntos encaminhados para conformação da pauta da CIR;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Assessorar a CIR sobre todos os temas que chegam para apreciação e/ou pactuação;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Desenvolver e/ou analisar estudos com vistas a assessorar e subsidiar o Plenário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CÂMARA TÉCNICA DA CIR </a:t>
            </a:r>
          </a:p>
          <a:p>
            <a:pPr algn="ctr"/>
            <a:r>
              <a:rPr lang="pt-BR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Art. Art. 29 e 38 do Anexo da Resolução CIB n.º382/2025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725078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5636" y="299345"/>
            <a:ext cx="7930835" cy="1470025"/>
          </a:xfrm>
        </p:spPr>
        <p:txBody>
          <a:bodyPr/>
          <a:lstStyle/>
          <a:p>
            <a:br>
              <a:rPr lang="pt-BR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717F101-C9CF-4BFC-B3B3-9CE509EFD6FD}"/>
              </a:ext>
            </a:extLst>
          </p:cNvPr>
          <p:cNvSpPr/>
          <p:nvPr/>
        </p:nvSpPr>
        <p:spPr>
          <a:xfrm>
            <a:off x="2721754" y="2951946"/>
            <a:ext cx="37185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MUITO OBRIGADA!!!</a:t>
            </a:r>
            <a:endParaRPr lang="pt-B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23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921BD8E6-A6BF-C0BD-2AC0-839B83DE6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 A ORGANIZAÇÃO DO SUS</a:t>
            </a:r>
          </a:p>
        </p:txBody>
      </p:sp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080DEFCB-41F0-4208-85C1-01966FB13176}"/>
              </a:ext>
            </a:extLst>
          </p:cNvPr>
          <p:cNvSpPr/>
          <p:nvPr/>
        </p:nvSpPr>
        <p:spPr>
          <a:xfrm>
            <a:off x="297493" y="1417639"/>
            <a:ext cx="8549014" cy="225248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dirty="0">
                <a:solidFill>
                  <a:schemeClr val="tx1"/>
                </a:solidFill>
              </a:rPr>
              <a:t>O SUS é constituído pela </a:t>
            </a:r>
            <a:r>
              <a:rPr lang="pt-BR" sz="24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conjugação das ações e serviços </a:t>
            </a:r>
            <a:r>
              <a:rPr lang="pt-BR" sz="2400" dirty="0">
                <a:solidFill>
                  <a:schemeClr val="tx1"/>
                </a:solidFill>
              </a:rPr>
              <a:t>de promoção, proteção e recuperação da saúde executados pelos entes federativos, de forma direta ou indireta, mediante a participação complementar da iniciativa privada, </a:t>
            </a:r>
            <a:r>
              <a:rPr lang="pt-BR" sz="2400" b="1" u="sng" dirty="0">
                <a:solidFill>
                  <a:schemeClr val="tx1"/>
                </a:solidFill>
              </a:rPr>
              <a:t>sendo organizado de forma regionalizada e hierarquizada.</a:t>
            </a:r>
            <a:r>
              <a:rPr lang="pt-BR" sz="24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pt-BR" sz="2000" dirty="0">
                <a:solidFill>
                  <a:schemeClr val="tx1"/>
                </a:solidFill>
              </a:rPr>
              <a:t>(Art. 3º do Decreto, c/c Art. 8º da Lei 8080/90)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5DDB81D0-FDC7-45BA-B15C-B360C95C7F8B}"/>
              </a:ext>
            </a:extLst>
          </p:cNvPr>
          <p:cNvSpPr/>
          <p:nvPr/>
        </p:nvSpPr>
        <p:spPr>
          <a:xfrm>
            <a:off x="297493" y="3938282"/>
            <a:ext cx="8549014" cy="159080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dirty="0">
                <a:solidFill>
                  <a:schemeClr val="tx2"/>
                </a:solidFill>
              </a:rPr>
              <a:t>O acesso universal, igualitário e ordenado às ações e serviços de saúde se inicia pelas Portas de Entrada do </a:t>
            </a:r>
            <a:r>
              <a:rPr lang="pt-BR" sz="2400" b="1" u="sng" dirty="0">
                <a:solidFill>
                  <a:schemeClr val="tx2"/>
                </a:solidFill>
              </a:rPr>
              <a:t>SUS e se completa na rede regionalizada e hierarquizada</a:t>
            </a:r>
            <a:r>
              <a:rPr lang="pt-BR" sz="2400" dirty="0">
                <a:solidFill>
                  <a:schemeClr val="tx2"/>
                </a:solidFill>
              </a:rPr>
              <a:t>, de acordo com a complexidade do serviço. (Art. 8º do Decreto)</a:t>
            </a:r>
          </a:p>
        </p:txBody>
      </p:sp>
    </p:spTree>
    <p:extLst>
      <p:ext uri="{BB962C8B-B14F-4D97-AF65-F5344CB8AC3E}">
        <p14:creationId xmlns:p14="http://schemas.microsoft.com/office/powerpoint/2010/main" val="1809438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921BD8E6-A6BF-C0BD-2AC0-839B83DE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8" y="9619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/>
              <a:t> A ORGANIZAÇÃO DO SUS</a:t>
            </a:r>
            <a:br>
              <a:rPr lang="pt-BR" dirty="0"/>
            </a:br>
            <a:r>
              <a:rPr lang="pt-BR" sz="2700" dirty="0"/>
              <a:t>Decreto 7.508/2011</a:t>
            </a:r>
          </a:p>
        </p:txBody>
      </p:sp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080DEFCB-41F0-4208-85C1-01966FB13176}"/>
              </a:ext>
            </a:extLst>
          </p:cNvPr>
          <p:cNvSpPr/>
          <p:nvPr/>
        </p:nvSpPr>
        <p:spPr>
          <a:xfrm>
            <a:off x="297492" y="1417639"/>
            <a:ext cx="8549013" cy="201136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dirty="0">
                <a:solidFill>
                  <a:schemeClr val="tx1"/>
                </a:solidFill>
              </a:rPr>
              <a:t>Ao usuário será assegurada a continuidade do cuidado em saúde, em todas as suas modalidades, nos serviços, hospitais e em outras unidades integrantes da rede de atenção da </a:t>
            </a:r>
            <a:r>
              <a:rPr lang="pt-BR" sz="2400" b="1" u="sng" dirty="0">
                <a:solidFill>
                  <a:schemeClr val="tx1"/>
                </a:solidFill>
              </a:rPr>
              <a:t>respectiva região.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5DDB81D0-FDC7-45BA-B15C-B360C95C7F8B}"/>
              </a:ext>
            </a:extLst>
          </p:cNvPr>
          <p:cNvSpPr/>
          <p:nvPr/>
        </p:nvSpPr>
        <p:spPr>
          <a:xfrm>
            <a:off x="1728591" y="3938281"/>
            <a:ext cx="7117915" cy="188632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dirty="0"/>
              <a:t> </a:t>
            </a:r>
            <a:r>
              <a:rPr lang="pt-BR" sz="2800" dirty="0">
                <a:solidFill>
                  <a:schemeClr val="tx2"/>
                </a:solidFill>
              </a:rPr>
              <a:t>As Comissões </a:t>
            </a:r>
            <a:r>
              <a:rPr lang="pt-BR" sz="2800" dirty="0" err="1">
                <a:solidFill>
                  <a:schemeClr val="tx2"/>
                </a:solidFill>
              </a:rPr>
              <a:t>Intergestores</a:t>
            </a:r>
            <a:r>
              <a:rPr lang="pt-BR" sz="2800" dirty="0">
                <a:solidFill>
                  <a:schemeClr val="tx2"/>
                </a:solidFill>
              </a:rPr>
              <a:t> pactuarão as regras de continuidade do acesso às ações e aos serviços de saúde na respectiva área de atuação   </a:t>
            </a:r>
            <a:r>
              <a:rPr lang="pt-BR" sz="2800" dirty="0">
                <a:solidFill>
                  <a:schemeClr val="tx2"/>
                </a:solidFill>
                <a:sym typeface="Wingdings" panose="05000000000000000000" pitchFamily="2" charset="2"/>
              </a:rPr>
              <a:t> CIR; CIM;  CIB</a:t>
            </a:r>
            <a:endParaRPr lang="pt-BR" sz="2800" dirty="0">
              <a:solidFill>
                <a:schemeClr val="tx2"/>
              </a:solidFill>
            </a:endParaRPr>
          </a:p>
        </p:txBody>
      </p:sp>
      <p:sp>
        <p:nvSpPr>
          <p:cNvPr id="4" name="Seta: para a Direita 3">
            <a:extLst>
              <a:ext uri="{FF2B5EF4-FFF2-40B4-BE49-F238E27FC236}">
                <a16:creationId xmlns:a16="http://schemas.microsoft.com/office/drawing/2014/main" id="{9F1F52A2-5B07-4C1B-8970-79108F7B0AA6}"/>
              </a:ext>
            </a:extLst>
          </p:cNvPr>
          <p:cNvSpPr/>
          <p:nvPr/>
        </p:nvSpPr>
        <p:spPr>
          <a:xfrm>
            <a:off x="297493" y="4296427"/>
            <a:ext cx="1218156" cy="90187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2556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921BD8E6-A6BF-C0BD-2AC0-839B83DE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11281"/>
            <a:ext cx="8229600" cy="552080"/>
          </a:xfrm>
        </p:spPr>
        <p:txBody>
          <a:bodyPr>
            <a:noAutofit/>
          </a:bodyPr>
          <a:lstStyle/>
          <a:p>
            <a:r>
              <a:rPr lang="pt-BR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SÃO AS COMISSÕES INTERGESTORES</a:t>
            </a:r>
          </a:p>
        </p:txBody>
      </p:sp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6700" y="1453355"/>
            <a:ext cx="4040188" cy="44338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200" dirty="0">
                <a:solidFill>
                  <a:schemeClr val="tx2"/>
                </a:solidFill>
              </a:rPr>
              <a:t>FORUNS; COLEGIADOS DE </a:t>
            </a:r>
            <a:r>
              <a:rPr lang="pt-BR" sz="2200" dirty="0">
                <a:solidFill>
                  <a:schemeClr val="tx2"/>
                </a:solidFill>
                <a:highlight>
                  <a:srgbClr val="FFFF00"/>
                </a:highlight>
              </a:rPr>
              <a:t>NEGOCIAÇÃO</a:t>
            </a:r>
            <a:r>
              <a:rPr lang="pt-BR" sz="2200" dirty="0">
                <a:solidFill>
                  <a:schemeClr val="tx2"/>
                </a:solidFill>
              </a:rPr>
              <a:t> </a:t>
            </a:r>
            <a:r>
              <a:rPr lang="pt-BR" sz="2200" i="1" dirty="0">
                <a:solidFill>
                  <a:schemeClr val="tx2"/>
                </a:solidFill>
              </a:rPr>
              <a:t>(NOB)</a:t>
            </a:r>
          </a:p>
          <a:p>
            <a:endParaRPr lang="pt-BR" sz="2200" dirty="0">
              <a:solidFill>
                <a:schemeClr val="tx2"/>
              </a:solidFill>
            </a:endParaRPr>
          </a:p>
          <a:p>
            <a:endParaRPr lang="pt-BR" sz="22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pt-BR" sz="2200" dirty="0">
                <a:solidFill>
                  <a:schemeClr val="tx2"/>
                </a:solidFill>
              </a:rPr>
              <a:t>INSTÂNCIAS DE PACTUAÇÃO </a:t>
            </a:r>
            <a:r>
              <a:rPr lang="pt-BR" sz="2200" b="1" dirty="0">
                <a:solidFill>
                  <a:schemeClr val="tx2"/>
                </a:solidFill>
                <a:highlight>
                  <a:srgbClr val="FFFF00"/>
                </a:highlight>
              </a:rPr>
              <a:t>consensual</a:t>
            </a:r>
            <a:r>
              <a:rPr lang="pt-BR" sz="2200" dirty="0">
                <a:solidFill>
                  <a:schemeClr val="tx2"/>
                </a:solidFill>
              </a:rPr>
              <a:t> entre os entes federativos para definição das regras da </a:t>
            </a:r>
            <a:r>
              <a:rPr lang="pt-BR" sz="2200" dirty="0">
                <a:solidFill>
                  <a:schemeClr val="tx2"/>
                </a:solidFill>
                <a:highlight>
                  <a:srgbClr val="FFFF00"/>
                </a:highlight>
              </a:rPr>
              <a:t>gestão compartilhada do SUS</a:t>
            </a:r>
            <a:r>
              <a:rPr lang="pt-BR" sz="2200" dirty="0">
                <a:solidFill>
                  <a:schemeClr val="tx2"/>
                </a:solidFill>
              </a:rPr>
              <a:t>;  	</a:t>
            </a:r>
            <a:r>
              <a:rPr lang="pt-BR" sz="2200" i="1" dirty="0">
                <a:solidFill>
                  <a:schemeClr val="tx2"/>
                </a:solidFill>
              </a:rPr>
              <a:t>(Art. 2º, IV do Decreto 	7.508/2011)</a:t>
            </a:r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60BDF848-A766-8184-D16B-06844A7164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1453356"/>
            <a:ext cx="4373715" cy="443387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sz="2500" dirty="0">
                <a:solidFill>
                  <a:schemeClr val="tx2"/>
                </a:solidFill>
              </a:rPr>
              <a:t>FOROS DE </a:t>
            </a:r>
            <a:r>
              <a:rPr lang="pt-BR" sz="2500" dirty="0">
                <a:solidFill>
                  <a:schemeClr val="tx2"/>
                </a:solidFill>
                <a:highlight>
                  <a:srgbClr val="FFFF00"/>
                </a:highlight>
              </a:rPr>
              <a:t>NEGOCIAÇÃO E PACTUAÇÃO</a:t>
            </a:r>
            <a:r>
              <a:rPr lang="pt-BR" sz="2500" dirty="0">
                <a:solidFill>
                  <a:schemeClr val="tx2"/>
                </a:solidFill>
              </a:rPr>
              <a:t> entre gestores, quanto aos </a:t>
            </a:r>
            <a:r>
              <a:rPr lang="pt-BR" sz="2500" dirty="0">
                <a:solidFill>
                  <a:schemeClr val="tx2"/>
                </a:solidFill>
                <a:highlight>
                  <a:srgbClr val="FFFF00"/>
                </a:highlight>
              </a:rPr>
              <a:t>aspectos operacionais</a:t>
            </a:r>
            <a:r>
              <a:rPr lang="pt-BR" sz="2500" dirty="0">
                <a:solidFill>
                  <a:schemeClr val="tx2"/>
                </a:solidFill>
              </a:rPr>
              <a:t> do Sistema Único de Saúde (SUS).  </a:t>
            </a:r>
            <a:r>
              <a:rPr lang="pt-BR" sz="2500" i="1" dirty="0">
                <a:solidFill>
                  <a:schemeClr val="tx2"/>
                </a:solidFill>
              </a:rPr>
              <a:t>(Art. 14-A da Lei n.º8.080/90)</a:t>
            </a:r>
          </a:p>
          <a:p>
            <a:pPr algn="just"/>
            <a:endParaRPr lang="pt-BR" sz="2500" dirty="0">
              <a:solidFill>
                <a:schemeClr val="tx2"/>
              </a:solidFill>
            </a:endParaRPr>
          </a:p>
          <a:p>
            <a:pPr algn="just"/>
            <a:endParaRPr lang="pt-BR" sz="25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pt-BR" sz="2600" dirty="0">
                <a:solidFill>
                  <a:schemeClr val="tx2"/>
                </a:solidFill>
              </a:rPr>
              <a:t>As CIR, as CIB e a CIT são os foros de negociação </a:t>
            </a:r>
            <a:r>
              <a:rPr lang="pt-BR" sz="2600" b="1" dirty="0">
                <a:solidFill>
                  <a:schemeClr val="tx2"/>
                </a:solidFill>
                <a:highlight>
                  <a:srgbClr val="FFFF00"/>
                </a:highlight>
              </a:rPr>
              <a:t>e APOIO À TOMADA DE DECISÃO nos processos relativos à pactuação entre gestores do SUS</a:t>
            </a:r>
            <a:r>
              <a:rPr lang="pt-BR" sz="2600" dirty="0">
                <a:solidFill>
                  <a:schemeClr val="tx2"/>
                </a:solidFill>
              </a:rPr>
              <a:t> no que se refere à gestão e a aspectos operacionais de implantação das normas do SUS; </a:t>
            </a:r>
            <a:r>
              <a:rPr lang="pt-BR" sz="2600" i="1" dirty="0">
                <a:solidFill>
                  <a:schemeClr val="tx2"/>
                </a:solidFill>
              </a:rPr>
              <a:t>(Art. 15, I, Res. Cons. CIT 1/2021)</a:t>
            </a:r>
          </a:p>
        </p:txBody>
      </p:sp>
    </p:spTree>
    <p:extLst>
      <p:ext uri="{BB962C8B-B14F-4D97-AF65-F5344CB8AC3E}">
        <p14:creationId xmlns:p14="http://schemas.microsoft.com/office/powerpoint/2010/main" val="1637575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921BD8E6-A6BF-C0BD-2AC0-839B83DE6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COMISSÕES INTERGESTORES</a:t>
            </a:r>
            <a:br>
              <a:rPr lang="pt-BR" dirty="0">
                <a:solidFill>
                  <a:schemeClr val="tx2"/>
                </a:solidFill>
              </a:rPr>
            </a:br>
            <a:r>
              <a:rPr lang="pt-BR" dirty="0">
                <a:solidFill>
                  <a:schemeClr val="tx2"/>
                </a:solidFill>
              </a:rPr>
              <a:t>Anexo da Resolução CIB n.º382/2025</a:t>
            </a:r>
          </a:p>
        </p:txBody>
      </p:sp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427FC2D-66FF-4ED7-B978-4790B5497B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589" y="2068881"/>
            <a:ext cx="7490021" cy="3025037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E423128-EE5F-4616-A5D8-855757D2A8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589" y="1516579"/>
            <a:ext cx="7490021" cy="657317"/>
          </a:xfrm>
          <a:prstGeom prst="rect">
            <a:avLst/>
          </a:prstGeom>
        </p:spPr>
      </p:pic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2598D263-36A4-42F5-BC44-C328F016D3D9}"/>
              </a:ext>
            </a:extLst>
          </p:cNvPr>
          <p:cNvCxnSpPr/>
          <p:nvPr/>
        </p:nvCxnSpPr>
        <p:spPr>
          <a:xfrm>
            <a:off x="4271375" y="3144033"/>
            <a:ext cx="2580362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E43AC428-0F2E-4392-BB6E-D522EE3E8F05}"/>
              </a:ext>
            </a:extLst>
          </p:cNvPr>
          <p:cNvCxnSpPr/>
          <p:nvPr/>
        </p:nvCxnSpPr>
        <p:spPr>
          <a:xfrm>
            <a:off x="2129425" y="3429000"/>
            <a:ext cx="2943616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1C6BA64A-9D12-4533-B31D-DC2AE6F385F0}"/>
              </a:ext>
            </a:extLst>
          </p:cNvPr>
          <p:cNvCxnSpPr/>
          <p:nvPr/>
        </p:nvCxnSpPr>
        <p:spPr>
          <a:xfrm>
            <a:off x="1089764" y="4346532"/>
            <a:ext cx="1916483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3131C340-B8FF-4EC0-AD43-FD365B3DBBF7}"/>
              </a:ext>
            </a:extLst>
          </p:cNvPr>
          <p:cNvCxnSpPr/>
          <p:nvPr/>
        </p:nvCxnSpPr>
        <p:spPr>
          <a:xfrm>
            <a:off x="2016690" y="4108537"/>
            <a:ext cx="5010411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0028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921BD8E6-A6BF-C0BD-2AC0-839B83DE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76299"/>
            <a:ext cx="8229600" cy="1041528"/>
          </a:xfrm>
        </p:spPr>
        <p:txBody>
          <a:bodyPr>
            <a:normAutofit/>
          </a:bodyPr>
          <a:lstStyle/>
          <a:p>
            <a:r>
              <a:rPr lang="pt-BR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ESTUDOS DE CASO: descritivo</a:t>
            </a:r>
          </a:p>
        </p:txBody>
      </p:sp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1F0E8F99-457D-44F1-A702-026E0B993E7E}"/>
              </a:ext>
            </a:extLst>
          </p:cNvPr>
          <p:cNvSpPr/>
          <p:nvPr/>
        </p:nvSpPr>
        <p:spPr>
          <a:xfrm>
            <a:off x="78288" y="979336"/>
            <a:ext cx="4081397" cy="314392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000" dirty="0"/>
              <a:t> </a:t>
            </a:r>
            <a:r>
              <a:rPr lang="pt-BR" sz="2000" b="1" dirty="0">
                <a:solidFill>
                  <a:schemeClr val="tx2"/>
                </a:solidFill>
              </a:rPr>
              <a:t>Estudo de caso no estado do Rio de Janeiro mostrou que a capacidade de atuação da CIR depende do </a:t>
            </a:r>
            <a:r>
              <a:rPr lang="pt-BR" sz="2000" b="1" dirty="0">
                <a:solidFill>
                  <a:schemeClr val="tx2"/>
                </a:solidFill>
                <a:highlight>
                  <a:srgbClr val="FFFF00"/>
                </a:highlight>
              </a:rPr>
              <a:t>conhecimento técnico dos gestores </a:t>
            </a:r>
            <a:r>
              <a:rPr lang="pt-BR" sz="2000" b="1" dirty="0">
                <a:solidFill>
                  <a:schemeClr val="tx2"/>
                </a:solidFill>
              </a:rPr>
              <a:t>sobre as políticas nacionais e estaduais </a:t>
            </a:r>
            <a:r>
              <a:rPr lang="pt-BR" sz="2000" b="1" dirty="0">
                <a:solidFill>
                  <a:schemeClr val="tx2"/>
                </a:solidFill>
                <a:highlight>
                  <a:srgbClr val="FFFF00"/>
                </a:highlight>
              </a:rPr>
              <a:t>e seu engajamento político para a construção de regiões que efetivamente respondam às necessidades regionais.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A7A0C6CE-DC90-437B-AAFC-271DC965964A}"/>
              </a:ext>
            </a:extLst>
          </p:cNvPr>
          <p:cNvSpPr/>
          <p:nvPr/>
        </p:nvSpPr>
        <p:spPr>
          <a:xfrm>
            <a:off x="4323567" y="2223314"/>
            <a:ext cx="4695172" cy="271617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000" b="1" dirty="0">
                <a:solidFill>
                  <a:schemeClr val="tx2"/>
                </a:solidFill>
              </a:rPr>
              <a:t>Outra pesquisa recente, realizada na região de Vitória da Conquista (BA), sugere que os conflitos presentes no processo decisório, a </a:t>
            </a:r>
            <a:r>
              <a:rPr lang="pt-BR" sz="2000" b="1" dirty="0">
                <a:solidFill>
                  <a:schemeClr val="tx2"/>
                </a:solidFill>
                <a:highlight>
                  <a:srgbClr val="FFFF00"/>
                </a:highlight>
              </a:rPr>
              <a:t>coordenação técnica incipiente</a:t>
            </a:r>
            <a:r>
              <a:rPr lang="pt-BR" sz="2000" b="1" dirty="0">
                <a:solidFill>
                  <a:schemeClr val="tx2"/>
                </a:solidFill>
              </a:rPr>
              <a:t>, </a:t>
            </a:r>
            <a:r>
              <a:rPr lang="pt-BR" sz="2000" b="1" dirty="0">
                <a:solidFill>
                  <a:schemeClr val="tx2"/>
                </a:solidFill>
                <a:highlight>
                  <a:srgbClr val="FFFF00"/>
                </a:highlight>
              </a:rPr>
              <a:t>a rotatividade </a:t>
            </a:r>
            <a:r>
              <a:rPr lang="pt-BR" sz="2000" b="1" dirty="0">
                <a:solidFill>
                  <a:schemeClr val="tx2"/>
                </a:solidFill>
              </a:rPr>
              <a:t>dos gestores e a </a:t>
            </a:r>
            <a:r>
              <a:rPr lang="pt-BR" sz="2000" b="1" dirty="0">
                <a:solidFill>
                  <a:schemeClr val="tx2"/>
                </a:solidFill>
                <a:highlight>
                  <a:srgbClr val="FFFF00"/>
                </a:highlight>
              </a:rPr>
              <a:t>carência de instrumentos regionais de planejamento e financiamento </a:t>
            </a:r>
            <a:r>
              <a:rPr lang="pt-BR" sz="2000" b="1" dirty="0">
                <a:solidFill>
                  <a:schemeClr val="tx2"/>
                </a:solidFill>
              </a:rPr>
              <a:t>afetam o funcionamento e a atuação da CIR</a:t>
            </a: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E7DDE8F8-403B-4772-8297-3D53D610F427}"/>
              </a:ext>
            </a:extLst>
          </p:cNvPr>
          <p:cNvSpPr/>
          <p:nvPr/>
        </p:nvSpPr>
        <p:spPr>
          <a:xfrm>
            <a:off x="78288" y="5260932"/>
            <a:ext cx="8940451" cy="63767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1400" dirty="0"/>
              <a:t>Fonte: Governança Regional do Sistema de Saúde no Brasil: configurações de atores e papel das Comissões Intergovernamentais. https://doi.org/10.1590/1413-812320182310.13032018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8CFA9CF-8334-45BA-9099-431809C85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7421" y="84410"/>
            <a:ext cx="1381318" cy="1381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07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DABD9099-8EBA-1FD9-7E03-79A337CCD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6926" y="1192636"/>
            <a:ext cx="4040188" cy="447272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pt-BR" sz="2800" u="sng" dirty="0"/>
              <a:t>Organização sistêmica  </a:t>
            </a:r>
          </a:p>
          <a:p>
            <a:endParaRPr lang="pt-BR" sz="2800" dirty="0"/>
          </a:p>
          <a:p>
            <a:r>
              <a:rPr lang="pt-BR" sz="2800" u="sng" dirty="0">
                <a:solidFill>
                  <a:schemeClr val="accent6">
                    <a:lumMod val="50000"/>
                  </a:schemeClr>
                </a:solidFill>
              </a:rPr>
              <a:t>Articulação</a:t>
            </a:r>
            <a:r>
              <a:rPr lang="pt-BR" sz="2800" dirty="0"/>
              <a:t> </a:t>
            </a:r>
            <a:r>
              <a:rPr lang="pt-BR" sz="2800" dirty="0" err="1"/>
              <a:t>interfederativa</a:t>
            </a:r>
            <a:endParaRPr lang="pt-BR" sz="2800" dirty="0"/>
          </a:p>
          <a:p>
            <a:endParaRPr lang="pt-BR" sz="2800" dirty="0"/>
          </a:p>
          <a:p>
            <a:r>
              <a:rPr lang="pt-BR" sz="2800" u="sng" dirty="0">
                <a:solidFill>
                  <a:schemeClr val="accent6">
                    <a:lumMod val="50000"/>
                  </a:schemeClr>
                </a:solidFill>
              </a:rPr>
              <a:t>Integração</a:t>
            </a:r>
            <a:r>
              <a:rPr lang="pt-BR" sz="2800" dirty="0"/>
              <a:t> de serviços na região/macrorregião</a:t>
            </a:r>
          </a:p>
          <a:p>
            <a:endParaRPr lang="pt-BR" sz="2800" dirty="0"/>
          </a:p>
          <a:p>
            <a:r>
              <a:rPr lang="pt-BR" sz="2800" dirty="0"/>
              <a:t>Governança operativa</a:t>
            </a:r>
          </a:p>
        </p:txBody>
      </p:sp>
      <p:sp>
        <p:nvSpPr>
          <p:cNvPr id="16" name="Espaço Reservado para Conteúdo 15">
            <a:extLst>
              <a:ext uri="{FF2B5EF4-FFF2-40B4-BE49-F238E27FC236}">
                <a16:creationId xmlns:a16="http://schemas.microsoft.com/office/drawing/2014/main" id="{60BDF848-A766-8184-D16B-06844A7164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14749" y="1177447"/>
            <a:ext cx="4041775" cy="447272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2800" dirty="0"/>
              <a:t>	Atenção à Saúde em Redes</a:t>
            </a:r>
          </a:p>
          <a:p>
            <a:pPr marL="0" indent="0" algn="just">
              <a:buNone/>
            </a:pPr>
            <a:r>
              <a:rPr lang="pt-BR" sz="2800" dirty="0"/>
              <a:t>	Arranjos organizativos </a:t>
            </a:r>
            <a:r>
              <a:rPr lang="pt-BR" sz="2800" u="sng" dirty="0">
                <a:solidFill>
                  <a:schemeClr val="accent6">
                    <a:lumMod val="50000"/>
                  </a:schemeClr>
                </a:solidFill>
              </a:rPr>
              <a:t>regionalizados</a:t>
            </a:r>
            <a:r>
              <a:rPr lang="pt-BR" sz="2800" dirty="0">
                <a:solidFill>
                  <a:schemeClr val="accent6">
                    <a:lumMod val="50000"/>
                  </a:schemeClr>
                </a:solidFill>
              </a:rPr>
              <a:t> e </a:t>
            </a:r>
            <a:r>
              <a:rPr lang="pt-BR" sz="2800" u="sng" dirty="0">
                <a:solidFill>
                  <a:schemeClr val="accent6">
                    <a:lumMod val="50000"/>
                  </a:schemeClr>
                </a:solidFill>
              </a:rPr>
              <a:t>hierarquizados</a:t>
            </a:r>
          </a:p>
          <a:p>
            <a:pPr marL="0" indent="0">
              <a:buNone/>
            </a:pPr>
            <a:endParaRPr lang="pt-BR" sz="2800" dirty="0"/>
          </a:p>
          <a:p>
            <a:pPr marL="0" indent="0">
              <a:buNone/>
            </a:pPr>
            <a:r>
              <a:rPr lang="pt-BR" sz="2800" dirty="0"/>
              <a:t> Gestão compartilhada e cooperativa</a:t>
            </a:r>
          </a:p>
          <a:p>
            <a:endParaRPr lang="pt-BR" sz="2800" dirty="0"/>
          </a:p>
          <a:p>
            <a:pPr marL="0" indent="0">
              <a:buNone/>
            </a:pPr>
            <a:r>
              <a:rPr lang="pt-BR" sz="2800" dirty="0"/>
              <a:t>  Governança regional</a:t>
            </a:r>
          </a:p>
        </p:txBody>
      </p:sp>
      <p:sp>
        <p:nvSpPr>
          <p:cNvPr id="3" name="Seta: para a Direita 2">
            <a:extLst>
              <a:ext uri="{FF2B5EF4-FFF2-40B4-BE49-F238E27FC236}">
                <a16:creationId xmlns:a16="http://schemas.microsoft.com/office/drawing/2014/main" id="{DF8D2EAE-ACD7-4A4C-AEDB-0AEDAB0968B3}"/>
              </a:ext>
            </a:extLst>
          </p:cNvPr>
          <p:cNvSpPr/>
          <p:nvPr/>
        </p:nvSpPr>
        <p:spPr>
          <a:xfrm>
            <a:off x="4293483" y="1316219"/>
            <a:ext cx="551144" cy="3757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Seta: para a Direita 11">
            <a:extLst>
              <a:ext uri="{FF2B5EF4-FFF2-40B4-BE49-F238E27FC236}">
                <a16:creationId xmlns:a16="http://schemas.microsoft.com/office/drawing/2014/main" id="{69E7AA8A-DA8F-4E00-943D-A5A397027057}"/>
              </a:ext>
            </a:extLst>
          </p:cNvPr>
          <p:cNvSpPr/>
          <p:nvPr/>
        </p:nvSpPr>
        <p:spPr>
          <a:xfrm>
            <a:off x="4421754" y="3924956"/>
            <a:ext cx="551144" cy="3757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Seta: para a Direita 13">
            <a:extLst>
              <a:ext uri="{FF2B5EF4-FFF2-40B4-BE49-F238E27FC236}">
                <a16:creationId xmlns:a16="http://schemas.microsoft.com/office/drawing/2014/main" id="{1BAB7E08-9398-41C1-91F6-851192BE4276}"/>
              </a:ext>
            </a:extLst>
          </p:cNvPr>
          <p:cNvSpPr/>
          <p:nvPr/>
        </p:nvSpPr>
        <p:spPr>
          <a:xfrm>
            <a:off x="4268431" y="2558796"/>
            <a:ext cx="551144" cy="3757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COMISSÕES INTERGESTORES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15838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8" descr="Carro Volkswagen Virtus 1.0 200 TSI Highline 2025 - 6316765 - Brasília - DF">
            <a:extLst>
              <a:ext uri="{FF2B5EF4-FFF2-40B4-BE49-F238E27FC236}">
                <a16:creationId xmlns:a16="http://schemas.microsoft.com/office/drawing/2014/main" id="{EAFCA1D6-C01D-E9BB-AF89-699D995DC8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0B1B7FE-1057-4A28-8257-50687A86B5BC}"/>
              </a:ext>
            </a:extLst>
          </p:cNvPr>
          <p:cNvSpPr/>
          <p:nvPr/>
        </p:nvSpPr>
        <p:spPr>
          <a:xfrm>
            <a:off x="379412" y="189771"/>
            <a:ext cx="84518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COMISSÕES INTERGESTORES</a:t>
            </a:r>
          </a:p>
          <a:p>
            <a:pPr algn="ctr"/>
            <a:r>
              <a:rPr lang="pt-BR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Anexo da Resolução CIB n.º 382/2025</a:t>
            </a:r>
            <a:endParaRPr lang="pt-BR" sz="2800" dirty="0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4E909218-E0CD-4D2A-A0AD-F5D5FDCF1799}"/>
              </a:ext>
            </a:extLst>
          </p:cNvPr>
          <p:cNvSpPr/>
          <p:nvPr/>
        </p:nvSpPr>
        <p:spPr>
          <a:xfrm>
            <a:off x="93945" y="1226507"/>
            <a:ext cx="8956110" cy="470978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b="1" dirty="0">
                <a:solidFill>
                  <a:schemeClr val="tx1"/>
                </a:solidFill>
              </a:rPr>
              <a:t>MACRORREGIÃO: </a:t>
            </a:r>
            <a:r>
              <a:rPr lang="pt-BR" sz="2200" b="1" dirty="0">
                <a:solidFill>
                  <a:schemeClr val="tx1"/>
                </a:solidFill>
                <a:highlight>
                  <a:srgbClr val="FFFF00"/>
                </a:highlight>
              </a:rPr>
              <a:t>divisão territorial e organizacional </a:t>
            </a:r>
            <a:r>
              <a:rPr lang="pt-BR" sz="2200" b="1" dirty="0">
                <a:solidFill>
                  <a:schemeClr val="tx1"/>
                </a:solidFill>
              </a:rPr>
              <a:t>do sistema de saúde, caracterizada por abranger um </a:t>
            </a:r>
            <a:r>
              <a:rPr lang="pt-BR" sz="2200" b="1" dirty="0">
                <a:solidFill>
                  <a:schemeClr val="tx1"/>
                </a:solidFill>
                <a:highlight>
                  <a:srgbClr val="FFFF00"/>
                </a:highlight>
              </a:rPr>
              <a:t>espaço geográfico com população mínima de 500.000 habitantes</a:t>
            </a:r>
            <a:r>
              <a:rPr lang="pt-BR" sz="2200" b="1" dirty="0">
                <a:solidFill>
                  <a:schemeClr val="tx1"/>
                </a:solidFill>
              </a:rPr>
              <a:t>. É </a:t>
            </a:r>
            <a:r>
              <a:rPr lang="pt-BR" sz="2200" b="1" dirty="0">
                <a:solidFill>
                  <a:schemeClr val="tx1"/>
                </a:solidFill>
                <a:highlight>
                  <a:srgbClr val="FFFF00"/>
                </a:highlight>
              </a:rPr>
              <a:t>composta por duas ou mais Regiões de Saúde </a:t>
            </a:r>
            <a:r>
              <a:rPr lang="pt-BR" sz="2200" b="1" dirty="0">
                <a:solidFill>
                  <a:schemeClr val="tx1"/>
                </a:solidFill>
              </a:rPr>
              <a:t>e tem como finalidade principal a </a:t>
            </a:r>
            <a:r>
              <a:rPr lang="pt-BR" sz="2200" b="1" dirty="0">
                <a:solidFill>
                  <a:schemeClr val="tx1"/>
                </a:solidFill>
                <a:highlight>
                  <a:srgbClr val="FFFF00"/>
                </a:highlight>
              </a:rPr>
              <a:t>organização e a integração das redes de atenção à saúde nos diferentes níveis de complexidade</a:t>
            </a:r>
            <a:r>
              <a:rPr lang="pt-BR" sz="2200" b="1" dirty="0">
                <a:solidFill>
                  <a:schemeClr val="tx1"/>
                </a:solidFill>
              </a:rPr>
              <a:t>: atenção primária, secundária e terciária. </a:t>
            </a:r>
          </a:p>
          <a:p>
            <a:pPr algn="just"/>
            <a:endParaRPr lang="pt-BR" sz="2200" b="1" dirty="0">
              <a:solidFill>
                <a:schemeClr val="tx1"/>
              </a:solidFill>
            </a:endParaRPr>
          </a:p>
          <a:p>
            <a:pPr algn="just"/>
            <a:r>
              <a:rPr lang="pt-BR" dirty="0"/>
              <a:t> a macrorregião de saúde, onde se organiza a RAS, requer a definição dos limites geográficos e base populacional, bem como a definição do conjunto de ações e serviços, garantindo acessibilidade e sustentabilidade operacional; (Resolução de </a:t>
            </a:r>
            <a:r>
              <a:rPr lang="pt-BR" dirty="0" err="1"/>
              <a:t>Consol</a:t>
            </a:r>
            <a:r>
              <a:rPr lang="pt-BR" dirty="0"/>
              <a:t>. CIT Art. 2º, IV)</a:t>
            </a:r>
            <a:endParaRPr lang="pt-BR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716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1758</Words>
  <Application>Microsoft Office PowerPoint</Application>
  <PresentationFormat>Apresentação na tela (4:3)</PresentationFormat>
  <Paragraphs>138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Office Theme</vt:lpstr>
      <vt:lpstr>A COMPETÊNCIA DOS ESPAÇOS DE GOVERNANÇA DO SUS</vt:lpstr>
      <vt:lpstr>Base normativa</vt:lpstr>
      <vt:lpstr> A ORGANIZAÇÃO DO SUS</vt:lpstr>
      <vt:lpstr> A ORGANIZAÇÃO DO SUS Decreto 7.508/2011</vt:lpstr>
      <vt:lpstr>O QUE SÃO AS COMISSÕES INTERGESTORES</vt:lpstr>
      <vt:lpstr>AS COMISSÕES INTERGESTORES Anexo da Resolução CIB n.º382/2025</vt:lpstr>
      <vt:lpstr>ESTUDOS DE CASO: descritivo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COMPETÊNCIA DOS ESPAÇOS DE GOVERNANÇA DO SUS</dc:title>
  <dc:subject/>
  <dc:creator>Felipe Bruno</dc:creator>
  <cp:keywords/>
  <dc:description>generated using python-pptx</dc:description>
  <cp:lastModifiedBy>Marília Carvalhais</cp:lastModifiedBy>
  <cp:revision>37</cp:revision>
  <dcterms:created xsi:type="dcterms:W3CDTF">2013-01-27T09:14:16Z</dcterms:created>
  <dcterms:modified xsi:type="dcterms:W3CDTF">2025-08-19T19:29:58Z</dcterms:modified>
  <cp:category/>
</cp:coreProperties>
</file>