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8" r:id="rId2"/>
    <p:sldId id="401" r:id="rId3"/>
    <p:sldId id="402" r:id="rId4"/>
    <p:sldId id="408" r:id="rId5"/>
    <p:sldId id="406" r:id="rId6"/>
    <p:sldId id="409" r:id="rId7"/>
    <p:sldId id="271" r:id="rId8"/>
    <p:sldId id="387" r:id="rId9"/>
    <p:sldId id="388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a" initials="M" lastIdx="2" clrIdx="0">
    <p:extLst>
      <p:ext uri="{19B8F6BF-5375-455C-9EA6-DF929625EA0E}">
        <p15:presenceInfo xmlns:p15="http://schemas.microsoft.com/office/powerpoint/2012/main" userId="M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5D4"/>
    <a:srgbClr val="DB9712"/>
    <a:srgbClr val="1B6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C6811-4ACE-446E-A8C5-DE7F7B8B6F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5C3039-7FE1-431D-B1B8-F3192CC1332A}">
      <dgm:prSet phldrT="[Texto]" custT="1"/>
      <dgm:spPr/>
      <dgm:t>
        <a:bodyPr/>
        <a:lstStyle/>
        <a:p>
          <a:pPr algn="l"/>
          <a:endParaRPr lang="pt-BR" sz="2000" dirty="0">
            <a:latin typeface="+mn-lt"/>
          </a:endParaRPr>
        </a:p>
      </dgm:t>
    </dgm:pt>
    <dgm:pt modelId="{21E14A34-9371-4A99-BFA9-FEA0C7216E7A}" type="parTrans" cxnId="{491150AF-15A7-4244-9E28-0620A8B7FE31}">
      <dgm:prSet/>
      <dgm:spPr/>
      <dgm:t>
        <a:bodyPr/>
        <a:lstStyle/>
        <a:p>
          <a:endParaRPr lang="pt-BR"/>
        </a:p>
      </dgm:t>
    </dgm:pt>
    <dgm:pt modelId="{02B6A06D-4623-4746-9570-B0B4424E75FF}" type="sibTrans" cxnId="{491150AF-15A7-4244-9E28-0620A8B7FE31}">
      <dgm:prSet/>
      <dgm:spPr/>
      <dgm:t>
        <a:bodyPr/>
        <a:lstStyle/>
        <a:p>
          <a:endParaRPr lang="pt-BR"/>
        </a:p>
      </dgm:t>
    </dgm:pt>
    <dgm:pt modelId="{0D6E8E6A-E5A6-46E1-BE5D-1BD03A06C29F}" type="pres">
      <dgm:prSet presAssocID="{DD5C6811-4ACE-446E-A8C5-DE7F7B8B6F5C}" presName="outerComposite" presStyleCnt="0">
        <dgm:presLayoutVars>
          <dgm:chMax val="5"/>
          <dgm:dir/>
          <dgm:resizeHandles val="exact"/>
        </dgm:presLayoutVars>
      </dgm:prSet>
      <dgm:spPr/>
    </dgm:pt>
    <dgm:pt modelId="{B3ECE0BA-FDA7-4192-814D-DD331D2C7656}" type="pres">
      <dgm:prSet presAssocID="{DD5C6811-4ACE-446E-A8C5-DE7F7B8B6F5C}" presName="dummyMaxCanvas" presStyleCnt="0">
        <dgm:presLayoutVars/>
      </dgm:prSet>
      <dgm:spPr/>
    </dgm:pt>
    <dgm:pt modelId="{445F3DA1-D037-4201-9DF2-AE04E01C4436}" type="pres">
      <dgm:prSet presAssocID="{DD5C6811-4ACE-446E-A8C5-DE7F7B8B6F5C}" presName="OneNode_1" presStyleLbl="node1" presStyleIdx="0" presStyleCnt="1" custScaleX="93447" custScaleY="182739">
        <dgm:presLayoutVars>
          <dgm:bulletEnabled val="1"/>
        </dgm:presLayoutVars>
      </dgm:prSet>
      <dgm:spPr/>
    </dgm:pt>
  </dgm:ptLst>
  <dgm:cxnLst>
    <dgm:cxn modelId="{491150AF-15A7-4244-9E28-0620A8B7FE31}" srcId="{DD5C6811-4ACE-446E-A8C5-DE7F7B8B6F5C}" destId="{995C3039-7FE1-431D-B1B8-F3192CC1332A}" srcOrd="0" destOrd="0" parTransId="{21E14A34-9371-4A99-BFA9-FEA0C7216E7A}" sibTransId="{02B6A06D-4623-4746-9570-B0B4424E75FF}"/>
    <dgm:cxn modelId="{771D9EBA-03E2-4794-9E6D-855B8483298C}" type="presOf" srcId="{DD5C6811-4ACE-446E-A8C5-DE7F7B8B6F5C}" destId="{0D6E8E6A-E5A6-46E1-BE5D-1BD03A06C29F}" srcOrd="0" destOrd="0" presId="urn:microsoft.com/office/officeart/2005/8/layout/vProcess5"/>
    <dgm:cxn modelId="{F559C6C9-3384-45BE-8DFB-FA14917F4755}" type="presOf" srcId="{995C3039-7FE1-431D-B1B8-F3192CC1332A}" destId="{445F3DA1-D037-4201-9DF2-AE04E01C4436}" srcOrd="0" destOrd="0" presId="urn:microsoft.com/office/officeart/2005/8/layout/vProcess5"/>
    <dgm:cxn modelId="{069EDCE1-E38F-47FE-909C-33E9D4D9CF67}" type="presParOf" srcId="{0D6E8E6A-E5A6-46E1-BE5D-1BD03A06C29F}" destId="{B3ECE0BA-FDA7-4192-814D-DD331D2C7656}" srcOrd="0" destOrd="0" presId="urn:microsoft.com/office/officeart/2005/8/layout/vProcess5"/>
    <dgm:cxn modelId="{476E5CE6-E73B-4416-B113-B16FCC65C639}" type="presParOf" srcId="{0D6E8E6A-E5A6-46E1-BE5D-1BD03A06C29F}" destId="{445F3DA1-D037-4201-9DF2-AE04E01C4436}" srcOrd="1" destOrd="0" presId="urn:microsoft.com/office/officeart/2005/8/layout/vProcess5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C6811-4ACE-446E-A8C5-DE7F7B8B6F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5C3039-7FE1-431D-B1B8-F3192CC1332A}">
      <dgm:prSet phldrT="[Texto]" custT="1"/>
      <dgm:spPr/>
      <dgm:t>
        <a:bodyPr/>
        <a:lstStyle/>
        <a:p>
          <a:pPr algn="l"/>
          <a:endParaRPr lang="pt-BR" sz="2000" dirty="0">
            <a:latin typeface="+mn-lt"/>
          </a:endParaRPr>
        </a:p>
      </dgm:t>
    </dgm:pt>
    <dgm:pt modelId="{21E14A34-9371-4A99-BFA9-FEA0C7216E7A}" type="parTrans" cxnId="{491150AF-15A7-4244-9E28-0620A8B7FE31}">
      <dgm:prSet/>
      <dgm:spPr/>
      <dgm:t>
        <a:bodyPr/>
        <a:lstStyle/>
        <a:p>
          <a:endParaRPr lang="pt-BR"/>
        </a:p>
      </dgm:t>
    </dgm:pt>
    <dgm:pt modelId="{02B6A06D-4623-4746-9570-B0B4424E75FF}" type="sibTrans" cxnId="{491150AF-15A7-4244-9E28-0620A8B7FE31}">
      <dgm:prSet/>
      <dgm:spPr/>
      <dgm:t>
        <a:bodyPr/>
        <a:lstStyle/>
        <a:p>
          <a:endParaRPr lang="pt-BR"/>
        </a:p>
      </dgm:t>
    </dgm:pt>
    <dgm:pt modelId="{0D6E8E6A-E5A6-46E1-BE5D-1BD03A06C29F}" type="pres">
      <dgm:prSet presAssocID="{DD5C6811-4ACE-446E-A8C5-DE7F7B8B6F5C}" presName="outerComposite" presStyleCnt="0">
        <dgm:presLayoutVars>
          <dgm:chMax val="5"/>
          <dgm:dir/>
          <dgm:resizeHandles val="exact"/>
        </dgm:presLayoutVars>
      </dgm:prSet>
      <dgm:spPr/>
    </dgm:pt>
    <dgm:pt modelId="{B3ECE0BA-FDA7-4192-814D-DD331D2C7656}" type="pres">
      <dgm:prSet presAssocID="{DD5C6811-4ACE-446E-A8C5-DE7F7B8B6F5C}" presName="dummyMaxCanvas" presStyleCnt="0">
        <dgm:presLayoutVars/>
      </dgm:prSet>
      <dgm:spPr/>
    </dgm:pt>
    <dgm:pt modelId="{445F3DA1-D037-4201-9DF2-AE04E01C4436}" type="pres">
      <dgm:prSet presAssocID="{DD5C6811-4ACE-446E-A8C5-DE7F7B8B6F5C}" presName="OneNode_1" presStyleLbl="node1" presStyleIdx="0" presStyleCnt="1" custScaleX="93447" custScaleY="182739">
        <dgm:presLayoutVars>
          <dgm:bulletEnabled val="1"/>
        </dgm:presLayoutVars>
      </dgm:prSet>
      <dgm:spPr/>
    </dgm:pt>
  </dgm:ptLst>
  <dgm:cxnLst>
    <dgm:cxn modelId="{491150AF-15A7-4244-9E28-0620A8B7FE31}" srcId="{DD5C6811-4ACE-446E-A8C5-DE7F7B8B6F5C}" destId="{995C3039-7FE1-431D-B1B8-F3192CC1332A}" srcOrd="0" destOrd="0" parTransId="{21E14A34-9371-4A99-BFA9-FEA0C7216E7A}" sibTransId="{02B6A06D-4623-4746-9570-B0B4424E75FF}"/>
    <dgm:cxn modelId="{771D9EBA-03E2-4794-9E6D-855B8483298C}" type="presOf" srcId="{DD5C6811-4ACE-446E-A8C5-DE7F7B8B6F5C}" destId="{0D6E8E6A-E5A6-46E1-BE5D-1BD03A06C29F}" srcOrd="0" destOrd="0" presId="urn:microsoft.com/office/officeart/2005/8/layout/vProcess5"/>
    <dgm:cxn modelId="{F559C6C9-3384-45BE-8DFB-FA14917F4755}" type="presOf" srcId="{995C3039-7FE1-431D-B1B8-F3192CC1332A}" destId="{445F3DA1-D037-4201-9DF2-AE04E01C4436}" srcOrd="0" destOrd="0" presId="urn:microsoft.com/office/officeart/2005/8/layout/vProcess5"/>
    <dgm:cxn modelId="{069EDCE1-E38F-47FE-909C-33E9D4D9CF67}" type="presParOf" srcId="{0D6E8E6A-E5A6-46E1-BE5D-1BD03A06C29F}" destId="{B3ECE0BA-FDA7-4192-814D-DD331D2C7656}" srcOrd="0" destOrd="0" presId="urn:microsoft.com/office/officeart/2005/8/layout/vProcess5"/>
    <dgm:cxn modelId="{476E5CE6-E73B-4416-B113-B16FCC65C639}" type="presParOf" srcId="{0D6E8E6A-E5A6-46E1-BE5D-1BD03A06C29F}" destId="{445F3DA1-D037-4201-9DF2-AE04E01C4436}" srcOrd="1" destOrd="0" presId="urn:microsoft.com/office/officeart/2005/8/layout/vProcess5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F3DA1-D037-4201-9DF2-AE04E01C4436}">
      <dsp:nvSpPr>
        <dsp:cNvPr id="0" name=""/>
        <dsp:cNvSpPr/>
      </dsp:nvSpPr>
      <dsp:spPr>
        <a:xfrm>
          <a:off x="220175" y="231511"/>
          <a:ext cx="6279491" cy="4901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>
            <a:latin typeface="+mn-lt"/>
          </a:endParaRPr>
        </a:p>
      </dsp:txBody>
      <dsp:txXfrm>
        <a:off x="363748" y="375084"/>
        <a:ext cx="5992345" cy="4614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F3DA1-D037-4201-9DF2-AE04E01C4436}">
      <dsp:nvSpPr>
        <dsp:cNvPr id="0" name=""/>
        <dsp:cNvSpPr/>
      </dsp:nvSpPr>
      <dsp:spPr>
        <a:xfrm>
          <a:off x="172274" y="212034"/>
          <a:ext cx="4913337" cy="4489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>
            <a:latin typeface="+mn-lt"/>
          </a:endParaRPr>
        </a:p>
      </dsp:txBody>
      <dsp:txXfrm>
        <a:off x="303768" y="343528"/>
        <a:ext cx="4650349" cy="4226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34151-66C4-4048-82E7-D8CDA7364A3C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CE58-B5D5-4E92-838D-3938A8085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4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FCB2-EB32-4FD3-9F9A-90767E3B1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3136EC-0A80-4512-A8AF-AF2012FA1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4F957E-329E-4B03-851E-9CEFC73E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995FC5-6089-495C-9E30-7C241A5D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84D7D-F57E-4838-8760-55FB96D5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4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08D0-C2E4-4111-90D9-DBDBA343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644B5F-08DC-4594-8C84-39803666D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9D98CF-CA20-40CD-8C3D-277650B0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B9D6F-BF89-4D11-933F-72C46C7C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8EF4B-0C05-417F-9688-ED38D98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6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E5E989-543A-411D-BEDD-67B116F4D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CE99E0-9779-4543-82EB-9ACC7165F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16640-4087-410D-93AC-BAEB9B18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0D4D93-A3DB-4DA6-B7D7-E6845508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0EB53-8A2E-4E86-8650-02978E85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859F2-F69E-4C1D-9AD1-B2EC0A14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F461A1-B3EF-4A17-8E90-6F457672E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BDFDE-EAA5-4423-9A82-671C2F3F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521C3-58FC-497F-BB77-37E1F2CA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CA835A-552E-46C0-B7E8-8751758E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F1563-A353-4EB8-A21D-FF789FBC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0A154D-2829-42CB-9141-7A7145F5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49B56-84A9-4E1B-B383-89F764C2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871CF-44E0-45A4-AFC0-DC07EC10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8687D-CE1E-4EBA-8021-67EB51AC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1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9B7C3-70F9-4646-9C84-E3EAA6BB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A034B-7D8F-44C5-8691-1C65461B7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A2AC0B-F3A5-4B56-BE0D-D40493531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DB4AC1-438F-4E08-847A-5A919C3A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77F119-5F73-48CD-87F9-F80A4971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673FED-948D-4DDC-8172-484D40EB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D2F91-F455-4218-9389-4403B075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B184F-4D27-4B96-9AE8-D20AB7B9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FE489A-2BB1-4F1C-81A4-4EF497E31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F22BC6-506C-4F08-83A6-F3EA5D6D9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AAF521-74E8-42D4-A5B2-C91EECFA5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EE030D-BDCC-4AEF-8746-E58431DA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B2D2CF-CCC4-4A3D-AD03-075A3BC7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2400B2-9FE8-47A3-AE2D-A6D40FC2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9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E0757-9E85-4A5A-846A-C7A39717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14773C1-ED30-40F3-9F71-9E273BE1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EDE644-DBB7-4DC7-941D-FB7EFDBF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CC2E72-7519-4414-B30F-614F687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E04957-3BA5-446A-A374-447F30B4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322C8F-508A-4282-85BD-0AE1542B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748677-93C9-4937-AAD3-F785AE35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23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F40CF-EF73-41E4-A143-F29BC033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FA8DA-3C57-49EB-B10C-9747C9EF5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F5F061-C60D-40A7-A089-306B4C812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C7B63-9E71-430F-9724-343D261B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D1C3E1-ADA6-40D3-90AD-2239B1D6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600629-BE97-4237-8144-024FBDCB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28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272CE-067E-40F8-AF14-79129652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B44C3F-9896-4C24-804E-0F7FCFD32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5A46BC-E605-459A-BF7E-3CB6A633F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6E2CEA-C6C4-46DE-944F-08FB7D81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F414A2-E145-40E0-92A5-86476CD6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A753AF-280D-44EB-98C0-E76B3673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6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670398-7989-4EE5-B23E-A85B5ADD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571A27-A61E-40DF-B1DF-3FB07A549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7E6FC-0BEB-474F-B6F5-853559EC5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56B-3605-42AF-BA0D-898EB080D63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5FDCA-8850-4C28-AEF4-4B3EB5413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C0908D-0662-448F-A4E8-44BC68321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CD1-5054-4CA0-8572-2B456973C0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66DFA-D27C-6790-C2E7-1A4A3293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0FE40587-3842-687D-C85E-52F95F3CB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8E0791-B023-C7C0-C251-134CD6FD784A}"/>
              </a:ext>
            </a:extLst>
          </p:cNvPr>
          <p:cNvSpPr txBox="1"/>
          <p:nvPr/>
        </p:nvSpPr>
        <p:spPr>
          <a:xfrm>
            <a:off x="1572883" y="2991142"/>
            <a:ext cx="904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Patrícia Palmeira de Brito Fleury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CB68F0-65DA-724F-9204-B2E7D6BE7999}"/>
              </a:ext>
            </a:extLst>
          </p:cNvPr>
          <p:cNvSpPr txBox="1"/>
          <p:nvPr/>
        </p:nvSpPr>
        <p:spPr>
          <a:xfrm>
            <a:off x="1572883" y="270164"/>
            <a:ext cx="8859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DOS MUNICÍPIOS NOS ESPAÇOS DE  GOVERNANÇA DO SUS</a:t>
            </a:r>
          </a:p>
        </p:txBody>
      </p:sp>
    </p:spTree>
    <p:extLst>
      <p:ext uri="{BB962C8B-B14F-4D97-AF65-F5344CB8AC3E}">
        <p14:creationId xmlns:p14="http://schemas.microsoft.com/office/powerpoint/2010/main" val="166254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BE9AB-2B10-7C04-23DE-AFBD452CB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5E68686D-DEF4-3AA6-83E7-CD5467434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5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8" cy="68580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BEBA18-E58B-4402-8A09-B355FDD93345}"/>
              </a:ext>
            </a:extLst>
          </p:cNvPr>
          <p:cNvSpPr txBox="1"/>
          <p:nvPr/>
        </p:nvSpPr>
        <p:spPr>
          <a:xfrm>
            <a:off x="2418522" y="372474"/>
            <a:ext cx="71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DOS MUNICÍPIOS NOS ESPAÇOS DE  GOVERNANÇA DO SUS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CB1AAF-301E-40E8-BEB3-56CB53AD693D}"/>
              </a:ext>
            </a:extLst>
          </p:cNvPr>
          <p:cNvSpPr/>
          <p:nvPr/>
        </p:nvSpPr>
        <p:spPr>
          <a:xfrm>
            <a:off x="1563757" y="2478157"/>
            <a:ext cx="4386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Secretário (a) Municipal de Saúde na Governança do SUS como elo fundamental entre a população e o sistema de saúde.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2AB47BF-C753-44F1-97E7-912050671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2" y="3601480"/>
            <a:ext cx="1591194" cy="15911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130F7DB-1B86-490F-86AE-241B901A1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421" y="1665185"/>
            <a:ext cx="4605751" cy="3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12191998" cy="68580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BEBA18-E58B-4402-8A09-B355FDD93345}"/>
              </a:ext>
            </a:extLst>
          </p:cNvPr>
          <p:cNvSpPr txBox="1"/>
          <p:nvPr/>
        </p:nvSpPr>
        <p:spPr>
          <a:xfrm>
            <a:off x="2610678" y="596349"/>
            <a:ext cx="539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X GESTÃO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47826C-B82D-4D16-95B8-BA9213EA7B6F}"/>
              </a:ext>
            </a:extLst>
          </p:cNvPr>
          <p:cNvSpPr txBox="1"/>
          <p:nvPr/>
        </p:nvSpPr>
        <p:spPr>
          <a:xfrm>
            <a:off x="940904" y="1524267"/>
            <a:ext cx="8454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Vai além da gestão. É o conjunto de regras, processos e instituições que direcionam a tomada de decisão no sistema. É um processo de articulação, negociação e pactuação consensual. Garante a sustentabilidade, a legitimidade e a transparência das políticas de saúde.</a:t>
            </a:r>
          </a:p>
          <a:p>
            <a:pPr lvl="0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Gestão: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Administração das atividades diárias e operacionais.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BFD4AF-FF4A-4FC6-8818-2D27A7E673DB}"/>
              </a:ext>
            </a:extLst>
          </p:cNvPr>
          <p:cNvSpPr txBox="1"/>
          <p:nvPr/>
        </p:nvSpPr>
        <p:spPr>
          <a:xfrm>
            <a:off x="6096000" y="3879574"/>
            <a:ext cx="495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 GOVERNANÇA GUIA A GESTÃO E GARANTE A SUSTENTABILIDADE DAS POLÍTICAS PÚBLICAS DE SAÚDE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803777-7EBE-4FB3-8C03-6E4009FFB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4" y="3818945"/>
            <a:ext cx="2113722" cy="21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0" y="-2"/>
            <a:ext cx="12191998" cy="685800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E3238D5-1325-4EE7-B08F-51234C279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519990"/>
              </p:ext>
            </p:extLst>
          </p:nvPr>
        </p:nvGraphicFramePr>
        <p:xfrm>
          <a:off x="5087844" y="549619"/>
          <a:ext cx="6719843" cy="536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BFBEBA18-E58B-4402-8A09-B355FDD93345}"/>
              </a:ext>
            </a:extLst>
          </p:cNvPr>
          <p:cNvSpPr txBox="1"/>
          <p:nvPr/>
        </p:nvSpPr>
        <p:spPr>
          <a:xfrm>
            <a:off x="720962" y="539980"/>
            <a:ext cx="3969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COMISSÕES INTERGESTORES - AS INSTÂNCIAS DE GOVERNANÇA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3744A8-2147-4EBC-AE84-7C4D3CF30621}"/>
              </a:ext>
            </a:extLst>
          </p:cNvPr>
          <p:cNvSpPr txBox="1"/>
          <p:nvPr/>
        </p:nvSpPr>
        <p:spPr>
          <a:xfrm>
            <a:off x="5573271" y="943415"/>
            <a:ext cx="56199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Intergestores Tripartite (CIT):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Instância de negociação e pactuação entre gestores federal, estaduais e municipais. O gestor municipal participa via representação do CONASEMS.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Intergestores Bipartite (CIB):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Instância de negociação e pactuação entre gestores estadual e municipais. A composição do plenário é paritária, com 5 representantes da SES/GO e 5 representantes do COSEMS/GO.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Intergestores Macrorregionais 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Estrutura descentralizada de decisão, apoio e assessoramento. Instância de negociação e pactuação entre gestores municipais e a gestão estadual da Macrorregião de Saúde.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CB1AAF-301E-40E8-BEB3-56CB53AD693D}"/>
              </a:ext>
            </a:extLst>
          </p:cNvPr>
          <p:cNvSpPr/>
          <p:nvPr/>
        </p:nvSpPr>
        <p:spPr>
          <a:xfrm>
            <a:off x="848138" y="2063921"/>
            <a:ext cx="3657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ONDE O SECRETÁRIO (A) ATUA?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2AB47BF-C753-44F1-97E7-912050671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2" y="4339624"/>
            <a:ext cx="1591194" cy="159119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2D561C0-E354-45DE-BFB7-570568D4A1ED}"/>
              </a:ext>
            </a:extLst>
          </p:cNvPr>
          <p:cNvSpPr txBox="1"/>
          <p:nvPr/>
        </p:nvSpPr>
        <p:spPr>
          <a:xfrm>
            <a:off x="999281" y="2617918"/>
            <a:ext cx="3511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Instâncias de pactuação consensual entre os entes federativos para definição das regras da gestão compartilhada do Sistema Único de Saúde (SUS).</a:t>
            </a: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750FF3E-FFA4-44FB-A2EE-BCBABF6EF11F}"/>
              </a:ext>
            </a:extLst>
          </p:cNvPr>
          <p:cNvSpPr/>
          <p:nvPr/>
        </p:nvSpPr>
        <p:spPr>
          <a:xfrm>
            <a:off x="1368523" y="4545497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de Articulação e Instâncias de Negociação</a:t>
            </a:r>
          </a:p>
        </p:txBody>
      </p:sp>
    </p:spTree>
    <p:extLst>
      <p:ext uri="{BB962C8B-B14F-4D97-AF65-F5344CB8AC3E}">
        <p14:creationId xmlns:p14="http://schemas.microsoft.com/office/powerpoint/2010/main" val="160141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E3238D5-1325-4EE7-B08F-51234C27916A}"/>
              </a:ext>
            </a:extLst>
          </p:cNvPr>
          <p:cNvGraphicFramePr/>
          <p:nvPr>
            <p:extLst/>
          </p:nvPr>
        </p:nvGraphicFramePr>
        <p:xfrm>
          <a:off x="6096000" y="437322"/>
          <a:ext cx="5257887" cy="491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BFBEBA18-E58B-4402-8A09-B355FDD93345}"/>
              </a:ext>
            </a:extLst>
          </p:cNvPr>
          <p:cNvSpPr txBox="1"/>
          <p:nvPr/>
        </p:nvSpPr>
        <p:spPr>
          <a:xfrm>
            <a:off x="838113" y="437322"/>
            <a:ext cx="408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COMISSÕES INTERGESTORES - AS INSTÂNCIAS DE GOVERNANÇA</a:t>
            </a:r>
          </a:p>
          <a:p>
            <a:pPr algn="ctr"/>
            <a:endParaRPr lang="pt-BR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3744A8-2147-4EBC-AE84-7C4D3CF30621}"/>
              </a:ext>
            </a:extLst>
          </p:cNvPr>
          <p:cNvSpPr txBox="1"/>
          <p:nvPr/>
        </p:nvSpPr>
        <p:spPr>
          <a:xfrm>
            <a:off x="6573079" y="954157"/>
            <a:ext cx="43599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Intergestores Regionais 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uma instância colegiada de articulação, negociação e pactuação entre os gestores de saúde municipais da Região de Saúde e o gestor da Superintendência Regional de Saúde.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Trabalho (</a:t>
            </a:r>
            <a:r>
              <a:rPr lang="pt-B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Grupos temáticos instituídos nas Comissões Intergestores para discussão de políticas públicas de saúde. A pauta dos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oriunda das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áreas técnicas da SES/GO.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CB1AAF-301E-40E8-BEB3-56CB53AD693D}"/>
              </a:ext>
            </a:extLst>
          </p:cNvPr>
          <p:cNvSpPr/>
          <p:nvPr/>
        </p:nvSpPr>
        <p:spPr>
          <a:xfrm>
            <a:off x="503583" y="2001078"/>
            <a:ext cx="4987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ONDE O SECRETÁRIO (A) ATUA?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2AB47BF-C753-44F1-97E7-912050671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360" y="4347575"/>
            <a:ext cx="1591194" cy="159119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7AE693-B26B-4438-9B64-73DEF7492D17}"/>
              </a:ext>
            </a:extLst>
          </p:cNvPr>
          <p:cNvSpPr txBox="1"/>
          <p:nvPr/>
        </p:nvSpPr>
        <p:spPr>
          <a:xfrm>
            <a:off x="1292087" y="2573395"/>
            <a:ext cx="35118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Instâncias de pactuação consensual entre os entes federativos para definição das regras da gestão compartilhada do Sistema Único de Saúde (SUS).</a:t>
            </a:r>
          </a:p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FB04D19-7B15-42BA-830A-09534C871ED4}"/>
              </a:ext>
            </a:extLst>
          </p:cNvPr>
          <p:cNvSpPr/>
          <p:nvPr/>
        </p:nvSpPr>
        <p:spPr>
          <a:xfrm>
            <a:off x="1832347" y="4625413"/>
            <a:ext cx="3193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de Articulação e Instâncias de Negociação</a:t>
            </a:r>
          </a:p>
        </p:txBody>
      </p:sp>
    </p:spTree>
    <p:extLst>
      <p:ext uri="{BB962C8B-B14F-4D97-AF65-F5344CB8AC3E}">
        <p14:creationId xmlns:p14="http://schemas.microsoft.com/office/powerpoint/2010/main" val="424887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37" y="3709"/>
            <a:ext cx="12191998" cy="68580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BEBA18-E58B-4402-8A09-B355FDD93345}"/>
              </a:ext>
            </a:extLst>
          </p:cNvPr>
          <p:cNvSpPr txBox="1"/>
          <p:nvPr/>
        </p:nvSpPr>
        <p:spPr>
          <a:xfrm>
            <a:off x="1218394" y="616283"/>
            <a:ext cx="344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DA ATUAÇÃO ESTRATÉGICA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CB1AAF-301E-40E8-BEB3-56CB53AD693D}"/>
              </a:ext>
            </a:extLst>
          </p:cNvPr>
          <p:cNvSpPr/>
          <p:nvPr/>
        </p:nvSpPr>
        <p:spPr>
          <a:xfrm>
            <a:off x="82739" y="2057796"/>
            <a:ext cx="525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 GESTOR DEVE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DOMINAR ESSES ESPAÇOS?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2AB47BF-C753-44F1-97E7-912050671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79" y="3472405"/>
            <a:ext cx="1591194" cy="159119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635EF3-6E8D-481A-AC1B-6286AF2AE30C}"/>
              </a:ext>
            </a:extLst>
          </p:cNvPr>
          <p:cNvSpPr txBox="1"/>
          <p:nvPr/>
        </p:nvSpPr>
        <p:spPr>
          <a:xfrm>
            <a:off x="5751443" y="795130"/>
            <a:ext cx="58120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CIT: Permite ao gestor influenciar as diretrizes pactuadas em nível nacional, garantindo que as políticas e o financiamento levem em conta as realidades municipais.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CIB: É o espaço para pactuar, por consenso, as estratégias e o financiamento para a operacionalização do SUS no Estado. A participação aqui é crucial para a gestão compartilhada.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CIM: A atuação nessa instância permite ao gestor pactuar as estratégias e o financiamento para a operacionalização do SUS em nível macrorregional, garantindo a integração de ações e serviços em redes de atenção.</a:t>
            </a:r>
          </a:p>
        </p:txBody>
      </p:sp>
    </p:spTree>
    <p:extLst>
      <p:ext uri="{BB962C8B-B14F-4D97-AF65-F5344CB8AC3E}">
        <p14:creationId xmlns:p14="http://schemas.microsoft.com/office/powerpoint/2010/main" val="420608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8" cy="68580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BEBA18-E58B-4402-8A09-B355FDD93345}"/>
              </a:ext>
            </a:extLst>
          </p:cNvPr>
          <p:cNvSpPr txBox="1"/>
          <p:nvPr/>
        </p:nvSpPr>
        <p:spPr>
          <a:xfrm>
            <a:off x="1218394" y="616283"/>
            <a:ext cx="344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DA ATUAÇÃO ESTRATÉGICA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CB1AAF-301E-40E8-BEB3-56CB53AD693D}"/>
              </a:ext>
            </a:extLst>
          </p:cNvPr>
          <p:cNvSpPr/>
          <p:nvPr/>
        </p:nvSpPr>
        <p:spPr>
          <a:xfrm>
            <a:off x="82739" y="2057796"/>
            <a:ext cx="525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 GESTOR DEVE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DOMINAR ESSES ESPAÇOS?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2AB47BF-C753-44F1-97E7-912050671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14" y="2945311"/>
            <a:ext cx="1591194" cy="159119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635EF3-6E8D-481A-AC1B-6286AF2AE30C}"/>
              </a:ext>
            </a:extLst>
          </p:cNvPr>
          <p:cNvSpPr txBox="1"/>
          <p:nvPr/>
        </p:nvSpPr>
        <p:spPr>
          <a:xfrm>
            <a:off x="5506102" y="848139"/>
            <a:ext cx="5467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CIR: A atuação nessa instância é fundamental para a regionalização do SUS, onde o gestor articula e pactua o ordenamento da rede de saúde, garantindo a organização do fluxo de pacientes e o acesso aos serviços na própria região de saúde.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GTs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O gestor participa para discutir temas relacionados à implantação, implementação, operacionalização, monitoramento e avaliação para garantir o alinhamento com os princípios e diretrizes do SUS.</a:t>
            </a:r>
          </a:p>
        </p:txBody>
      </p:sp>
    </p:spTree>
    <p:extLst>
      <p:ext uri="{BB962C8B-B14F-4D97-AF65-F5344CB8AC3E}">
        <p14:creationId xmlns:p14="http://schemas.microsoft.com/office/powerpoint/2010/main" val="345436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" y="-17455"/>
            <a:ext cx="12191998" cy="68580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E6BA634-AC80-44F0-81F7-E7CEE651F928}"/>
              </a:ext>
            </a:extLst>
          </p:cNvPr>
          <p:cNvSpPr txBox="1"/>
          <p:nvPr/>
        </p:nvSpPr>
        <p:spPr>
          <a:xfrm>
            <a:off x="6305267" y="2088107"/>
            <a:ext cx="502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</a:rPr>
              <a:t>Centros de Referência para Imunobiológicos Especiais (CRIE): </a:t>
            </a:r>
            <a:r>
              <a:rPr lang="pt-BR" sz="2000" dirty="0">
                <a:solidFill>
                  <a:schemeClr val="bg1"/>
                </a:solidFill>
              </a:rPr>
              <a:t>Unidades especializadas, com profissionais capacitados para avaliar, indicar e aplicar imunobiológicos especiais.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F49791-712F-4957-A586-4FBAD9DCA375}"/>
              </a:ext>
            </a:extLst>
          </p:cNvPr>
          <p:cNvSpPr txBox="1"/>
          <p:nvPr/>
        </p:nvSpPr>
        <p:spPr>
          <a:xfrm>
            <a:off x="3392557" y="245432"/>
            <a:ext cx="384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E ATUAÇÃO DO GESTOR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E6DD84-1AF6-4AAC-AF76-03B989BAA5B7}"/>
              </a:ext>
            </a:extLst>
          </p:cNvPr>
          <p:cNvSpPr txBox="1"/>
          <p:nvPr/>
        </p:nvSpPr>
        <p:spPr>
          <a:xfrm>
            <a:off x="1900114" y="1360233"/>
            <a:ext cx="490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GESTOR PODE TRANSFORMAR DESAFIOS EM OPORTUNIDADES?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538473-ED23-448D-9DDC-AFBAA96BCDDD}"/>
              </a:ext>
            </a:extLst>
          </p:cNvPr>
          <p:cNvSpPr txBox="1"/>
          <p:nvPr/>
        </p:nvSpPr>
        <p:spPr>
          <a:xfrm>
            <a:off x="6305267" y="2292760"/>
            <a:ext cx="5577491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Desafio: Regionalização da Saúde</a:t>
            </a:r>
          </a:p>
          <a:p>
            <a:pPr lvl="1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CIB, pactuar as diretrizes gerais sobre o processo de regionalização no Estado. Na CIR, propor e avaliar a implementação dessas diretrizes em nível regional.</a:t>
            </a:r>
          </a:p>
          <a:p>
            <a:pPr lvl="1"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Desafio: Integração de Serviços</a:t>
            </a:r>
          </a:p>
          <a:p>
            <a:pPr lvl="1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Usar as CIR's e CIM's para garantir a integração das redes de atenção à saúde nos diferentes níveis de complexidade (atenção primária, secundária e terciária).</a:t>
            </a:r>
          </a:p>
          <a:p>
            <a:pPr lvl="0"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CE2A2B-AEA7-43D2-9F5B-8E857A4CFC6D}"/>
              </a:ext>
            </a:extLst>
          </p:cNvPr>
          <p:cNvSpPr txBox="1"/>
          <p:nvPr/>
        </p:nvSpPr>
        <p:spPr>
          <a:xfrm>
            <a:off x="625646" y="2331292"/>
            <a:ext cx="5415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Desafio: Financiamento Insuficiente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Usar dados locais para negociar e pactuar, por consenso, mais recursos na CIB e na CIT.</a:t>
            </a:r>
          </a:p>
          <a:p>
            <a:pPr lvl="1"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Desafio: Regulação e Acesso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Atuar nas CIM's e CIR's para pactuar as diretrizes e a organização dos pontos de atenção das Redes de Atenção à Saúde (RAS) e garantir a integralidade do cuidado.</a:t>
            </a:r>
          </a:p>
        </p:txBody>
      </p:sp>
    </p:spTree>
    <p:extLst>
      <p:ext uri="{BB962C8B-B14F-4D97-AF65-F5344CB8AC3E}">
        <p14:creationId xmlns:p14="http://schemas.microsoft.com/office/powerpoint/2010/main" val="343517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C3A0-01BC-0077-FD37-8736AFDD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21EB34-6699-5598-E678-69CA61F4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F49791-712F-4957-A586-4FBAD9DCA375}"/>
              </a:ext>
            </a:extLst>
          </p:cNvPr>
          <p:cNvSpPr txBox="1"/>
          <p:nvPr/>
        </p:nvSpPr>
        <p:spPr>
          <a:xfrm>
            <a:off x="1212223" y="380128"/>
            <a:ext cx="597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 </a:t>
            </a:r>
            <a:r>
              <a:rPr lang="pt-BR" sz="2400" b="1" dirty="0">
                <a:solidFill>
                  <a:srgbClr val="1C6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(A) MUNICIPAL DE SAÚDE: UM AGENTE ESTRATÉGICO DO SUS.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E6DD84-1AF6-4AAC-AF76-03B989BAA5B7}"/>
              </a:ext>
            </a:extLst>
          </p:cNvPr>
          <p:cNvSpPr txBox="1"/>
          <p:nvPr/>
        </p:nvSpPr>
        <p:spPr>
          <a:xfrm>
            <a:off x="1434187" y="1677138"/>
            <a:ext cx="6255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Ele não é apenas um burocrata, mas um líder que opera na linha de frente do sistema.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Sua atuação nos espaços de governança é fundamental para garantir que o SUS seja efetivo, equitativo e integral.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qualidade da saúde em cada município é um reflexo direto de sua capacidade de gestão e articulação.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B7D156-A282-480C-8581-02F477FBA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178" y="-13112"/>
            <a:ext cx="4285420" cy="2858375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9951CDBB-32AF-489D-AF25-E45815E876D7}"/>
              </a:ext>
            </a:extLst>
          </p:cNvPr>
          <p:cNvSpPr/>
          <p:nvPr/>
        </p:nvSpPr>
        <p:spPr>
          <a:xfrm>
            <a:off x="417259" y="19075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EFFAB89-7D17-4548-A96C-98F0AE6BB564}"/>
              </a:ext>
            </a:extLst>
          </p:cNvPr>
          <p:cNvSpPr/>
          <p:nvPr/>
        </p:nvSpPr>
        <p:spPr>
          <a:xfrm>
            <a:off x="424069" y="2845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21ED9ECE-239F-4EC9-BF6D-DD78FC9B1B91}"/>
              </a:ext>
            </a:extLst>
          </p:cNvPr>
          <p:cNvSpPr/>
          <p:nvPr/>
        </p:nvSpPr>
        <p:spPr>
          <a:xfrm>
            <a:off x="455779" y="40252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BCFBAD-EC65-44B4-869F-E6FFFB5675E9}"/>
              </a:ext>
            </a:extLst>
          </p:cNvPr>
          <p:cNvSpPr txBox="1"/>
          <p:nvPr/>
        </p:nvSpPr>
        <p:spPr>
          <a:xfrm>
            <a:off x="9388442" y="5069548"/>
            <a:ext cx="206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506619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837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User-PC</dc:creator>
  <cp:lastModifiedBy>COSEMSGO</cp:lastModifiedBy>
  <cp:revision>167</cp:revision>
  <dcterms:created xsi:type="dcterms:W3CDTF">2022-03-24T19:36:34Z</dcterms:created>
  <dcterms:modified xsi:type="dcterms:W3CDTF">2025-08-20T12:03:09Z</dcterms:modified>
</cp:coreProperties>
</file>